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3" r:id="rId1"/>
  </p:sldMasterIdLst>
  <p:notesMasterIdLst>
    <p:notesMasterId r:id="rId12"/>
  </p:notesMasterIdLst>
  <p:sldIdLst>
    <p:sldId id="256" r:id="rId2"/>
    <p:sldId id="257" r:id="rId3"/>
    <p:sldId id="259" r:id="rId4"/>
    <p:sldId id="260" r:id="rId5"/>
    <p:sldId id="258" r:id="rId6"/>
    <p:sldId id="264" r:id="rId7"/>
    <p:sldId id="263" r:id="rId8"/>
    <p:sldId id="261" r:id="rId9"/>
    <p:sldId id="265" r:id="rId10"/>
    <p:sldId id="262"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3166" autoAdjust="0"/>
  </p:normalViewPr>
  <p:slideViewPr>
    <p:cSldViewPr snapToGrid="0">
      <p:cViewPr varScale="1">
        <p:scale>
          <a:sx n="71" d="100"/>
          <a:sy n="71" d="100"/>
        </p:scale>
        <p:origin x="1109"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267FF40-69B6-4A4B-AA25-0CB8F5BCEE18}" type="datetimeFigureOut">
              <a:rPr lang="en-US" smtClean="0"/>
              <a:t>4/13/2020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8F08AE-484B-4AC1-B39F-F511270C872D}" type="slidenum">
              <a:rPr lang="en-US" smtClean="0"/>
              <a:t>‹#›</a:t>
            </a:fld>
            <a:endParaRPr lang="en-US"/>
          </a:p>
        </p:txBody>
      </p:sp>
    </p:spTree>
    <p:extLst>
      <p:ext uri="{BB962C8B-B14F-4D97-AF65-F5344CB8AC3E}">
        <p14:creationId xmlns:p14="http://schemas.microsoft.com/office/powerpoint/2010/main" val="1104949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we’ve talked about in class, the ozone layer is a relatively thin layer of ozone in Earth’s stratosphere at an altitude of 20-30 km. It’s important for the environment because it absorbs solar ultraviolet radiation that would otherwise reach the surface, where it could cause harm to living beings exposed to it by destruction of DNA, leading to complications ranging from burns and irritation to skin cancer . Without the UV protection provided by the ozone layer, the earth would be functionally uninhabitable. Since the 1980s, it has been known that the ozone layer is in danger of depletion by atmospheric pollutants such as chlorine compounds known as </a:t>
            </a:r>
            <a:r>
              <a:rPr lang="en-US" dirty="0" err="1"/>
              <a:t>ClOx</a:t>
            </a:r>
            <a:r>
              <a:rPr lang="en-US" dirty="0"/>
              <a:t>. A hole in the layer has been observed over Antarctica since 1985. Since the introduction of the Montreal protocol in 1987, efforts have been made to slow this depletion and repair the hole by eliminating human production of chlorofluorocarbons, which were previously a common ingredient in aerosol sprays and can react in the atmosphere to form ozone-depleting </a:t>
            </a:r>
            <a:r>
              <a:rPr lang="en-US" dirty="0" err="1"/>
              <a:t>ClOx</a:t>
            </a:r>
            <a:r>
              <a:rPr lang="en-US" dirty="0"/>
              <a:t>. Significant progress has been made since 1987, and the hole is believed to be shrinking, indicating that it may eventually be restored. However, the threat of ozone depletion remains and continued efforts are required to facilitate its replenishment and prevent further damage. Part of this process requires identifying substances that may deplete the ozone layer, the sources of these substances, and the mechanisms by which they cause depletion.</a:t>
            </a:r>
          </a:p>
        </p:txBody>
      </p:sp>
      <p:sp>
        <p:nvSpPr>
          <p:cNvPr id="4" name="Slide Number Placeholder 3"/>
          <p:cNvSpPr>
            <a:spLocks noGrp="1"/>
          </p:cNvSpPr>
          <p:nvPr>
            <p:ph type="sldNum" sz="quarter" idx="5"/>
          </p:nvPr>
        </p:nvSpPr>
        <p:spPr/>
        <p:txBody>
          <a:bodyPr/>
          <a:lstStyle/>
          <a:p>
            <a:fld id="{7F8F08AE-484B-4AC1-B39F-F511270C872D}" type="slidenum">
              <a:rPr lang="en-US" smtClean="0"/>
              <a:t>2</a:t>
            </a:fld>
            <a:endParaRPr lang="en-US"/>
          </a:p>
        </p:txBody>
      </p:sp>
    </p:spTree>
    <p:extLst>
      <p:ext uri="{BB962C8B-B14F-4D97-AF65-F5344CB8AC3E}">
        <p14:creationId xmlns:p14="http://schemas.microsoft.com/office/powerpoint/2010/main" val="23986536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we all probably know, volcanic eruptions occur when molten rock, ash, and gases escape through a rupture in Earth’s crust and reach the surface. Every aspect of a volcanic eruption can have a dramatic impact both on the immediate area surrounding the volcano and on the environment around the world, but for this presentation we’re focusing on the effects of gaseous emissions.</a:t>
            </a:r>
          </a:p>
        </p:txBody>
      </p:sp>
      <p:sp>
        <p:nvSpPr>
          <p:cNvPr id="4" name="Slide Number Placeholder 3"/>
          <p:cNvSpPr>
            <a:spLocks noGrp="1"/>
          </p:cNvSpPr>
          <p:nvPr>
            <p:ph type="sldNum" sz="quarter" idx="5"/>
          </p:nvPr>
        </p:nvSpPr>
        <p:spPr/>
        <p:txBody>
          <a:bodyPr/>
          <a:lstStyle/>
          <a:p>
            <a:fld id="{7F8F08AE-484B-4AC1-B39F-F511270C872D}" type="slidenum">
              <a:rPr lang="en-US" smtClean="0"/>
              <a:t>3</a:t>
            </a:fld>
            <a:endParaRPr lang="en-US"/>
          </a:p>
        </p:txBody>
      </p:sp>
    </p:spTree>
    <p:extLst>
      <p:ext uri="{BB962C8B-B14F-4D97-AF65-F5344CB8AC3E}">
        <p14:creationId xmlns:p14="http://schemas.microsoft.com/office/powerpoint/2010/main" val="27283727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of the gases released in a volcanic eruption have potentially harmful effects on the environment and on human life. Carbon dioxide is, as we know, a greenhouse gas capable of increasing heat retention around the Earth, and since it’s denser than air it can also cause suffocation if large amounts are released at once and collect near the ground. F2 is extremely toxic and, like carbon dioxide, is also denser than air and may cause suffocation and burns if it collects near the ground. Hydrofluoric acid is highly corrosive and toxic, with a special capacity to cause internal damage to the skeletal system. H2S and SO2 are or can become acidic when in contact with water vapor in the atmosphere. This can form volcanic fog, which is harmful to breathe. Finally, and the focus of this presentation, sulfur aerosols in the upper atmosphere are the main cause of ozone depletion by volcanic eruptions.</a:t>
            </a:r>
          </a:p>
        </p:txBody>
      </p:sp>
      <p:sp>
        <p:nvSpPr>
          <p:cNvPr id="4" name="Slide Number Placeholder 3"/>
          <p:cNvSpPr>
            <a:spLocks noGrp="1"/>
          </p:cNvSpPr>
          <p:nvPr>
            <p:ph type="sldNum" sz="quarter" idx="5"/>
          </p:nvPr>
        </p:nvSpPr>
        <p:spPr/>
        <p:txBody>
          <a:bodyPr/>
          <a:lstStyle/>
          <a:p>
            <a:fld id="{7F8F08AE-484B-4AC1-B39F-F511270C872D}" type="slidenum">
              <a:rPr lang="en-US" smtClean="0"/>
              <a:t>4</a:t>
            </a:fld>
            <a:endParaRPr lang="en-US"/>
          </a:p>
        </p:txBody>
      </p:sp>
    </p:spTree>
    <p:extLst>
      <p:ext uri="{BB962C8B-B14F-4D97-AF65-F5344CB8AC3E}">
        <p14:creationId xmlns:p14="http://schemas.microsoft.com/office/powerpoint/2010/main" val="26146882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study in 1996 found that SO2 can actually act as both a hindrance and a catalyst to ozone production. The mechanism of catalysis described here involves SO2 undergoing photolysis to produce oxygen, which reacts with O2 to form ozone. However, SO2 also absorbs solar radiation at the same range of wavelengths as O2 does, thereby reducing solar flux and slowing the photolysis of O2 to produce ozone. These two processes largely cancel each other out – however, when SO2 condenses as sulfuric acid into atmospheric aerosols, the surface of these aerosols can react with NOx to form nitric acid, thereby removing NOx from the atmosphere. Since NOx usually reacts with and neutralizes ozone-depleting chlorine compounds, its removal from the atmosphere allows the unmitigated destruction of ozone by </a:t>
            </a:r>
            <a:r>
              <a:rPr lang="en-US" dirty="0" err="1"/>
              <a:t>ClOx</a:t>
            </a:r>
            <a:r>
              <a:rPr lang="en-US" dirty="0"/>
              <a:t>.</a:t>
            </a:r>
          </a:p>
        </p:txBody>
      </p:sp>
      <p:sp>
        <p:nvSpPr>
          <p:cNvPr id="4" name="Slide Number Placeholder 3"/>
          <p:cNvSpPr>
            <a:spLocks noGrp="1"/>
          </p:cNvSpPr>
          <p:nvPr>
            <p:ph type="sldNum" sz="quarter" idx="5"/>
          </p:nvPr>
        </p:nvSpPr>
        <p:spPr/>
        <p:txBody>
          <a:bodyPr/>
          <a:lstStyle/>
          <a:p>
            <a:fld id="{7F8F08AE-484B-4AC1-B39F-F511270C872D}" type="slidenum">
              <a:rPr lang="en-US" smtClean="0"/>
              <a:t>5</a:t>
            </a:fld>
            <a:endParaRPr lang="en-US"/>
          </a:p>
        </p:txBody>
      </p:sp>
    </p:spTree>
    <p:extLst>
      <p:ext uri="{BB962C8B-B14F-4D97-AF65-F5344CB8AC3E}">
        <p14:creationId xmlns:p14="http://schemas.microsoft.com/office/powerpoint/2010/main" val="8592560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time-dependent effects of SO2 after a volcanic eruption were studied using three computer models based on the 1991 eruption of Mt. Pinatubo in the Philippines, which released 15-30 MT of SO2 into the atmosphere and was linked to subsequent depletion of stratospheric ozone. The models simulated conditions immediately after the eruption, two months later, and seven months later. Immediately after the eruption, ozone levels at an altitude of around 25 km remained stable as the absorption and catalysis effects balanced each other out. Below the cloud, however, ozone levels were depleted because solar radiation was blocked.</a:t>
            </a:r>
          </a:p>
          <a:p>
            <a:r>
              <a:rPr lang="en-US" dirty="0"/>
              <a:t>After two months, assuming the cloud was mainly confined to the tropics, most of the SO2 was found to have been converted to sulfuric acid and condensed into atmospheric aerosols which in turn remove NOx from the atmosphere. At an altitude of 20 km and with the assumption of slight stratospheric heating due to SO2’s greenhouse effect, ozone-depleting radicals saw a 25-50% increase. Without the heating assumption, NO2 decreased by 40% and </a:t>
            </a:r>
            <a:r>
              <a:rPr lang="en-US" dirty="0" err="1"/>
              <a:t>ClO</a:t>
            </a:r>
            <a:r>
              <a:rPr lang="en-US" dirty="0"/>
              <a:t> increased by a factor of 2.3.</a:t>
            </a:r>
          </a:p>
          <a:p>
            <a:r>
              <a:rPr lang="en-US" dirty="0"/>
              <a:t>After 7 months, it was assumed that the cloud would be evenly distributed over the earth. At an altitude of 20-25 km, NO2 was decreased by 30-35%.</a:t>
            </a:r>
          </a:p>
          <a:p>
            <a:r>
              <a:rPr lang="en-US" dirty="0"/>
              <a:t>These models together illustrate both the short- and long-term effects of volcanic SO2 on the ozone layer and show that, while initially it doesn’t have a particularly strong impact, the long-term effects are significant.</a:t>
            </a:r>
          </a:p>
        </p:txBody>
      </p:sp>
      <p:sp>
        <p:nvSpPr>
          <p:cNvPr id="4" name="Slide Number Placeholder 3"/>
          <p:cNvSpPr>
            <a:spLocks noGrp="1"/>
          </p:cNvSpPr>
          <p:nvPr>
            <p:ph type="sldNum" sz="quarter" idx="5"/>
          </p:nvPr>
        </p:nvSpPr>
        <p:spPr/>
        <p:txBody>
          <a:bodyPr/>
          <a:lstStyle/>
          <a:p>
            <a:fld id="{7F8F08AE-484B-4AC1-B39F-F511270C872D}" type="slidenum">
              <a:rPr lang="en-US" smtClean="0"/>
              <a:t>6</a:t>
            </a:fld>
            <a:endParaRPr lang="en-US"/>
          </a:p>
        </p:txBody>
      </p:sp>
    </p:spTree>
    <p:extLst>
      <p:ext uri="{BB962C8B-B14F-4D97-AF65-F5344CB8AC3E}">
        <p14:creationId xmlns:p14="http://schemas.microsoft.com/office/powerpoint/2010/main" val="12526932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Something I’ve touched on in the previous slides is that the primary mechanism of ozone depletion resulting from volcanic eruptions is not direct interaction between SO2 and ozone. In fact, the catalytic acceleration and absorptive slowing of ozone production by SO2 tend to balance each other out in the absence of other factors. The real difference comes from SO2’s potential to remove NOx from the atmosphere, thereby slowing the reduction of ozone-depleting </a:t>
            </a:r>
            <a:r>
              <a:rPr lang="en-US" dirty="0" err="1"/>
              <a:t>ClOx</a:t>
            </a:r>
            <a:r>
              <a:rPr lang="en-US" dirty="0"/>
              <a:t>, as well as its potential to react with CFCs and convert them to more potent ozone depleting species such as </a:t>
            </a:r>
            <a:r>
              <a:rPr lang="en-US" dirty="0" err="1"/>
              <a:t>ClOx</a:t>
            </a:r>
            <a:r>
              <a:rPr lang="en-US" dirty="0"/>
              <a:t>. Thus, volcanic eruptions become more dangerous to the ozone layer if the atmosphere is already polluted with CFCs and other sources of chlorine.</a:t>
            </a:r>
          </a:p>
        </p:txBody>
      </p:sp>
      <p:sp>
        <p:nvSpPr>
          <p:cNvPr id="4" name="Slide Number Placeholder 3"/>
          <p:cNvSpPr>
            <a:spLocks noGrp="1"/>
          </p:cNvSpPr>
          <p:nvPr>
            <p:ph type="sldNum" sz="quarter" idx="5"/>
          </p:nvPr>
        </p:nvSpPr>
        <p:spPr/>
        <p:txBody>
          <a:bodyPr/>
          <a:lstStyle/>
          <a:p>
            <a:fld id="{7F8F08AE-484B-4AC1-B39F-F511270C872D}" type="slidenum">
              <a:rPr lang="en-US" smtClean="0"/>
              <a:t>7</a:t>
            </a:fld>
            <a:endParaRPr lang="en-US"/>
          </a:p>
        </p:txBody>
      </p:sp>
    </p:spTree>
    <p:extLst>
      <p:ext uri="{BB962C8B-B14F-4D97-AF65-F5344CB8AC3E}">
        <p14:creationId xmlns:p14="http://schemas.microsoft.com/office/powerpoint/2010/main" val="18579976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the current state of atmospheric pollution, the ozone layer is very vulnerable to damage caused by volcanic emissions. If a large volcanic eruption were to occur today, it could have a devastating impact on the ozone layer.</a:t>
            </a:r>
          </a:p>
          <a:p>
            <a:r>
              <a:rPr lang="en-US" dirty="0"/>
              <a:t>However, if pollution levels are driven down in the future, eruptions may actually increase the thickness of the ozone layer.</a:t>
            </a:r>
          </a:p>
          <a:p>
            <a:r>
              <a:rPr lang="en-US" dirty="0"/>
              <a:t>While previous estimates put the transition from ozone depletion to replenishment by volcanic emissions between 2015 and 2040, these estimates were based solely on interactions between anthropogenic pollutants and SO2 and failed to account for other volcanic emissions and pollutants from nonhuman sources such as plankton and microalgae. These species include halogen compounds such as organic bromine and hydrogen chloride, whose effect on ozone depletion would be potentially devastating.</a:t>
            </a:r>
          </a:p>
          <a:p>
            <a:r>
              <a:rPr lang="en-US" dirty="0"/>
              <a:t>More recent models indicate that the atmosphere will likely remain vulnerable to ozone depletion by volcanic emissions into the late 21</a:t>
            </a:r>
            <a:r>
              <a:rPr lang="en-US" baseline="30000" dirty="0"/>
              <a:t>st</a:t>
            </a:r>
            <a:r>
              <a:rPr lang="en-US" dirty="0"/>
              <a:t> century, around 2070.</a:t>
            </a:r>
          </a:p>
          <a:p>
            <a:r>
              <a:rPr lang="en-US" dirty="0"/>
              <a:t>In recent news, you might have heard about the </a:t>
            </a:r>
            <a:r>
              <a:rPr lang="en-US" dirty="0" err="1"/>
              <a:t>Taal</a:t>
            </a:r>
            <a:r>
              <a:rPr lang="en-US" dirty="0"/>
              <a:t> Volcano in the Philippines, which erupted in January of this year and sent a plume of ash and gas up to 9 miles into the air, causing tens of thousands of residents to evacuate the area. As of right now, the long-term effects this eruption will have on the environment are not yet known, but will likely be studied in the coming months to years.</a:t>
            </a:r>
          </a:p>
        </p:txBody>
      </p:sp>
      <p:sp>
        <p:nvSpPr>
          <p:cNvPr id="4" name="Slide Number Placeholder 3"/>
          <p:cNvSpPr>
            <a:spLocks noGrp="1"/>
          </p:cNvSpPr>
          <p:nvPr>
            <p:ph type="sldNum" sz="quarter" idx="5"/>
          </p:nvPr>
        </p:nvSpPr>
        <p:spPr/>
        <p:txBody>
          <a:bodyPr/>
          <a:lstStyle/>
          <a:p>
            <a:fld id="{7F8F08AE-484B-4AC1-B39F-F511270C872D}" type="slidenum">
              <a:rPr lang="en-US" smtClean="0"/>
              <a:t>8</a:t>
            </a:fld>
            <a:endParaRPr lang="en-US"/>
          </a:p>
        </p:txBody>
      </p:sp>
    </p:spTree>
    <p:extLst>
      <p:ext uri="{BB962C8B-B14F-4D97-AF65-F5344CB8AC3E}">
        <p14:creationId xmlns:p14="http://schemas.microsoft.com/office/powerpoint/2010/main" val="8141095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2" name="Freeform 6" title="Page Number Shape"/>
          <p:cNvSpPr/>
          <p:nvPr/>
        </p:nvSpPr>
        <p:spPr bwMode="auto">
          <a:xfrm>
            <a:off x="11784011" y="118920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2"/>
          </a:solidFill>
          <a:ln w="0">
            <a:noFill/>
            <a:prstDash val="solid"/>
            <a:round/>
            <a:headEnd/>
            <a:tailEnd/>
          </a:ln>
        </p:spPr>
      </p:sp>
      <p:sp>
        <p:nvSpPr>
          <p:cNvPr id="2" name="Title 1"/>
          <p:cNvSpPr>
            <a:spLocks noGrp="1"/>
          </p:cNvSpPr>
          <p:nvPr>
            <p:ph type="ctrTitle"/>
          </p:nvPr>
        </p:nvSpPr>
        <p:spPr>
          <a:xfrm>
            <a:off x="1088913" y="1143293"/>
            <a:ext cx="7034362" cy="4268965"/>
          </a:xfrm>
        </p:spPr>
        <p:txBody>
          <a:bodyPr anchor="t">
            <a:normAutofit/>
          </a:bodyPr>
          <a:lstStyle>
            <a:lvl1pPr algn="l">
              <a:lnSpc>
                <a:spcPct val="85000"/>
              </a:lnSpc>
              <a:defRPr sz="77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1088914" y="5537925"/>
            <a:ext cx="7034362" cy="706355"/>
          </a:xfrm>
        </p:spPr>
        <p:txBody>
          <a:bodyPr>
            <a:normAutofit/>
          </a:bodyPr>
          <a:lstStyle>
            <a:lvl1pPr marL="0" indent="0" algn="l">
              <a:lnSpc>
                <a:spcPct val="114000"/>
              </a:lnSpc>
              <a:spcBef>
                <a:spcPts val="0"/>
              </a:spcBef>
              <a:buNone/>
              <a:defRPr sz="2000" b="0" i="1"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1088913" y="6314440"/>
            <a:ext cx="1596622" cy="365125"/>
          </a:xfrm>
        </p:spPr>
        <p:txBody>
          <a:bodyPr/>
          <a:lstStyle>
            <a:lvl1pPr algn="l">
              <a:defRPr sz="1200">
                <a:solidFill>
                  <a:schemeClr val="tx2"/>
                </a:solidFill>
              </a:defRPr>
            </a:lvl1pPr>
          </a:lstStyle>
          <a:p>
            <a:fld id="{88D38747-4367-4BD2-8D51-C97E202738E2}" type="datetime1">
              <a:rPr lang="en-US" smtClean="0"/>
              <a:t>4/13/2020</a:t>
            </a:fld>
            <a:endParaRPr lang="en-US" dirty="0"/>
          </a:p>
        </p:txBody>
      </p:sp>
      <p:sp>
        <p:nvSpPr>
          <p:cNvPr id="5" name="Footer Placeholder 4"/>
          <p:cNvSpPr>
            <a:spLocks noGrp="1"/>
          </p:cNvSpPr>
          <p:nvPr>
            <p:ph type="ftr" sz="quarter" idx="11"/>
          </p:nvPr>
        </p:nvSpPr>
        <p:spPr>
          <a:xfrm>
            <a:off x="3000591" y="6314440"/>
            <a:ext cx="5122683" cy="365125"/>
          </a:xfrm>
        </p:spPr>
        <p:txBody>
          <a:bodyPr/>
          <a:lstStyle>
            <a:lvl1pPr algn="l">
              <a:defRPr b="0">
                <a:solidFill>
                  <a:schemeClr val="tx2"/>
                </a:solidFill>
              </a:defRPr>
            </a:lvl1pPr>
          </a:lstStyle>
          <a:p>
            <a:endParaRPr lang="en-US" dirty="0"/>
          </a:p>
        </p:txBody>
      </p:sp>
      <p:sp>
        <p:nvSpPr>
          <p:cNvPr id="6" name="Slide Number Placeholder 5"/>
          <p:cNvSpPr>
            <a:spLocks noGrp="1"/>
          </p:cNvSpPr>
          <p:nvPr>
            <p:ph type="sldNum" sz="quarter" idx="12"/>
          </p:nvPr>
        </p:nvSpPr>
        <p:spPr>
          <a:xfrm>
            <a:off x="11784011" y="1416216"/>
            <a:ext cx="407988" cy="365125"/>
          </a:xfrm>
        </p:spPr>
        <p:txBody>
          <a:bodyPr/>
          <a:lstStyle>
            <a:lvl1pPr algn="r">
              <a:defRPr>
                <a:solidFill>
                  <a:schemeClr val="bg2"/>
                </a:solidFill>
              </a:defRPr>
            </a:lvl1pPr>
          </a:lstStyle>
          <a:p>
            <a:fld id="{3A98EE3D-8CD1-4C3F-BD1C-C98C9596463C}" type="slidenum">
              <a:rPr lang="en-US" smtClean="0"/>
              <a:pPr/>
              <a:t>‹#›</a:t>
            </a:fld>
            <a:endParaRPr lang="en-US" dirty="0"/>
          </a:p>
        </p:txBody>
      </p:sp>
      <p:cxnSp>
        <p:nvCxnSpPr>
          <p:cNvPr id="9" name="Straight Connector 8" title="Verticle Rule Line"/>
          <p:cNvCxnSpPr/>
          <p:nvPr/>
        </p:nvCxnSpPr>
        <p:spPr>
          <a:xfrm>
            <a:off x="773855" y="1257300"/>
            <a:ext cx="0" cy="560070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49300144"/>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792">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5181600" y="640080"/>
            <a:ext cx="6248398" cy="558414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73ED0CC-082F-4160-86E5-0D6041F12778}" type="datetime1">
              <a:rPr lang="en-US" smtClean="0"/>
              <a:t>4/13/2020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506859420"/>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12" name="Freeform 6" title="Page Number Shape"/>
          <p:cNvSpPr/>
          <p:nvPr/>
        </p:nvSpPr>
        <p:spPr bwMode="auto">
          <a:xfrm>
            <a:off x="11784011" y="5380580"/>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rgbClr val="262626"/>
          </a:solidFill>
          <a:ln w="0">
            <a:noFill/>
            <a:prstDash val="solid"/>
            <a:round/>
            <a:headEnd/>
            <a:tailEnd/>
          </a:ln>
        </p:spPr>
      </p:sp>
      <p:sp>
        <p:nvSpPr>
          <p:cNvPr id="2" name="Vertical Title 1"/>
          <p:cNvSpPr>
            <a:spLocks noGrp="1"/>
          </p:cNvSpPr>
          <p:nvPr>
            <p:ph type="title" orient="vert"/>
          </p:nvPr>
        </p:nvSpPr>
        <p:spPr>
          <a:xfrm>
            <a:off x="7990765" y="642931"/>
            <a:ext cx="2446670" cy="4678106"/>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838200" y="642932"/>
            <a:ext cx="7070678" cy="467810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536187" y="5927131"/>
            <a:ext cx="3814856" cy="365125"/>
          </a:xfrm>
        </p:spPr>
        <p:txBody>
          <a:bodyPr/>
          <a:lstStyle/>
          <a:p>
            <a:fld id="{073ED0CC-082F-4160-86E5-0D6041F12778}" type="datetime1">
              <a:rPr lang="en-US" smtClean="0"/>
              <a:t>4/13/2020</a:t>
            </a:fld>
            <a:endParaRPr lang="en-US" dirty="0"/>
          </a:p>
        </p:txBody>
      </p:sp>
      <p:sp>
        <p:nvSpPr>
          <p:cNvPr id="5" name="Footer Placeholder 4"/>
          <p:cNvSpPr>
            <a:spLocks noGrp="1"/>
          </p:cNvSpPr>
          <p:nvPr>
            <p:ph type="ftr" sz="quarter" idx="11"/>
          </p:nvPr>
        </p:nvSpPr>
        <p:spPr>
          <a:xfrm>
            <a:off x="6536187" y="6315949"/>
            <a:ext cx="3814856" cy="365125"/>
          </a:xfrm>
        </p:spPr>
        <p:txBody>
          <a:bodyPr/>
          <a:lstStyle/>
          <a:p>
            <a:endParaRPr lang="en-US" dirty="0"/>
          </a:p>
        </p:txBody>
      </p:sp>
      <p:sp>
        <p:nvSpPr>
          <p:cNvPr id="6" name="Slide Number Placeholder 5"/>
          <p:cNvSpPr>
            <a:spLocks noGrp="1"/>
          </p:cNvSpPr>
          <p:nvPr>
            <p:ph type="sldNum" sz="quarter" idx="12"/>
          </p:nvPr>
        </p:nvSpPr>
        <p:spPr>
          <a:xfrm>
            <a:off x="11784011" y="5607592"/>
            <a:ext cx="407988" cy="365125"/>
          </a:xfrm>
        </p:spPr>
        <p:txBody>
          <a:bodyPr/>
          <a:lstStyle/>
          <a:p>
            <a:fld id="{3A98EE3D-8CD1-4C3F-BD1C-C98C9596463C}" type="slidenum">
              <a:rPr lang="en-US" smtClean="0"/>
              <a:t>‹#›</a:t>
            </a:fld>
            <a:endParaRPr lang="en-US" dirty="0"/>
          </a:p>
        </p:txBody>
      </p:sp>
      <p:cxnSp>
        <p:nvCxnSpPr>
          <p:cNvPr id="13" name="Straight Connector 12" title="Horizontal Rule Line"/>
          <p:cNvCxnSpPr/>
          <p:nvPr/>
        </p:nvCxnSpPr>
        <p:spPr>
          <a:xfrm>
            <a:off x="0" y="6199730"/>
            <a:ext cx="10260011"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22362701"/>
      </p:ext>
    </p:extLst>
  </p:cSld>
  <p:clrMapOvr>
    <a:masterClrMapping/>
  </p:clrMapOvr>
  <p:hf sldNum="0" hdr="0" ftr="0" dt="0"/>
  <p:extLst>
    <p:ext uri="{DCECCB84-F9BA-43D5-87BE-67443E8EF086}">
      <p15:sldGuideLst xmlns:p15="http://schemas.microsoft.com/office/powerpoint/2012/main">
        <p15:guide id="1" pos="6456">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73ED0CC-082F-4160-86E5-0D6041F12778}" type="datetime1">
              <a:rPr lang="en-US" smtClean="0"/>
              <a:t>4/13/2020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13415747"/>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7" name="Freeform 6" title="Page Number Shape"/>
          <p:cNvSpPr/>
          <p:nvPr/>
        </p:nvSpPr>
        <p:spPr bwMode="auto">
          <a:xfrm>
            <a:off x="11784011" y="1393748"/>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sp>
      <p:sp>
        <p:nvSpPr>
          <p:cNvPr id="2" name="Title 1"/>
          <p:cNvSpPr>
            <a:spLocks noGrp="1"/>
          </p:cNvSpPr>
          <p:nvPr>
            <p:ph type="title"/>
          </p:nvPr>
        </p:nvSpPr>
        <p:spPr>
          <a:xfrm>
            <a:off x="1947673" y="2571722"/>
            <a:ext cx="8296654" cy="3286153"/>
          </a:xfrm>
        </p:spPr>
        <p:txBody>
          <a:bodyPr anchor="t">
            <a:normAutofit/>
          </a:bodyPr>
          <a:lstStyle>
            <a:lvl1pPr>
              <a:lnSpc>
                <a:spcPct val="85000"/>
              </a:lnSpc>
              <a:defRPr sz="7700" cap="all" baseline="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947673" y="1393748"/>
            <a:ext cx="8401429" cy="819150"/>
          </a:xfrm>
        </p:spPr>
        <p:txBody>
          <a:bodyPr anchor="ctr">
            <a:normAutofit/>
          </a:bodyPr>
          <a:lstStyle>
            <a:lvl1pPr marL="0" indent="0" algn="r">
              <a:lnSpc>
                <a:spcPct val="113000"/>
              </a:lnSpc>
              <a:spcBef>
                <a:spcPts val="0"/>
              </a:spcBef>
              <a:buNone/>
              <a:defRPr sz="2000" b="0" i="1" baseline="0">
                <a:solidFill>
                  <a:schemeClr val="tx1">
                    <a:lumMod val="85000"/>
                    <a:lumOff val="1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742955" y="6314439"/>
            <a:ext cx="1596622" cy="365125"/>
          </a:xfrm>
        </p:spPr>
        <p:txBody>
          <a:bodyPr/>
          <a:lstStyle>
            <a:lvl1pPr>
              <a:defRPr sz="1200">
                <a:solidFill>
                  <a:schemeClr val="tx1">
                    <a:lumMod val="85000"/>
                    <a:lumOff val="15000"/>
                  </a:schemeClr>
                </a:solidFill>
              </a:defRPr>
            </a:lvl1pPr>
          </a:lstStyle>
          <a:p>
            <a:fld id="{073ED0CC-082F-4160-86E5-0D6041F12778}" type="datetime1">
              <a:rPr lang="en-US" smtClean="0"/>
              <a:t>4/13/2020</a:t>
            </a:fld>
            <a:endParaRPr lang="en-US" dirty="0"/>
          </a:p>
        </p:txBody>
      </p:sp>
      <p:sp>
        <p:nvSpPr>
          <p:cNvPr id="5" name="Footer Placeholder 4"/>
          <p:cNvSpPr>
            <a:spLocks noGrp="1"/>
          </p:cNvSpPr>
          <p:nvPr>
            <p:ph type="ftr" sz="quarter" idx="11"/>
          </p:nvPr>
        </p:nvSpPr>
        <p:spPr>
          <a:xfrm>
            <a:off x="1947673" y="6314440"/>
            <a:ext cx="6480226" cy="365125"/>
          </a:xfrm>
        </p:spPr>
        <p:txBody>
          <a:bodyPr/>
          <a:lstStyle>
            <a:lvl1pPr>
              <a:defRPr b="0">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a:xfrm>
            <a:off x="11784011" y="1620760"/>
            <a:ext cx="407988" cy="365125"/>
          </a:xfrm>
        </p:spPr>
        <p:txBody>
          <a:bodyPr/>
          <a:lstStyle>
            <a:lvl1pPr>
              <a:defRPr>
                <a:solidFill>
                  <a:schemeClr val="bg2"/>
                </a:solidFill>
              </a:defRPr>
            </a:lvl1pPr>
          </a:lstStyle>
          <a:p>
            <a:fld id="{3A98EE3D-8CD1-4C3F-BD1C-C98C9596463C}" type="slidenum">
              <a:rPr lang="en-US" smtClean="0"/>
              <a:t>‹#›</a:t>
            </a:fld>
            <a:endParaRPr lang="en-US" dirty="0"/>
          </a:p>
        </p:txBody>
      </p:sp>
      <p:cxnSp>
        <p:nvCxnSpPr>
          <p:cNvPr id="10" name="Straight Connector 9" title="Horizontal Rule Line"/>
          <p:cNvCxnSpPr/>
          <p:nvPr/>
        </p:nvCxnSpPr>
        <p:spPr>
          <a:xfrm flipH="1">
            <a:off x="1" y="6178167"/>
            <a:ext cx="10244326"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12887068"/>
      </p:ext>
    </p:extLst>
  </p:cSld>
  <p:clrMapOvr>
    <a:masterClrMapping/>
  </p:clrMapOvr>
  <p:hf sldNum="0" hdr="0" ftr="0" dt="0"/>
  <p:extLst>
    <p:ext uri="{DCECCB84-F9BA-43D5-87BE-67443E8EF086}">
      <p15:sldGuideLst xmlns:p15="http://schemas.microsoft.com/office/powerpoint/2012/main">
        <p15:guide id="1" pos="6456">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181600" y="540628"/>
            <a:ext cx="6248400" cy="24889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181600" y="3712467"/>
            <a:ext cx="6248400" cy="24822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73ED0CC-082F-4160-86E5-0D6041F12778}" type="datetime1">
              <a:rPr lang="en-US" smtClean="0"/>
              <a:t>4/13/2020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491651735"/>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62000" y="557784"/>
            <a:ext cx="3831336" cy="4956048"/>
          </a:xfrm>
        </p:spPr>
        <p:txBody>
          <a:bodyPr/>
          <a:lstStyle/>
          <a:p>
            <a:r>
              <a:rPr lang="en-US"/>
              <a:t>Click to edit Master title style</a:t>
            </a:r>
            <a:endParaRPr lang="en-US" dirty="0"/>
          </a:p>
        </p:txBody>
      </p:sp>
      <p:sp>
        <p:nvSpPr>
          <p:cNvPr id="3" name="Text Placeholder 2"/>
          <p:cNvSpPr>
            <a:spLocks noGrp="1"/>
          </p:cNvSpPr>
          <p:nvPr>
            <p:ph type="body" idx="1"/>
          </p:nvPr>
        </p:nvSpPr>
        <p:spPr>
          <a:xfrm>
            <a:off x="5181600" y="558065"/>
            <a:ext cx="6245352" cy="914400"/>
          </a:xfrm>
        </p:spPr>
        <p:txBody>
          <a:bodyPr anchor="b">
            <a:normAutofit/>
          </a:bodyPr>
          <a:lstStyle>
            <a:lvl1pPr marL="0" indent="0">
              <a:lnSpc>
                <a:spcPct val="113000"/>
              </a:lnSpc>
              <a:spcBef>
                <a:spcPts val="0"/>
              </a:spcBef>
              <a:buNone/>
              <a:defRPr sz="2400" b="0" i="1" baseline="0">
                <a:solidFill>
                  <a:schemeClr val="tx1">
                    <a:lumMod val="85000"/>
                    <a:lumOff val="1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181600" y="1526671"/>
            <a:ext cx="6245352" cy="17556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81600" y="3700826"/>
            <a:ext cx="6248400" cy="914400"/>
          </a:xfrm>
        </p:spPr>
        <p:txBody>
          <a:bodyPr anchor="b">
            <a:normAutofit/>
          </a:bodyPr>
          <a:lstStyle>
            <a:lvl1pPr marL="0" indent="0">
              <a:buNone/>
              <a:defRPr sz="2400" b="0" i="1" baseline="0">
                <a:solidFill>
                  <a:schemeClr val="tx1">
                    <a:lumMod val="85000"/>
                    <a:lumOff val="1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181600" y="4669432"/>
            <a:ext cx="6245352" cy="17556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73ED0CC-082F-4160-86E5-0D6041F12778}" type="datetime1">
              <a:rPr lang="en-US" smtClean="0"/>
              <a:t>4/13/2020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242665498"/>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73ED0CC-082F-4160-86E5-0D6041F12778}" type="datetime1">
              <a:rPr lang="en-US" smtClean="0"/>
              <a:t>4/13/2020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761204578"/>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3ED0CC-082F-4160-86E5-0D6041F12778}" type="datetime1">
              <a:rPr lang="en-US" smtClean="0"/>
              <a:t>4/13/2020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199376286"/>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0" y="555479"/>
            <a:ext cx="3838776" cy="1921022"/>
          </a:xfrm>
        </p:spPr>
        <p:txBody>
          <a:bodyPr anchor="t">
            <a:noAutofit/>
          </a:bodyPr>
          <a:lstStyle>
            <a:lvl1pPr>
              <a:lnSpc>
                <a:spcPct val="93000"/>
              </a:lnSpc>
              <a:defRPr sz="4000"/>
            </a:lvl1pPr>
          </a:lstStyle>
          <a:p>
            <a:r>
              <a:rPr lang="en-US"/>
              <a:t>Click to edit Master title style</a:t>
            </a:r>
            <a:endParaRPr lang="en-US" dirty="0"/>
          </a:p>
        </p:txBody>
      </p:sp>
      <p:sp>
        <p:nvSpPr>
          <p:cNvPr id="3" name="Content Placeholder 2"/>
          <p:cNvSpPr>
            <a:spLocks noGrp="1"/>
          </p:cNvSpPr>
          <p:nvPr>
            <p:ph idx="1"/>
          </p:nvPr>
        </p:nvSpPr>
        <p:spPr>
          <a:xfrm>
            <a:off x="5181600" y="564147"/>
            <a:ext cx="6248400" cy="5622644"/>
          </a:xfrm>
        </p:spPr>
        <p:txBody>
          <a:bodyPr/>
          <a:lstStyle>
            <a:lvl1pPr>
              <a:lnSpc>
                <a:spcPct val="112000"/>
              </a:lnSpc>
              <a:defRPr sz="2000"/>
            </a:lvl1pPr>
            <a:lvl2pPr>
              <a:lnSpc>
                <a:spcPct val="112000"/>
              </a:lnSpc>
              <a:defRPr sz="1800"/>
            </a:lvl2pPr>
            <a:lvl3pPr>
              <a:lnSpc>
                <a:spcPct val="112000"/>
              </a:lnSpc>
              <a:defRPr sz="1600"/>
            </a:lvl3pPr>
            <a:lvl4pPr>
              <a:lnSpc>
                <a:spcPct val="112000"/>
              </a:lnSpc>
              <a:defRPr sz="1400"/>
            </a:lvl4pPr>
            <a:lvl5pPr>
              <a:lnSpc>
                <a:spcPct val="112000"/>
              </a:lnSpc>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2000" y="2621512"/>
            <a:ext cx="3838776" cy="3239537"/>
          </a:xfrm>
        </p:spPr>
        <p:txBody>
          <a:bodyPr/>
          <a:lstStyle>
            <a:lvl1pPr marL="0" indent="0" algn="r">
              <a:lnSpc>
                <a:spcPct val="125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73ED0CC-082F-4160-86E5-0D6041F12778}" type="datetime1">
              <a:rPr lang="en-US" smtClean="0"/>
              <a:t>4/13/2020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156706760"/>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8952" y="557261"/>
            <a:ext cx="3840480" cy="1919239"/>
          </a:xfrm>
        </p:spPr>
        <p:txBody>
          <a:bodyPr anchor="t">
            <a:noAutofit/>
          </a:bodyPr>
          <a:lstStyle>
            <a:lvl1pPr>
              <a:lnSpc>
                <a:spcPct val="93000"/>
              </a:lnSpc>
              <a:defRPr sz="40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5257800" y="0"/>
            <a:ext cx="6172200"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58952" y="2621512"/>
            <a:ext cx="3840480" cy="3236976"/>
          </a:xfrm>
        </p:spPr>
        <p:txBody>
          <a:bodyPr/>
          <a:lstStyle>
            <a:lvl1pPr marL="0" indent="0" algn="r">
              <a:lnSpc>
                <a:spcPct val="125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73ED0CC-082F-4160-86E5-0D6041F12778}" type="datetime1">
              <a:rPr lang="en-US" smtClean="0"/>
              <a:t>4/13/2020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896247185"/>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0" name="Freeform 6" title="Page Number Shape"/>
          <p:cNvSpPr/>
          <p:nvPr/>
        </p:nvSpPr>
        <p:spPr bwMode="auto">
          <a:xfrm>
            <a:off x="11784011" y="5380580"/>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sp>
      <p:sp>
        <p:nvSpPr>
          <p:cNvPr id="2" name="Title Placeholder 1"/>
          <p:cNvSpPr>
            <a:spLocks noGrp="1"/>
          </p:cNvSpPr>
          <p:nvPr>
            <p:ph type="title"/>
          </p:nvPr>
        </p:nvSpPr>
        <p:spPr>
          <a:xfrm>
            <a:off x="762000" y="559678"/>
            <a:ext cx="3833906" cy="4952492"/>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5181600" y="569066"/>
            <a:ext cx="6248398" cy="565515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2001" y="5930060"/>
            <a:ext cx="3814856" cy="365125"/>
          </a:xfrm>
          <a:prstGeom prst="rect">
            <a:avLst/>
          </a:prstGeom>
        </p:spPr>
        <p:txBody>
          <a:bodyPr vert="horz" lIns="91440" tIns="45720" rIns="91440" bIns="45720" rtlCol="0" anchor="t"/>
          <a:lstStyle>
            <a:lvl1pPr algn="r">
              <a:defRPr sz="1000" b="0" i="1" baseline="0">
                <a:solidFill>
                  <a:schemeClr val="tx1">
                    <a:lumMod val="85000"/>
                    <a:lumOff val="15000"/>
                  </a:schemeClr>
                </a:solidFill>
                <a:latin typeface="+mj-lt"/>
              </a:defRPr>
            </a:lvl1pPr>
          </a:lstStyle>
          <a:p>
            <a:fld id="{073ED0CC-082F-4160-86E5-0D6041F12778}" type="datetime1">
              <a:rPr lang="en-US" smtClean="0"/>
              <a:t>4/13/2020</a:t>
            </a:fld>
            <a:endParaRPr lang="en-US" dirty="0"/>
          </a:p>
        </p:txBody>
      </p:sp>
      <p:sp>
        <p:nvSpPr>
          <p:cNvPr id="5" name="Footer Placeholder 4"/>
          <p:cNvSpPr>
            <a:spLocks noGrp="1"/>
          </p:cNvSpPr>
          <p:nvPr>
            <p:ph type="ftr" sz="quarter" idx="3"/>
          </p:nvPr>
        </p:nvSpPr>
        <p:spPr>
          <a:xfrm>
            <a:off x="762001" y="6314440"/>
            <a:ext cx="3814856" cy="365125"/>
          </a:xfrm>
          <a:prstGeom prst="rect">
            <a:avLst/>
          </a:prstGeom>
        </p:spPr>
        <p:txBody>
          <a:bodyPr vert="horz" lIns="91440" tIns="45720" rIns="91440" bIns="45720" rtlCol="0" anchor="t"/>
          <a:lstStyle>
            <a:lvl1pPr algn="r">
              <a:defRPr sz="1200" b="1" i="1" baseline="0">
                <a:solidFill>
                  <a:schemeClr val="tx1">
                    <a:lumMod val="85000"/>
                    <a:lumOff val="15000"/>
                  </a:schemeClr>
                </a:solidFill>
                <a:latin typeface="+mj-lt"/>
              </a:defRPr>
            </a:lvl1pPr>
          </a:lstStyle>
          <a:p>
            <a:endParaRPr lang="en-US" dirty="0"/>
          </a:p>
        </p:txBody>
      </p:sp>
      <p:sp>
        <p:nvSpPr>
          <p:cNvPr id="6" name="Slide Number Placeholder 5"/>
          <p:cNvSpPr>
            <a:spLocks noGrp="1"/>
          </p:cNvSpPr>
          <p:nvPr>
            <p:ph type="sldNum" sz="quarter" idx="4"/>
          </p:nvPr>
        </p:nvSpPr>
        <p:spPr>
          <a:xfrm>
            <a:off x="11784011" y="5607592"/>
            <a:ext cx="407988" cy="365125"/>
          </a:xfrm>
          <a:prstGeom prst="rect">
            <a:avLst/>
          </a:prstGeom>
        </p:spPr>
        <p:txBody>
          <a:bodyPr vert="horz" lIns="91440" tIns="45720" rIns="91440" bIns="45720" rtlCol="0" anchor="ctr"/>
          <a:lstStyle>
            <a:lvl1pPr algn="r">
              <a:defRPr sz="1200" b="0" i="1" baseline="0">
                <a:solidFill>
                  <a:schemeClr val="bg2"/>
                </a:solidFill>
                <a:latin typeface="+mj-lt"/>
              </a:defRPr>
            </a:lvl1pPr>
          </a:lstStyle>
          <a:p>
            <a:fld id="{3A98EE3D-8CD1-4C3F-BD1C-C98C9596463C}" type="slidenum">
              <a:rPr lang="en-US" smtClean="0"/>
              <a:t>‹#›</a:t>
            </a:fld>
            <a:endParaRPr lang="en-US" dirty="0"/>
          </a:p>
        </p:txBody>
      </p:sp>
      <p:cxnSp>
        <p:nvCxnSpPr>
          <p:cNvPr id="10" name="Straight Connector 9" title="Horizontal Rule Line"/>
          <p:cNvCxnSpPr/>
          <p:nvPr/>
        </p:nvCxnSpPr>
        <p:spPr>
          <a:xfrm>
            <a:off x="0" y="6199730"/>
            <a:ext cx="4495800"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3927269"/>
      </p:ext>
    </p:extLst>
  </p:cSld>
  <p:clrMap bg1="lt1" tx1="dk1" bg2="lt2" tx2="dk2" accent1="accent1" accent2="accent2" accent3="accent3" accent4="accent4" accent5="accent5" accent6="accent6" hlink="hlink" folHlink="folHlink"/>
  <p:sldLayoutIdLst>
    <p:sldLayoutId id="2147483814" r:id="rId1"/>
    <p:sldLayoutId id="2147483815" r:id="rId2"/>
    <p:sldLayoutId id="2147483816" r:id="rId3"/>
    <p:sldLayoutId id="2147483817" r:id="rId4"/>
    <p:sldLayoutId id="2147483818" r:id="rId5"/>
    <p:sldLayoutId id="2147483819" r:id="rId6"/>
    <p:sldLayoutId id="2147483820" r:id="rId7"/>
    <p:sldLayoutId id="2147483821" r:id="rId8"/>
    <p:sldLayoutId id="2147483822" r:id="rId9"/>
    <p:sldLayoutId id="2147483823" r:id="rId10"/>
    <p:sldLayoutId id="2147483824" r:id="rId11"/>
  </p:sldLayoutIdLst>
  <p:hf sldNum="0" hdr="0" ftr="0" dt="0"/>
  <p:txStyles>
    <p:titleStyle>
      <a:lvl1pPr algn="r" defTabSz="914400" rtl="0" eaLnBrk="1" latinLnBrk="0" hangingPunct="1">
        <a:lnSpc>
          <a:spcPct val="90000"/>
        </a:lnSpc>
        <a:spcBef>
          <a:spcPct val="0"/>
        </a:spcBef>
        <a:buNone/>
        <a:defRPr sz="5000" b="0" i="1" kern="1200" baseline="0">
          <a:solidFill>
            <a:schemeClr val="tx1">
              <a:lumMod val="85000"/>
              <a:lumOff val="15000"/>
            </a:schemeClr>
          </a:solidFill>
          <a:latin typeface="+mj-lt"/>
          <a:ea typeface="+mj-ea"/>
          <a:cs typeface="+mj-cs"/>
        </a:defRPr>
      </a:lvl1pPr>
    </p:titleStyle>
    <p:bodyStyle>
      <a:lvl1pPr marL="283464" indent="-283464" algn="l" defTabSz="914400" rtl="0" eaLnBrk="1" latinLnBrk="0" hangingPunct="1">
        <a:lnSpc>
          <a:spcPct val="112000"/>
        </a:lnSpc>
        <a:spcBef>
          <a:spcPts val="900"/>
        </a:spcBef>
        <a:buFont typeface="Arial" panose="020B0604020202020204" pitchFamily="34" charset="0"/>
        <a:buChar char="•"/>
        <a:defRPr sz="2000" kern="1200" baseline="0">
          <a:solidFill>
            <a:schemeClr val="tx1">
              <a:lumMod val="85000"/>
              <a:lumOff val="15000"/>
            </a:schemeClr>
          </a:solidFill>
          <a:latin typeface="+mn-lt"/>
          <a:ea typeface="+mn-ea"/>
          <a:cs typeface="+mn-cs"/>
        </a:defRPr>
      </a:lvl1pPr>
      <a:lvl2pPr marL="685800" indent="-283464" algn="l" defTabSz="914400" rtl="0" eaLnBrk="1" latinLnBrk="0" hangingPunct="1">
        <a:lnSpc>
          <a:spcPct val="112000"/>
        </a:lnSpc>
        <a:spcBef>
          <a:spcPts val="900"/>
        </a:spcBef>
        <a:buFont typeface="Corbel" panose="020B0503020204020204" pitchFamily="34" charset="0"/>
        <a:buChar char="–"/>
        <a:defRPr sz="1800" kern="1200" baseline="0">
          <a:solidFill>
            <a:schemeClr val="tx1">
              <a:lumMod val="85000"/>
              <a:lumOff val="15000"/>
            </a:schemeClr>
          </a:solidFill>
          <a:latin typeface="+mn-lt"/>
          <a:ea typeface="+mn-ea"/>
          <a:cs typeface="+mn-cs"/>
        </a:defRPr>
      </a:lvl2pPr>
      <a:lvl3pPr marL="1143000" indent="-283464" algn="l" defTabSz="914400" rtl="0" eaLnBrk="1" latinLnBrk="0" hangingPunct="1">
        <a:lnSpc>
          <a:spcPct val="112000"/>
        </a:lnSpc>
        <a:spcBef>
          <a:spcPts val="900"/>
        </a:spcBef>
        <a:buFont typeface="Arial" panose="020B0604020202020204" pitchFamily="34" charset="0"/>
        <a:buChar char="•"/>
        <a:defRPr sz="1600" kern="1200" baseline="0">
          <a:solidFill>
            <a:schemeClr val="tx1">
              <a:lumMod val="85000"/>
              <a:lumOff val="15000"/>
            </a:schemeClr>
          </a:solidFill>
          <a:latin typeface="+mn-lt"/>
          <a:ea typeface="+mn-ea"/>
          <a:cs typeface="+mn-cs"/>
        </a:defRPr>
      </a:lvl3pPr>
      <a:lvl4pPr marL="1600200" indent="-283464" algn="l" defTabSz="914400" rtl="0" eaLnBrk="1" latinLnBrk="0" hangingPunct="1">
        <a:lnSpc>
          <a:spcPct val="112000"/>
        </a:lnSpc>
        <a:spcBef>
          <a:spcPts val="900"/>
        </a:spcBef>
        <a:buFont typeface="Corbel" panose="020B0503020204020204" pitchFamily="34" charset="0"/>
        <a:buChar char="–"/>
        <a:defRPr sz="1400" kern="1200" baseline="0">
          <a:solidFill>
            <a:schemeClr val="tx1">
              <a:lumMod val="85000"/>
              <a:lumOff val="15000"/>
            </a:schemeClr>
          </a:solidFill>
          <a:latin typeface="+mn-lt"/>
          <a:ea typeface="+mn-ea"/>
          <a:cs typeface="+mn-cs"/>
        </a:defRPr>
      </a:lvl4pPr>
      <a:lvl5pPr marL="2057400" indent="-283464" algn="l" defTabSz="914400" rtl="0" eaLnBrk="1" latinLnBrk="0" hangingPunct="1">
        <a:lnSpc>
          <a:spcPct val="112000"/>
        </a:lnSpc>
        <a:spcBef>
          <a:spcPts val="900"/>
        </a:spcBef>
        <a:buFont typeface="Arial" panose="020B0604020202020204" pitchFamily="34" charset="0"/>
        <a:buChar char="•"/>
        <a:defRPr sz="1400" i="1" kern="1200" baseline="0">
          <a:solidFill>
            <a:schemeClr val="tx1">
              <a:lumMod val="85000"/>
              <a:lumOff val="15000"/>
            </a:schemeClr>
          </a:solidFill>
          <a:latin typeface="+mn-lt"/>
          <a:ea typeface="+mn-ea"/>
          <a:cs typeface="+mn-cs"/>
        </a:defRPr>
      </a:lvl5pPr>
      <a:lvl6pPr marL="2514600" indent="-283464" algn="l" defTabSz="914400" rtl="0" eaLnBrk="1" latinLnBrk="0" hangingPunct="1">
        <a:lnSpc>
          <a:spcPct val="112000"/>
        </a:lnSpc>
        <a:spcBef>
          <a:spcPts val="1300"/>
        </a:spcBef>
        <a:buFont typeface="Corbel" panose="020B0503020204020204" pitchFamily="34" charset="0"/>
        <a:buChar char="–"/>
        <a:defRPr sz="1400" kern="1200">
          <a:solidFill>
            <a:schemeClr val="tx1">
              <a:lumMod val="85000"/>
              <a:lumOff val="15000"/>
            </a:schemeClr>
          </a:solidFill>
          <a:latin typeface="+mn-lt"/>
          <a:ea typeface="+mn-ea"/>
          <a:cs typeface="+mn-cs"/>
        </a:defRPr>
      </a:lvl6pPr>
      <a:lvl7pPr marL="2971800" indent="-283464" algn="l" defTabSz="914400" rtl="0" eaLnBrk="1" latinLnBrk="0" hangingPunct="1">
        <a:lnSpc>
          <a:spcPct val="112000"/>
        </a:lnSpc>
        <a:spcBef>
          <a:spcPts val="1300"/>
        </a:spcBef>
        <a:buFont typeface="Arial" panose="020B0604020202020204" pitchFamily="34" charset="0"/>
        <a:buChar char="•"/>
        <a:defRPr sz="1400" i="1" kern="1200">
          <a:solidFill>
            <a:schemeClr val="tx1">
              <a:lumMod val="85000"/>
              <a:lumOff val="15000"/>
            </a:schemeClr>
          </a:solidFill>
          <a:latin typeface="+mn-lt"/>
          <a:ea typeface="+mn-ea"/>
          <a:cs typeface="+mn-cs"/>
        </a:defRPr>
      </a:lvl7pPr>
      <a:lvl8pPr marL="3429000" indent="-283464" algn="l" defTabSz="914400" rtl="0" eaLnBrk="1" latinLnBrk="0" hangingPunct="1">
        <a:lnSpc>
          <a:spcPct val="112000"/>
        </a:lnSpc>
        <a:spcBef>
          <a:spcPts val="1300"/>
        </a:spcBef>
        <a:buFont typeface="Corbel" panose="020B0503020204020204" pitchFamily="34" charset="0"/>
        <a:buChar char="–"/>
        <a:defRPr sz="1400" kern="1200">
          <a:solidFill>
            <a:schemeClr val="tx1">
              <a:lumMod val="85000"/>
              <a:lumOff val="15000"/>
            </a:schemeClr>
          </a:solidFill>
          <a:latin typeface="+mn-lt"/>
          <a:ea typeface="+mn-ea"/>
          <a:cs typeface="+mn-cs"/>
        </a:defRPr>
      </a:lvl8pPr>
      <a:lvl9pPr marL="3886200" indent="-283464" algn="l" defTabSz="914400" rtl="0" eaLnBrk="1" latinLnBrk="0" hangingPunct="1">
        <a:lnSpc>
          <a:spcPct val="112000"/>
        </a:lnSpc>
        <a:spcBef>
          <a:spcPts val="1300"/>
        </a:spcBef>
        <a:buFont typeface="Arial" panose="020B0604020202020204" pitchFamily="34" charset="0"/>
        <a:buChar char="•"/>
        <a:defRPr sz="1400" i="1" kern="1200" baseline="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832">
          <p15:clr>
            <a:srgbClr val="F26B43"/>
          </p15:clr>
        </p15:guide>
        <p15:guide id="2" pos="480">
          <p15:clr>
            <a:srgbClr val="F26B43"/>
          </p15:clr>
        </p15:guide>
        <p15:guide id="3" orient="horz" pos="432">
          <p15:clr>
            <a:srgbClr val="F26B43"/>
          </p15:clr>
        </p15:guide>
        <p15:guide id="4" pos="7200">
          <p15:clr>
            <a:srgbClr val="F26B43"/>
          </p15:clr>
        </p15:guide>
        <p15:guide id="5" pos="326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meteor.geol.iastate.edu/gcp/studentpapers/1996/atmoschem/huff.html" TargetMode="External"/><Relationship Id="rId2" Type="http://schemas.openxmlformats.org/officeDocument/2006/relationships/hyperlink" Target="https://geology.com/volcanoes/volcanic-hazards/" TargetMode="External"/><Relationship Id="rId1" Type="http://schemas.openxmlformats.org/officeDocument/2006/relationships/slideLayout" Target="../slideLayouts/slideLayout2.xml"/><Relationship Id="rId5" Type="http://schemas.openxmlformats.org/officeDocument/2006/relationships/hyperlink" Target="https://www.thegef.org/news/world-ozone-day-2017-celebrating-30-years-montreal-protocol" TargetMode="External"/><Relationship Id="rId4" Type="http://schemas.openxmlformats.org/officeDocument/2006/relationships/hyperlink" Target="https://weather.com/news/news/2020-01-13-volcano-erupts-in-philippines-taal"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large mountain in the background&#10;&#10;Description automatically generated">
            <a:extLst>
              <a:ext uri="{FF2B5EF4-FFF2-40B4-BE49-F238E27FC236}">
                <a16:creationId xmlns:a16="http://schemas.microsoft.com/office/drawing/2014/main" id="{5197EBEA-FA2A-4234-8CD8-B27E3B1A71E8}"/>
              </a:ext>
            </a:extLst>
          </p:cNvPr>
          <p:cNvPicPr>
            <a:picLocks noChangeAspect="1"/>
          </p:cNvPicPr>
          <p:nvPr/>
        </p:nvPicPr>
        <p:blipFill rotWithShape="1">
          <a:blip r:embed="rId2">
            <a:alphaModFix amt="40000"/>
          </a:blip>
          <a:srcRect t="8236" b="16764"/>
          <a:stretch/>
        </p:blipFill>
        <p:spPr>
          <a:xfrm>
            <a:off x="20" y="10"/>
            <a:ext cx="12191980" cy="6857990"/>
          </a:xfrm>
          <a:prstGeom prst="rect">
            <a:avLst/>
          </a:prstGeom>
        </p:spPr>
      </p:pic>
      <p:sp>
        <p:nvSpPr>
          <p:cNvPr id="2" name="Title 1">
            <a:extLst>
              <a:ext uri="{FF2B5EF4-FFF2-40B4-BE49-F238E27FC236}">
                <a16:creationId xmlns:a16="http://schemas.microsoft.com/office/drawing/2014/main" id="{88A7D44C-CF25-4546-AB09-6541C8F566DB}"/>
              </a:ext>
            </a:extLst>
          </p:cNvPr>
          <p:cNvSpPr>
            <a:spLocks noGrp="1"/>
          </p:cNvSpPr>
          <p:nvPr>
            <p:ph type="ctrTitle"/>
          </p:nvPr>
        </p:nvSpPr>
        <p:spPr>
          <a:xfrm>
            <a:off x="1088912" y="1143293"/>
            <a:ext cx="7635987" cy="4268965"/>
          </a:xfrm>
        </p:spPr>
        <p:txBody>
          <a:bodyPr>
            <a:normAutofit/>
          </a:bodyPr>
          <a:lstStyle/>
          <a:p>
            <a:r>
              <a:rPr lang="en-US" sz="6000"/>
              <a:t>The Effect of Volcanic Eruptions on Stratospheric Ozone</a:t>
            </a:r>
          </a:p>
        </p:txBody>
      </p:sp>
      <p:sp>
        <p:nvSpPr>
          <p:cNvPr id="3" name="Subtitle 2">
            <a:extLst>
              <a:ext uri="{FF2B5EF4-FFF2-40B4-BE49-F238E27FC236}">
                <a16:creationId xmlns:a16="http://schemas.microsoft.com/office/drawing/2014/main" id="{5C4E7246-C803-4F39-94AF-E351D60BE26A}"/>
              </a:ext>
            </a:extLst>
          </p:cNvPr>
          <p:cNvSpPr>
            <a:spLocks noGrp="1"/>
          </p:cNvSpPr>
          <p:nvPr>
            <p:ph type="subTitle" idx="1"/>
          </p:nvPr>
        </p:nvSpPr>
        <p:spPr>
          <a:xfrm>
            <a:off x="1088913" y="5194571"/>
            <a:ext cx="7782681" cy="1049710"/>
          </a:xfrm>
        </p:spPr>
        <p:txBody>
          <a:bodyPr>
            <a:normAutofit/>
          </a:bodyPr>
          <a:lstStyle/>
          <a:p>
            <a:pPr>
              <a:lnSpc>
                <a:spcPct val="104000"/>
              </a:lnSpc>
              <a:spcAft>
                <a:spcPts val="600"/>
              </a:spcAft>
            </a:pPr>
            <a:r>
              <a:rPr lang="en-US" sz="1400" dirty="0"/>
              <a:t>MC Hulgan</a:t>
            </a:r>
          </a:p>
          <a:p>
            <a:pPr>
              <a:lnSpc>
                <a:spcPct val="104000"/>
              </a:lnSpc>
              <a:spcAft>
                <a:spcPts val="600"/>
              </a:spcAft>
            </a:pPr>
            <a:r>
              <a:rPr lang="en-US" sz="1400" dirty="0"/>
              <a:t>CHEM 4740</a:t>
            </a:r>
          </a:p>
          <a:p>
            <a:pPr>
              <a:lnSpc>
                <a:spcPct val="104000"/>
              </a:lnSpc>
              <a:spcAft>
                <a:spcPts val="600"/>
              </a:spcAft>
            </a:pPr>
            <a:r>
              <a:rPr lang="en-US" sz="1400" dirty="0"/>
              <a:t>14 April 2020</a:t>
            </a:r>
          </a:p>
        </p:txBody>
      </p:sp>
      <p:cxnSp>
        <p:nvCxnSpPr>
          <p:cNvPr id="16" name="Straight Connector 8">
            <a:extLst>
              <a:ext uri="{FF2B5EF4-FFF2-40B4-BE49-F238E27FC236}">
                <a16:creationId xmlns:a16="http://schemas.microsoft.com/office/drawing/2014/main" id="{AA94FB8C-E571-44EE-B6FB-9D4D378B5CA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73855" y="1257300"/>
            <a:ext cx="0" cy="560070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Freeform 6">
            <a:extLst>
              <a:ext uri="{FF2B5EF4-FFF2-40B4-BE49-F238E27FC236}">
                <a16:creationId xmlns:a16="http://schemas.microsoft.com/office/drawing/2014/main" id="{97EF6CE1-A1CD-4E7C-836A-7FE57149AE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118920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2"/>
          </a:solidFill>
          <a:ln w="0">
            <a:noFill/>
            <a:prstDash val="solid"/>
            <a:round/>
            <a:headEnd/>
            <a:tailEnd/>
          </a:ln>
        </p:spPr>
      </p:sp>
      <p:sp>
        <p:nvSpPr>
          <p:cNvPr id="5" name="TextBox 4">
            <a:extLst>
              <a:ext uri="{FF2B5EF4-FFF2-40B4-BE49-F238E27FC236}">
                <a16:creationId xmlns:a16="http://schemas.microsoft.com/office/drawing/2014/main" id="{90287A40-790B-46BB-9D61-7A664AC07DF7}"/>
              </a:ext>
            </a:extLst>
          </p:cNvPr>
          <p:cNvSpPr txBox="1"/>
          <p:nvPr/>
        </p:nvSpPr>
        <p:spPr>
          <a:xfrm>
            <a:off x="9465012" y="6463751"/>
            <a:ext cx="3210128" cy="307777"/>
          </a:xfrm>
          <a:prstGeom prst="rect">
            <a:avLst/>
          </a:prstGeom>
          <a:noFill/>
        </p:spPr>
        <p:txBody>
          <a:bodyPr wrap="square" rtlCol="0">
            <a:spAutoFit/>
          </a:bodyPr>
          <a:lstStyle/>
          <a:p>
            <a:r>
              <a:rPr lang="en-US" sz="1400" dirty="0"/>
              <a:t>Image: ABC News, Charism Sayat</a:t>
            </a:r>
          </a:p>
        </p:txBody>
      </p:sp>
    </p:spTree>
    <p:extLst>
      <p:ext uri="{BB962C8B-B14F-4D97-AF65-F5344CB8AC3E}">
        <p14:creationId xmlns:p14="http://schemas.microsoft.com/office/powerpoint/2010/main" val="26710704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8F3B5F-88F8-4054-BD72-4954372C026D}"/>
              </a:ext>
            </a:extLst>
          </p:cNvPr>
          <p:cNvSpPr>
            <a:spLocks noGrp="1"/>
          </p:cNvSpPr>
          <p:nvPr>
            <p:ph type="title"/>
          </p:nvPr>
        </p:nvSpPr>
        <p:spPr/>
        <p:txBody>
          <a:bodyPr/>
          <a:lstStyle/>
          <a:p>
            <a:r>
              <a:rPr lang="en-US" dirty="0"/>
              <a:t>Sources</a:t>
            </a:r>
          </a:p>
        </p:txBody>
      </p:sp>
      <p:sp>
        <p:nvSpPr>
          <p:cNvPr id="3" name="Content Placeholder 2">
            <a:extLst>
              <a:ext uri="{FF2B5EF4-FFF2-40B4-BE49-F238E27FC236}">
                <a16:creationId xmlns:a16="http://schemas.microsoft.com/office/drawing/2014/main" id="{C3260F76-70B7-4A0A-9FAB-0E0D815D6E0E}"/>
              </a:ext>
            </a:extLst>
          </p:cNvPr>
          <p:cNvSpPr>
            <a:spLocks noGrp="1"/>
          </p:cNvSpPr>
          <p:nvPr>
            <p:ph idx="1"/>
          </p:nvPr>
        </p:nvSpPr>
        <p:spPr/>
        <p:txBody>
          <a:bodyPr>
            <a:normAutofit fontScale="85000" lnSpcReduction="20000"/>
          </a:bodyPr>
          <a:lstStyle/>
          <a:p>
            <a:r>
              <a:rPr lang="en-US" dirty="0"/>
              <a:t>Ball, J. Volcanic Hazards. </a:t>
            </a:r>
            <a:r>
              <a:rPr lang="en-US" dirty="0">
                <a:hlinkClick r:id="rId2"/>
              </a:rPr>
              <a:t>https://geology.com/volcanoes/volcanic-hazards/</a:t>
            </a:r>
            <a:endParaRPr lang="en-US" dirty="0"/>
          </a:p>
          <a:p>
            <a:r>
              <a:rPr lang="en-US" dirty="0"/>
              <a:t> Huff, K. The Effects of Volcanic Sulfur Dioxide on the Ozone Layer. </a:t>
            </a:r>
            <a:r>
              <a:rPr lang="en-US" dirty="0">
                <a:hlinkClick r:id="rId3"/>
              </a:rPr>
              <a:t>https://meteor.geol.iastate.edu/gcp/studentpapers/1996/atmoschem/huff.html</a:t>
            </a:r>
            <a:endParaRPr lang="en-US" dirty="0"/>
          </a:p>
          <a:p>
            <a:r>
              <a:rPr lang="en-US" dirty="0" err="1"/>
              <a:t>Klobas</a:t>
            </a:r>
            <a:r>
              <a:rPr lang="en-US" dirty="0"/>
              <a:t>, J. E.; </a:t>
            </a:r>
            <a:r>
              <a:rPr lang="en-US" dirty="0" err="1"/>
              <a:t>Wilmouth</a:t>
            </a:r>
            <a:r>
              <a:rPr lang="en-US" dirty="0"/>
              <a:t>, D. M.; </a:t>
            </a:r>
            <a:r>
              <a:rPr lang="en-US" dirty="0" err="1"/>
              <a:t>Weisenstein</a:t>
            </a:r>
            <a:r>
              <a:rPr lang="en-US" dirty="0"/>
              <a:t>, D. K.; Anderson, J. G.; </a:t>
            </a:r>
            <a:r>
              <a:rPr lang="en-US" dirty="0" err="1"/>
              <a:t>Salawitch</a:t>
            </a:r>
            <a:r>
              <a:rPr lang="en-US" dirty="0"/>
              <a:t>, R. J. Ozone Depletion Following Future Volcanic Eruptions. </a:t>
            </a:r>
            <a:r>
              <a:rPr lang="en-US" i="1" dirty="0"/>
              <a:t>Geophysical Research Letters</a:t>
            </a:r>
            <a:r>
              <a:rPr lang="en-US" dirty="0"/>
              <a:t> </a:t>
            </a:r>
            <a:r>
              <a:rPr lang="en-US" b="1" dirty="0"/>
              <a:t>2017</a:t>
            </a:r>
            <a:r>
              <a:rPr lang="en-US" dirty="0"/>
              <a:t>, </a:t>
            </a:r>
            <a:r>
              <a:rPr lang="en-US" i="1" dirty="0"/>
              <a:t>44</a:t>
            </a:r>
            <a:r>
              <a:rPr lang="en-US" dirty="0"/>
              <a:t> (14), 7490–7499.</a:t>
            </a:r>
          </a:p>
          <a:p>
            <a:r>
              <a:rPr lang="en-US" dirty="0"/>
              <a:t>How future volcanic eruptions will impact Earth's ozone layer. https://phys.org/news/2017-08-future-volcanic-eruptions-impact-earth.html (accessed Apr 14, 2020).</a:t>
            </a:r>
          </a:p>
          <a:p>
            <a:r>
              <a:rPr lang="en-US" dirty="0"/>
              <a:t>Weather.com. Volcanic Eruption in Philippines Forces Tens of Thousands to Flee. </a:t>
            </a:r>
            <a:r>
              <a:rPr lang="en-US" dirty="0">
                <a:hlinkClick r:id="rId4"/>
              </a:rPr>
              <a:t>https://weather.com/news/news/2020-01-13-volcano-erupts-in-philippines-taal</a:t>
            </a:r>
            <a:endParaRPr lang="en-US" dirty="0"/>
          </a:p>
          <a:p>
            <a:r>
              <a:rPr lang="en-US" dirty="0"/>
              <a:t>The Global Environment Facility. World Ozone Day 2017: celebrating 30 years of the Montreal Protocol. </a:t>
            </a:r>
            <a:r>
              <a:rPr lang="en-US" dirty="0">
                <a:hlinkClick r:id="rId5"/>
              </a:rPr>
              <a:t>https://www.thegef.org/news/world-ozone-day-2017-celebrating-30-years-montreal-protocol</a:t>
            </a:r>
            <a:endParaRPr lang="en-US" dirty="0"/>
          </a:p>
        </p:txBody>
      </p:sp>
    </p:spTree>
    <p:extLst>
      <p:ext uri="{BB962C8B-B14F-4D97-AF65-F5344CB8AC3E}">
        <p14:creationId xmlns:p14="http://schemas.microsoft.com/office/powerpoint/2010/main" val="36049127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468C113-14DC-4139-A2CA-F4C04EAF376B}"/>
              </a:ext>
            </a:extLst>
          </p:cNvPr>
          <p:cNvSpPr>
            <a:spLocks noGrp="1"/>
          </p:cNvSpPr>
          <p:nvPr>
            <p:ph type="title"/>
          </p:nvPr>
        </p:nvSpPr>
        <p:spPr>
          <a:xfrm>
            <a:off x="762000" y="559678"/>
            <a:ext cx="3833906" cy="1759316"/>
          </a:xfrm>
        </p:spPr>
        <p:txBody>
          <a:bodyPr>
            <a:normAutofit/>
          </a:bodyPr>
          <a:lstStyle/>
          <a:p>
            <a:r>
              <a:rPr lang="en-US" sz="4000" dirty="0">
                <a:solidFill>
                  <a:schemeClr val="tx1"/>
                </a:solidFill>
              </a:rPr>
              <a:t>The Ozone Layer</a:t>
            </a:r>
          </a:p>
        </p:txBody>
      </p:sp>
      <p:sp>
        <p:nvSpPr>
          <p:cNvPr id="5" name="Content Placeholder 4">
            <a:extLst>
              <a:ext uri="{FF2B5EF4-FFF2-40B4-BE49-F238E27FC236}">
                <a16:creationId xmlns:a16="http://schemas.microsoft.com/office/drawing/2014/main" id="{F3C04BCF-26D7-4842-93CF-ED2D5D520BB9}"/>
              </a:ext>
            </a:extLst>
          </p:cNvPr>
          <p:cNvSpPr>
            <a:spLocks noGrp="1"/>
          </p:cNvSpPr>
          <p:nvPr>
            <p:ph idx="1"/>
          </p:nvPr>
        </p:nvSpPr>
        <p:spPr>
          <a:xfrm>
            <a:off x="762000" y="2492134"/>
            <a:ext cx="3833906" cy="3324204"/>
          </a:xfrm>
        </p:spPr>
        <p:txBody>
          <a:bodyPr>
            <a:normAutofit/>
          </a:bodyPr>
          <a:lstStyle/>
          <a:p>
            <a:pPr algn="r"/>
            <a:r>
              <a:rPr lang="en-US" sz="1600" dirty="0">
                <a:solidFill>
                  <a:schemeClr val="tx1"/>
                </a:solidFill>
              </a:rPr>
              <a:t>Altitude 20-30 km</a:t>
            </a:r>
          </a:p>
          <a:p>
            <a:pPr algn="r"/>
            <a:r>
              <a:rPr lang="en-US" sz="1600" dirty="0">
                <a:solidFill>
                  <a:schemeClr val="tx1"/>
                </a:solidFill>
              </a:rPr>
              <a:t>Absorbs solar UV radiation</a:t>
            </a:r>
          </a:p>
          <a:p>
            <a:pPr algn="r"/>
            <a:r>
              <a:rPr lang="en-US" sz="1600" dirty="0">
                <a:solidFill>
                  <a:schemeClr val="tx1"/>
                </a:solidFill>
              </a:rPr>
              <a:t>In danger of depletion by atmospheric pollution</a:t>
            </a:r>
          </a:p>
        </p:txBody>
      </p:sp>
      <p:pic>
        <p:nvPicPr>
          <p:cNvPr id="6" name="Picture 5">
            <a:extLst>
              <a:ext uri="{FF2B5EF4-FFF2-40B4-BE49-F238E27FC236}">
                <a16:creationId xmlns:a16="http://schemas.microsoft.com/office/drawing/2014/main" id="{A265C6FC-79CD-4D17-AE75-31FDE10F5B68}"/>
              </a:ext>
            </a:extLst>
          </p:cNvPr>
          <p:cNvPicPr>
            <a:picLocks noChangeAspect="1"/>
          </p:cNvPicPr>
          <p:nvPr/>
        </p:nvPicPr>
        <p:blipFill rotWithShape="1">
          <a:blip r:embed="rId3"/>
          <a:srcRect l="42500"/>
          <a:stretch/>
        </p:blipFill>
        <p:spPr>
          <a:xfrm>
            <a:off x="5181600" y="10"/>
            <a:ext cx="7010399" cy="6857990"/>
          </a:xfrm>
          <a:prstGeom prst="rect">
            <a:avLst/>
          </a:prstGeom>
        </p:spPr>
      </p:pic>
      <p:sp>
        <p:nvSpPr>
          <p:cNvPr id="11" name="Freeform 6">
            <a:extLst>
              <a:ext uri="{FF2B5EF4-FFF2-40B4-BE49-F238E27FC236}">
                <a16:creationId xmlns:a16="http://schemas.microsoft.com/office/drawing/2014/main" id="{B33DBEF2-0A54-4CCF-952F-ABFA981C64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380580"/>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solidFill>
          <a:ln w="0">
            <a:noFill/>
            <a:prstDash val="solid"/>
            <a:round/>
            <a:headEnd/>
            <a:tailEnd/>
          </a:ln>
        </p:spPr>
      </p:sp>
      <p:sp>
        <p:nvSpPr>
          <p:cNvPr id="7" name="TextBox 6">
            <a:extLst>
              <a:ext uri="{FF2B5EF4-FFF2-40B4-BE49-F238E27FC236}">
                <a16:creationId xmlns:a16="http://schemas.microsoft.com/office/drawing/2014/main" id="{9CA89FA3-3CE8-4FCB-8BA6-5B0098943191}"/>
              </a:ext>
            </a:extLst>
          </p:cNvPr>
          <p:cNvSpPr txBox="1"/>
          <p:nvPr/>
        </p:nvSpPr>
        <p:spPr>
          <a:xfrm>
            <a:off x="0" y="6199730"/>
            <a:ext cx="4863830" cy="338554"/>
          </a:xfrm>
          <a:prstGeom prst="rect">
            <a:avLst/>
          </a:prstGeom>
          <a:noFill/>
        </p:spPr>
        <p:txBody>
          <a:bodyPr wrap="square" rtlCol="0">
            <a:spAutoFit/>
          </a:bodyPr>
          <a:lstStyle/>
          <a:p>
            <a:r>
              <a:rPr lang="en-US" sz="1600" dirty="0"/>
              <a:t>Image: The GEF</a:t>
            </a:r>
          </a:p>
        </p:txBody>
      </p:sp>
    </p:spTree>
    <p:extLst>
      <p:ext uri="{BB962C8B-B14F-4D97-AF65-F5344CB8AC3E}">
        <p14:creationId xmlns:p14="http://schemas.microsoft.com/office/powerpoint/2010/main" val="2269717050"/>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841599F-DA4F-4DA9-9623-4420BFDF8A7A}"/>
              </a:ext>
            </a:extLst>
          </p:cNvPr>
          <p:cNvPicPr>
            <a:picLocks noChangeAspect="1"/>
          </p:cNvPicPr>
          <p:nvPr/>
        </p:nvPicPr>
        <p:blipFill rotWithShape="1">
          <a:blip r:embed="rId3">
            <a:alphaModFix amt="40000"/>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5A675D2E-6555-4371-A197-3001AF14E101}"/>
              </a:ext>
            </a:extLst>
          </p:cNvPr>
          <p:cNvSpPr>
            <a:spLocks noGrp="1"/>
          </p:cNvSpPr>
          <p:nvPr>
            <p:ph type="title"/>
          </p:nvPr>
        </p:nvSpPr>
        <p:spPr>
          <a:xfrm>
            <a:off x="762000" y="559678"/>
            <a:ext cx="3833906" cy="4952492"/>
          </a:xfrm>
        </p:spPr>
        <p:txBody>
          <a:bodyPr anchor="ctr">
            <a:normAutofit/>
          </a:bodyPr>
          <a:lstStyle/>
          <a:p>
            <a:r>
              <a:rPr lang="en-US" dirty="0">
                <a:solidFill>
                  <a:schemeClr val="tx1"/>
                </a:solidFill>
              </a:rPr>
              <a:t>Volcanic Eruptions</a:t>
            </a:r>
          </a:p>
        </p:txBody>
      </p:sp>
      <p:sp>
        <p:nvSpPr>
          <p:cNvPr id="3" name="Content Placeholder 2">
            <a:extLst>
              <a:ext uri="{FF2B5EF4-FFF2-40B4-BE49-F238E27FC236}">
                <a16:creationId xmlns:a16="http://schemas.microsoft.com/office/drawing/2014/main" id="{1733DB06-5B78-40E4-B9D6-2D163E9275CF}"/>
              </a:ext>
            </a:extLst>
          </p:cNvPr>
          <p:cNvSpPr>
            <a:spLocks noGrp="1"/>
          </p:cNvSpPr>
          <p:nvPr>
            <p:ph idx="1"/>
          </p:nvPr>
        </p:nvSpPr>
        <p:spPr>
          <a:xfrm>
            <a:off x="5181600" y="569066"/>
            <a:ext cx="6248398" cy="4952492"/>
          </a:xfrm>
        </p:spPr>
        <p:txBody>
          <a:bodyPr anchor="ctr">
            <a:normAutofit/>
          </a:bodyPr>
          <a:lstStyle/>
          <a:p>
            <a:r>
              <a:rPr lang="en-US" dirty="0">
                <a:solidFill>
                  <a:schemeClr val="tx1"/>
                </a:solidFill>
              </a:rPr>
              <a:t>Release lava, ash, and gases</a:t>
            </a:r>
          </a:p>
          <a:p>
            <a:pPr lvl="1"/>
            <a:r>
              <a:rPr lang="en-US" dirty="0">
                <a:solidFill>
                  <a:schemeClr val="tx1"/>
                </a:solidFill>
              </a:rPr>
              <a:t>CO2, SO2, H2S, F2, HF, </a:t>
            </a:r>
            <a:r>
              <a:rPr lang="en-US" dirty="0" err="1">
                <a:solidFill>
                  <a:schemeClr val="tx1"/>
                </a:solidFill>
              </a:rPr>
              <a:t>etc</a:t>
            </a:r>
            <a:endParaRPr lang="en-US" dirty="0">
              <a:solidFill>
                <a:schemeClr val="tx1"/>
              </a:solidFill>
            </a:endParaRPr>
          </a:p>
        </p:txBody>
      </p:sp>
      <p:cxnSp>
        <p:nvCxnSpPr>
          <p:cNvPr id="9" name="Straight Connector 8">
            <a:extLst>
              <a:ext uri="{FF2B5EF4-FFF2-40B4-BE49-F238E27FC236}">
                <a16:creationId xmlns:a16="http://schemas.microsoft.com/office/drawing/2014/main" id="{12703091-5792-4A74-A935-4B885713E56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99730"/>
            <a:ext cx="44958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Freeform 6">
            <a:extLst>
              <a:ext uri="{FF2B5EF4-FFF2-40B4-BE49-F238E27FC236}">
                <a16:creationId xmlns:a16="http://schemas.microsoft.com/office/drawing/2014/main" id="{33F10E2D-8FFE-4EA2-A7E5-21091F2EBE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380580"/>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2"/>
          </a:solidFill>
          <a:ln w="0">
            <a:noFill/>
            <a:prstDash val="solid"/>
            <a:round/>
            <a:headEnd/>
            <a:tailEnd/>
          </a:ln>
        </p:spPr>
      </p:sp>
      <p:sp>
        <p:nvSpPr>
          <p:cNvPr id="5" name="TextBox 4">
            <a:extLst>
              <a:ext uri="{FF2B5EF4-FFF2-40B4-BE49-F238E27FC236}">
                <a16:creationId xmlns:a16="http://schemas.microsoft.com/office/drawing/2014/main" id="{F76D13DB-E3F2-450B-B315-D6689849871C}"/>
              </a:ext>
            </a:extLst>
          </p:cNvPr>
          <p:cNvSpPr txBox="1"/>
          <p:nvPr/>
        </p:nvSpPr>
        <p:spPr>
          <a:xfrm>
            <a:off x="0" y="6199730"/>
            <a:ext cx="2393005" cy="338554"/>
          </a:xfrm>
          <a:prstGeom prst="rect">
            <a:avLst/>
          </a:prstGeom>
          <a:noFill/>
        </p:spPr>
        <p:txBody>
          <a:bodyPr wrap="square" rtlCol="0">
            <a:spAutoFit/>
          </a:bodyPr>
          <a:lstStyle/>
          <a:p>
            <a:r>
              <a:rPr lang="en-US" sz="1600" dirty="0"/>
              <a:t>Image: BBC</a:t>
            </a:r>
          </a:p>
        </p:txBody>
      </p:sp>
    </p:spTree>
    <p:extLst>
      <p:ext uri="{BB962C8B-B14F-4D97-AF65-F5344CB8AC3E}">
        <p14:creationId xmlns:p14="http://schemas.microsoft.com/office/powerpoint/2010/main" val="3414491453"/>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87E903B-62F3-4D49-BECD-165702E131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122BBFE-8738-499D-99CD-2F37187560C2}"/>
              </a:ext>
            </a:extLst>
          </p:cNvPr>
          <p:cNvSpPr>
            <a:spLocks noGrp="1"/>
          </p:cNvSpPr>
          <p:nvPr>
            <p:ph type="title"/>
          </p:nvPr>
        </p:nvSpPr>
        <p:spPr>
          <a:xfrm>
            <a:off x="893298" y="559678"/>
            <a:ext cx="4614487" cy="1759316"/>
          </a:xfrm>
        </p:spPr>
        <p:txBody>
          <a:bodyPr>
            <a:normAutofit/>
          </a:bodyPr>
          <a:lstStyle/>
          <a:p>
            <a:r>
              <a:rPr lang="en-US" sz="4400" dirty="0"/>
              <a:t>Volcanic Emissions</a:t>
            </a:r>
          </a:p>
        </p:txBody>
      </p:sp>
      <p:sp>
        <p:nvSpPr>
          <p:cNvPr id="3" name="Content Placeholder 2">
            <a:extLst>
              <a:ext uri="{FF2B5EF4-FFF2-40B4-BE49-F238E27FC236}">
                <a16:creationId xmlns:a16="http://schemas.microsoft.com/office/drawing/2014/main" id="{7CBF4060-985B-42A2-A58D-D8D47B9F4BC6}"/>
              </a:ext>
            </a:extLst>
          </p:cNvPr>
          <p:cNvSpPr>
            <a:spLocks noGrp="1"/>
          </p:cNvSpPr>
          <p:nvPr>
            <p:ph idx="1"/>
          </p:nvPr>
        </p:nvSpPr>
        <p:spPr>
          <a:xfrm>
            <a:off x="214010" y="1877443"/>
            <a:ext cx="5622586" cy="4322285"/>
          </a:xfrm>
        </p:spPr>
        <p:txBody>
          <a:bodyPr>
            <a:normAutofit fontScale="92500" lnSpcReduction="10000"/>
          </a:bodyPr>
          <a:lstStyle/>
          <a:p>
            <a:pPr>
              <a:lnSpc>
                <a:spcPct val="102000"/>
              </a:lnSpc>
            </a:pPr>
            <a:r>
              <a:rPr lang="en-US" sz="1400" dirty="0"/>
              <a:t>CO2</a:t>
            </a:r>
          </a:p>
          <a:p>
            <a:pPr lvl="1">
              <a:lnSpc>
                <a:spcPct val="102000"/>
              </a:lnSpc>
            </a:pPr>
            <a:r>
              <a:rPr lang="en-US" sz="1400" dirty="0"/>
              <a:t>Greenhouse gas</a:t>
            </a:r>
          </a:p>
          <a:p>
            <a:pPr lvl="1">
              <a:lnSpc>
                <a:spcPct val="102000"/>
              </a:lnSpc>
            </a:pPr>
            <a:r>
              <a:rPr lang="en-US" sz="1400" dirty="0"/>
              <a:t>Can cause suffocation at surface level</a:t>
            </a:r>
          </a:p>
          <a:p>
            <a:pPr>
              <a:lnSpc>
                <a:spcPct val="102000"/>
              </a:lnSpc>
            </a:pPr>
            <a:r>
              <a:rPr lang="en-US" sz="1400" dirty="0"/>
              <a:t>F2</a:t>
            </a:r>
          </a:p>
          <a:p>
            <a:pPr lvl="1">
              <a:lnSpc>
                <a:spcPct val="102000"/>
              </a:lnSpc>
            </a:pPr>
            <a:r>
              <a:rPr lang="en-US" sz="1400" dirty="0"/>
              <a:t>Extremely toxic, denser than air so collects in low places</a:t>
            </a:r>
          </a:p>
          <a:p>
            <a:pPr>
              <a:lnSpc>
                <a:spcPct val="102000"/>
              </a:lnSpc>
            </a:pPr>
            <a:r>
              <a:rPr lang="en-US" sz="1400" dirty="0"/>
              <a:t>HF</a:t>
            </a:r>
          </a:p>
          <a:p>
            <a:pPr lvl="1">
              <a:lnSpc>
                <a:spcPct val="102000"/>
              </a:lnSpc>
            </a:pPr>
            <a:r>
              <a:rPr lang="en-US" sz="1400" dirty="0"/>
              <a:t>Corrosive and toxic, causes internal burns</a:t>
            </a:r>
          </a:p>
          <a:p>
            <a:pPr lvl="1">
              <a:lnSpc>
                <a:spcPct val="102000"/>
              </a:lnSpc>
            </a:pPr>
            <a:r>
              <a:rPr lang="en-US" sz="1400" dirty="0"/>
              <a:t>Can be absorbed into plants and cause long-term poisoning</a:t>
            </a:r>
          </a:p>
          <a:p>
            <a:pPr>
              <a:lnSpc>
                <a:spcPct val="102000"/>
              </a:lnSpc>
            </a:pPr>
            <a:r>
              <a:rPr lang="en-US" sz="1400" dirty="0"/>
              <a:t>H2S, SO2</a:t>
            </a:r>
          </a:p>
          <a:p>
            <a:pPr lvl="1">
              <a:lnSpc>
                <a:spcPct val="102000"/>
              </a:lnSpc>
            </a:pPr>
            <a:r>
              <a:rPr lang="en-US" sz="1400" dirty="0"/>
              <a:t>SO2 can react with water vapor to form sulfuric acid; H2S is itself acidic</a:t>
            </a:r>
          </a:p>
          <a:p>
            <a:pPr lvl="2">
              <a:lnSpc>
                <a:spcPct val="102000"/>
              </a:lnSpc>
            </a:pPr>
            <a:r>
              <a:rPr lang="en-US" sz="1400" dirty="0"/>
              <a:t>Volcanic fog  – dangerous to breathe</a:t>
            </a:r>
          </a:p>
          <a:p>
            <a:pPr lvl="1">
              <a:lnSpc>
                <a:spcPct val="102000"/>
              </a:lnSpc>
            </a:pPr>
            <a:r>
              <a:rPr lang="en-US" sz="1400" dirty="0"/>
              <a:t>Corrosive and toxic</a:t>
            </a:r>
          </a:p>
          <a:p>
            <a:pPr lvl="1">
              <a:lnSpc>
                <a:spcPct val="102000"/>
              </a:lnSpc>
            </a:pPr>
            <a:r>
              <a:rPr lang="en-US" sz="1400" dirty="0"/>
              <a:t>Sulfur aerosols in upper atmosphere are the main cause of ozone depletion by volcanic eruptions</a:t>
            </a:r>
          </a:p>
        </p:txBody>
      </p:sp>
      <p:pic>
        <p:nvPicPr>
          <p:cNvPr id="5" name="Picture 4">
            <a:extLst>
              <a:ext uri="{FF2B5EF4-FFF2-40B4-BE49-F238E27FC236}">
                <a16:creationId xmlns:a16="http://schemas.microsoft.com/office/drawing/2014/main" id="{B1951CA9-4BB7-4E59-8066-D9DD22A5B597}"/>
              </a:ext>
            </a:extLst>
          </p:cNvPr>
          <p:cNvPicPr>
            <a:picLocks noChangeAspect="1"/>
          </p:cNvPicPr>
          <p:nvPr/>
        </p:nvPicPr>
        <p:blipFill rotWithShape="1">
          <a:blip r:embed="rId3"/>
          <a:srcRect l="10491" r="16176" b="1"/>
          <a:stretch/>
        </p:blipFill>
        <p:spPr>
          <a:xfrm>
            <a:off x="6095999" y="10"/>
            <a:ext cx="6096000" cy="6857990"/>
          </a:xfrm>
          <a:prstGeom prst="rect">
            <a:avLst/>
          </a:prstGeom>
        </p:spPr>
      </p:pic>
      <p:sp>
        <p:nvSpPr>
          <p:cNvPr id="12" name="Freeform 6">
            <a:extLst>
              <a:ext uri="{FF2B5EF4-FFF2-40B4-BE49-F238E27FC236}">
                <a16:creationId xmlns:a16="http://schemas.microsoft.com/office/drawing/2014/main" id="{B33DBEF2-0A54-4CCF-952F-ABFA981C64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380580"/>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bg2"/>
          </a:solidFill>
          <a:ln w="0">
            <a:noFill/>
            <a:prstDash val="solid"/>
            <a:round/>
            <a:headEnd/>
            <a:tailEnd/>
          </a:ln>
        </p:spPr>
      </p:sp>
      <p:cxnSp>
        <p:nvCxnSpPr>
          <p:cNvPr id="14" name="Straight Connector 13">
            <a:extLst>
              <a:ext uri="{FF2B5EF4-FFF2-40B4-BE49-F238E27FC236}">
                <a16:creationId xmlns:a16="http://schemas.microsoft.com/office/drawing/2014/main" id="{5B7AC19C-63A1-478E-B24E-A270003EC63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99730"/>
            <a:ext cx="5486400"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99F4FB64-A3B0-403F-8063-092BDAFBEB87}"/>
              </a:ext>
            </a:extLst>
          </p:cNvPr>
          <p:cNvSpPr txBox="1"/>
          <p:nvPr/>
        </p:nvSpPr>
        <p:spPr>
          <a:xfrm>
            <a:off x="0" y="6269140"/>
            <a:ext cx="2461098" cy="307777"/>
          </a:xfrm>
          <a:prstGeom prst="rect">
            <a:avLst/>
          </a:prstGeom>
          <a:noFill/>
        </p:spPr>
        <p:txBody>
          <a:bodyPr wrap="square" rtlCol="0">
            <a:spAutoFit/>
          </a:bodyPr>
          <a:lstStyle/>
          <a:p>
            <a:r>
              <a:rPr lang="en-US" sz="1400" dirty="0"/>
              <a:t>Photo: Jessica Ball</a:t>
            </a:r>
          </a:p>
        </p:txBody>
      </p:sp>
    </p:spTree>
    <p:extLst>
      <p:ext uri="{BB962C8B-B14F-4D97-AF65-F5344CB8AC3E}">
        <p14:creationId xmlns:p14="http://schemas.microsoft.com/office/powerpoint/2010/main" val="6245530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CAF15E-7447-4BF8-9769-8269B44AAB4A}"/>
              </a:ext>
            </a:extLst>
          </p:cNvPr>
          <p:cNvSpPr>
            <a:spLocks noGrp="1"/>
          </p:cNvSpPr>
          <p:nvPr>
            <p:ph type="title"/>
          </p:nvPr>
        </p:nvSpPr>
        <p:spPr/>
        <p:txBody>
          <a:bodyPr/>
          <a:lstStyle/>
          <a:p>
            <a:r>
              <a:rPr lang="en-US" dirty="0"/>
              <a:t>Effect of Sulfur Dioxide on Atmospheric Ozone</a:t>
            </a:r>
          </a:p>
        </p:txBody>
      </p:sp>
      <p:sp>
        <p:nvSpPr>
          <p:cNvPr id="3" name="Content Placeholder 2">
            <a:extLst>
              <a:ext uri="{FF2B5EF4-FFF2-40B4-BE49-F238E27FC236}">
                <a16:creationId xmlns:a16="http://schemas.microsoft.com/office/drawing/2014/main" id="{D004F7A6-018D-4CC7-9B42-28AC119A4CE4}"/>
              </a:ext>
            </a:extLst>
          </p:cNvPr>
          <p:cNvSpPr>
            <a:spLocks noGrp="1"/>
          </p:cNvSpPr>
          <p:nvPr>
            <p:ph idx="1"/>
          </p:nvPr>
        </p:nvSpPr>
        <p:spPr/>
        <p:txBody>
          <a:bodyPr/>
          <a:lstStyle/>
          <a:p>
            <a:r>
              <a:rPr lang="pt-BR" dirty="0"/>
              <a:t>Can either slow or catalyze O3 production</a:t>
            </a:r>
          </a:p>
          <a:p>
            <a:r>
              <a:rPr lang="pt-BR" dirty="0"/>
              <a:t>Mechanism of Catalysis:</a:t>
            </a:r>
          </a:p>
          <a:p>
            <a:pPr marL="0" indent="0" algn="ctr">
              <a:buNone/>
            </a:pPr>
            <a:r>
              <a:rPr lang="pt-BR" dirty="0"/>
              <a:t>SO</a:t>
            </a:r>
            <a:r>
              <a:rPr lang="pt-BR" baseline="-25000" dirty="0"/>
              <a:t>2</a:t>
            </a:r>
            <a:r>
              <a:rPr lang="pt-BR" dirty="0"/>
              <a:t> + hv = SO + O (wavelength&lt;220nm)</a:t>
            </a:r>
          </a:p>
          <a:p>
            <a:pPr marL="0" indent="0" algn="ctr">
              <a:buNone/>
            </a:pPr>
            <a:r>
              <a:rPr lang="pt-BR" dirty="0"/>
              <a:t>SO + O</a:t>
            </a:r>
            <a:r>
              <a:rPr lang="pt-BR" baseline="-25000" dirty="0"/>
              <a:t>2</a:t>
            </a:r>
            <a:r>
              <a:rPr lang="pt-BR" dirty="0"/>
              <a:t> = SO</a:t>
            </a:r>
            <a:r>
              <a:rPr lang="pt-BR" baseline="-25000" dirty="0"/>
              <a:t>2</a:t>
            </a:r>
            <a:r>
              <a:rPr lang="pt-BR" dirty="0"/>
              <a:t> + O</a:t>
            </a:r>
          </a:p>
          <a:p>
            <a:pPr marL="0" indent="0" algn="ctr">
              <a:buNone/>
            </a:pPr>
            <a:r>
              <a:rPr lang="pt-BR" dirty="0"/>
              <a:t>2(O + O</a:t>
            </a:r>
            <a:r>
              <a:rPr lang="pt-BR" baseline="-25000" dirty="0"/>
              <a:t>2</a:t>
            </a:r>
            <a:r>
              <a:rPr lang="pt-BR" dirty="0"/>
              <a:t> + M = O</a:t>
            </a:r>
            <a:r>
              <a:rPr lang="pt-BR" baseline="-25000" dirty="0"/>
              <a:t>3</a:t>
            </a:r>
            <a:r>
              <a:rPr lang="pt-BR" dirty="0"/>
              <a:t> + M)</a:t>
            </a:r>
          </a:p>
          <a:p>
            <a:pPr marL="0" indent="0" algn="ctr">
              <a:buNone/>
            </a:pPr>
            <a:r>
              <a:rPr lang="pt-BR" dirty="0"/>
              <a:t>3O</a:t>
            </a:r>
            <a:r>
              <a:rPr lang="pt-BR" baseline="-25000" dirty="0"/>
              <a:t>2</a:t>
            </a:r>
            <a:r>
              <a:rPr lang="pt-BR" dirty="0"/>
              <a:t> = 2O</a:t>
            </a:r>
            <a:r>
              <a:rPr lang="pt-BR" baseline="-25000" dirty="0"/>
              <a:t>3</a:t>
            </a:r>
            <a:endParaRPr lang="pt-BR" dirty="0"/>
          </a:p>
          <a:p>
            <a:r>
              <a:rPr lang="en-US" dirty="0"/>
              <a:t>Absorbs solar radiation at the same range of wavelengths (180-390 nm) needed for photolysis of O2 to produce O3</a:t>
            </a:r>
          </a:p>
          <a:p>
            <a:pPr lvl="1"/>
            <a:r>
              <a:rPr lang="en-US" dirty="0"/>
              <a:t>Reduces solar flux, slows photolysis, reduces ozone production</a:t>
            </a:r>
          </a:p>
          <a:p>
            <a:r>
              <a:rPr lang="en-US" dirty="0"/>
              <a:t>Removes NOx from atmosphere, making the ozone layer more sensitive to </a:t>
            </a:r>
            <a:r>
              <a:rPr lang="en-US" dirty="0" err="1"/>
              <a:t>ClOx</a:t>
            </a:r>
            <a:endParaRPr lang="en-US" dirty="0"/>
          </a:p>
        </p:txBody>
      </p:sp>
      <p:sp>
        <p:nvSpPr>
          <p:cNvPr id="4" name="TextBox 3">
            <a:extLst>
              <a:ext uri="{FF2B5EF4-FFF2-40B4-BE49-F238E27FC236}">
                <a16:creationId xmlns:a16="http://schemas.microsoft.com/office/drawing/2014/main" id="{AEAADABA-197B-4423-A5EF-CCCDC759A5F5}"/>
              </a:ext>
            </a:extLst>
          </p:cNvPr>
          <p:cNvSpPr txBox="1"/>
          <p:nvPr/>
        </p:nvSpPr>
        <p:spPr>
          <a:xfrm>
            <a:off x="0" y="6298322"/>
            <a:ext cx="3412503" cy="338554"/>
          </a:xfrm>
          <a:prstGeom prst="rect">
            <a:avLst/>
          </a:prstGeom>
          <a:noFill/>
        </p:spPr>
        <p:txBody>
          <a:bodyPr wrap="square" rtlCol="0">
            <a:spAutoFit/>
          </a:bodyPr>
          <a:lstStyle/>
          <a:p>
            <a:r>
              <a:rPr lang="en-US" sz="1600" dirty="0"/>
              <a:t>Huff, 1996</a:t>
            </a:r>
          </a:p>
        </p:txBody>
      </p:sp>
    </p:spTree>
    <p:extLst>
      <p:ext uri="{BB962C8B-B14F-4D97-AF65-F5344CB8AC3E}">
        <p14:creationId xmlns:p14="http://schemas.microsoft.com/office/powerpoint/2010/main" val="7849328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90FCE8-27D5-433C-BE27-C49E7E46E112}"/>
              </a:ext>
            </a:extLst>
          </p:cNvPr>
          <p:cNvSpPr>
            <a:spLocks noGrp="1"/>
          </p:cNvSpPr>
          <p:nvPr>
            <p:ph type="title"/>
          </p:nvPr>
        </p:nvSpPr>
        <p:spPr/>
        <p:txBody>
          <a:bodyPr/>
          <a:lstStyle/>
          <a:p>
            <a:r>
              <a:rPr lang="en-US" dirty="0"/>
              <a:t>Differences over Time</a:t>
            </a:r>
          </a:p>
        </p:txBody>
      </p:sp>
      <p:sp>
        <p:nvSpPr>
          <p:cNvPr id="3" name="Content Placeholder 2">
            <a:extLst>
              <a:ext uri="{FF2B5EF4-FFF2-40B4-BE49-F238E27FC236}">
                <a16:creationId xmlns:a16="http://schemas.microsoft.com/office/drawing/2014/main" id="{9C8F3B80-0DED-4E14-916D-4C64D0E804BA}"/>
              </a:ext>
            </a:extLst>
          </p:cNvPr>
          <p:cNvSpPr>
            <a:spLocks noGrp="1"/>
          </p:cNvSpPr>
          <p:nvPr>
            <p:ph idx="1"/>
          </p:nvPr>
        </p:nvSpPr>
        <p:spPr/>
        <p:txBody>
          <a:bodyPr>
            <a:normAutofit lnSpcReduction="10000"/>
          </a:bodyPr>
          <a:lstStyle/>
          <a:p>
            <a:r>
              <a:rPr lang="en-US" dirty="0"/>
              <a:t>Immediately after volcanic eruption</a:t>
            </a:r>
          </a:p>
          <a:p>
            <a:pPr lvl="1"/>
            <a:r>
              <a:rPr lang="en-US" dirty="0"/>
              <a:t>25 km: Absorption and catalysis effects balance out and ozone levels remain stable</a:t>
            </a:r>
          </a:p>
          <a:p>
            <a:pPr lvl="1"/>
            <a:r>
              <a:rPr lang="en-US" dirty="0"/>
              <a:t>Below cloud: Solar radiation blocked, ozone depleted</a:t>
            </a:r>
          </a:p>
          <a:p>
            <a:r>
              <a:rPr lang="en-US" dirty="0"/>
              <a:t>After 2 months</a:t>
            </a:r>
          </a:p>
          <a:p>
            <a:pPr lvl="1"/>
            <a:r>
              <a:rPr lang="en-US" dirty="0"/>
              <a:t>Most SO2 converted to H2SO4</a:t>
            </a:r>
          </a:p>
          <a:p>
            <a:pPr lvl="2"/>
            <a:r>
              <a:rPr lang="en-US" dirty="0"/>
              <a:t>Condensed to atmospheric aerosols which remove NOx from the atmosphere</a:t>
            </a:r>
          </a:p>
          <a:p>
            <a:pPr lvl="1"/>
            <a:r>
              <a:rPr lang="en-US" dirty="0"/>
              <a:t>20 km: Ozone-depleting radicals increased 25-50% with assumption of slight stratospheric heating</a:t>
            </a:r>
          </a:p>
          <a:p>
            <a:pPr lvl="2"/>
            <a:r>
              <a:rPr lang="en-US" dirty="0"/>
              <a:t>NO2 decreased 40%; </a:t>
            </a:r>
            <a:r>
              <a:rPr lang="en-US" dirty="0" err="1"/>
              <a:t>ClO</a:t>
            </a:r>
            <a:r>
              <a:rPr lang="en-US" dirty="0"/>
              <a:t> increased by a factor of 2.3 when studied without heating</a:t>
            </a:r>
          </a:p>
          <a:p>
            <a:r>
              <a:rPr lang="en-US" dirty="0"/>
              <a:t>After 7 months</a:t>
            </a:r>
          </a:p>
          <a:p>
            <a:pPr lvl="1"/>
            <a:r>
              <a:rPr lang="en-US" dirty="0"/>
              <a:t>Even cloud distribution over the earth</a:t>
            </a:r>
          </a:p>
          <a:p>
            <a:pPr lvl="1"/>
            <a:r>
              <a:rPr lang="en-US" dirty="0"/>
              <a:t>20-25 km: NO2 decreased 30-35%</a:t>
            </a:r>
          </a:p>
        </p:txBody>
      </p:sp>
      <p:pic>
        <p:nvPicPr>
          <p:cNvPr id="4" name="Picture 3">
            <a:extLst>
              <a:ext uri="{FF2B5EF4-FFF2-40B4-BE49-F238E27FC236}">
                <a16:creationId xmlns:a16="http://schemas.microsoft.com/office/drawing/2014/main" id="{B3F134B1-0D71-41FB-9DA9-8AA75F950A21}"/>
              </a:ext>
            </a:extLst>
          </p:cNvPr>
          <p:cNvPicPr>
            <a:picLocks noChangeAspect="1"/>
          </p:cNvPicPr>
          <p:nvPr/>
        </p:nvPicPr>
        <p:blipFill>
          <a:blip r:embed="rId3"/>
          <a:stretch>
            <a:fillRect/>
          </a:stretch>
        </p:blipFill>
        <p:spPr>
          <a:xfrm>
            <a:off x="-4374" y="6298322"/>
            <a:ext cx="3444539" cy="432854"/>
          </a:xfrm>
          <a:prstGeom prst="rect">
            <a:avLst/>
          </a:prstGeom>
        </p:spPr>
      </p:pic>
    </p:spTree>
    <p:extLst>
      <p:ext uri="{BB962C8B-B14F-4D97-AF65-F5344CB8AC3E}">
        <p14:creationId xmlns:p14="http://schemas.microsoft.com/office/powerpoint/2010/main" val="16592261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6DFD56-5C25-465D-83D9-A60482CC2699}"/>
              </a:ext>
            </a:extLst>
          </p:cNvPr>
          <p:cNvSpPr>
            <a:spLocks noGrp="1"/>
          </p:cNvSpPr>
          <p:nvPr>
            <p:ph type="title"/>
          </p:nvPr>
        </p:nvSpPr>
        <p:spPr/>
        <p:txBody>
          <a:bodyPr/>
          <a:lstStyle/>
          <a:p>
            <a:r>
              <a:rPr lang="en-US" dirty="0"/>
              <a:t>Dependence on Atmospheric Pollution</a:t>
            </a:r>
          </a:p>
        </p:txBody>
      </p:sp>
      <p:sp>
        <p:nvSpPr>
          <p:cNvPr id="3" name="Content Placeholder 2">
            <a:extLst>
              <a:ext uri="{FF2B5EF4-FFF2-40B4-BE49-F238E27FC236}">
                <a16:creationId xmlns:a16="http://schemas.microsoft.com/office/drawing/2014/main" id="{7289F7CA-155B-4A75-AE79-F9E43C947A53}"/>
              </a:ext>
            </a:extLst>
          </p:cNvPr>
          <p:cNvSpPr>
            <a:spLocks noGrp="1"/>
          </p:cNvSpPr>
          <p:nvPr>
            <p:ph idx="1"/>
          </p:nvPr>
        </p:nvSpPr>
        <p:spPr/>
        <p:txBody>
          <a:bodyPr/>
          <a:lstStyle/>
          <a:p>
            <a:r>
              <a:rPr lang="en-US" dirty="0"/>
              <a:t>SO2 catalysis/absorption effects generally balance out in an unpolluted atmosphere</a:t>
            </a:r>
          </a:p>
          <a:p>
            <a:r>
              <a:rPr lang="en-US" dirty="0"/>
              <a:t>However, if significant </a:t>
            </a:r>
            <a:r>
              <a:rPr lang="en-US" dirty="0" err="1"/>
              <a:t>ClOx</a:t>
            </a:r>
            <a:r>
              <a:rPr lang="en-US" dirty="0"/>
              <a:t> pollution is present, SO2 can magnify its effects by slowing its reduction</a:t>
            </a:r>
          </a:p>
          <a:p>
            <a:r>
              <a:rPr lang="en-US" dirty="0"/>
              <a:t>SO2 can also react with CFCs and convert them to more potent ozone-depleting species</a:t>
            </a:r>
          </a:p>
          <a:p>
            <a:r>
              <a:rPr lang="en-US" dirty="0"/>
              <a:t>Thus, volcanic eruptions become more dangerous if the atmosphere is already polluted with CFCs and other sources of chlorine</a:t>
            </a:r>
          </a:p>
        </p:txBody>
      </p:sp>
    </p:spTree>
    <p:extLst>
      <p:ext uri="{BB962C8B-B14F-4D97-AF65-F5344CB8AC3E}">
        <p14:creationId xmlns:p14="http://schemas.microsoft.com/office/powerpoint/2010/main" val="24818924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FF9622-25A1-4BAE-BD9B-E48541CBA99E}"/>
              </a:ext>
            </a:extLst>
          </p:cNvPr>
          <p:cNvSpPr>
            <a:spLocks noGrp="1"/>
          </p:cNvSpPr>
          <p:nvPr>
            <p:ph type="title"/>
          </p:nvPr>
        </p:nvSpPr>
        <p:spPr>
          <a:xfrm>
            <a:off x="622570" y="559678"/>
            <a:ext cx="3973336" cy="4952492"/>
          </a:xfrm>
        </p:spPr>
        <p:txBody>
          <a:bodyPr/>
          <a:lstStyle/>
          <a:p>
            <a:r>
              <a:rPr lang="en-US" dirty="0"/>
              <a:t>Future Implications</a:t>
            </a:r>
          </a:p>
        </p:txBody>
      </p:sp>
      <p:sp>
        <p:nvSpPr>
          <p:cNvPr id="3" name="Content Placeholder 2">
            <a:extLst>
              <a:ext uri="{FF2B5EF4-FFF2-40B4-BE49-F238E27FC236}">
                <a16:creationId xmlns:a16="http://schemas.microsoft.com/office/drawing/2014/main" id="{38B3B4E1-B330-4414-AA22-92BBEAB88E42}"/>
              </a:ext>
            </a:extLst>
          </p:cNvPr>
          <p:cNvSpPr>
            <a:spLocks noGrp="1"/>
          </p:cNvSpPr>
          <p:nvPr>
            <p:ph idx="1"/>
          </p:nvPr>
        </p:nvSpPr>
        <p:spPr/>
        <p:txBody>
          <a:bodyPr/>
          <a:lstStyle/>
          <a:p>
            <a:r>
              <a:rPr lang="en-US" dirty="0"/>
              <a:t>Due to current </a:t>
            </a:r>
            <a:r>
              <a:rPr lang="en-US" dirty="0" err="1"/>
              <a:t>ClOx</a:t>
            </a:r>
            <a:r>
              <a:rPr lang="en-US" dirty="0"/>
              <a:t> pollution, a large volcanic eruption today would have a significant negative impact on the ozone layer</a:t>
            </a:r>
          </a:p>
          <a:p>
            <a:r>
              <a:rPr lang="en-US" dirty="0"/>
              <a:t>If ozone-depleting pollution levels are driven down, volcanic eruptions may increase ozone layer thickness</a:t>
            </a:r>
          </a:p>
          <a:p>
            <a:r>
              <a:rPr lang="en-US" dirty="0"/>
              <a:t>Vulnerability to ozone depletion expected to continue into late 21</a:t>
            </a:r>
            <a:r>
              <a:rPr lang="en-US" baseline="30000" dirty="0"/>
              <a:t>st</a:t>
            </a:r>
            <a:r>
              <a:rPr lang="en-US" dirty="0"/>
              <a:t> century</a:t>
            </a:r>
          </a:p>
          <a:p>
            <a:pPr lvl="1"/>
            <a:r>
              <a:rPr lang="en-US" dirty="0"/>
              <a:t>Previous estimates ranged from 2015 to 2040</a:t>
            </a:r>
          </a:p>
          <a:p>
            <a:pPr lvl="2"/>
            <a:r>
              <a:rPr lang="en-US" dirty="0"/>
              <a:t>Failed to account for other pollutants such as halogens and pollutants from nonhuman sources</a:t>
            </a:r>
          </a:p>
          <a:p>
            <a:pPr lvl="1"/>
            <a:r>
              <a:rPr lang="en-US" dirty="0"/>
              <a:t>Current estimate around 2070</a:t>
            </a:r>
          </a:p>
          <a:p>
            <a:r>
              <a:rPr lang="en-US" dirty="0" err="1"/>
              <a:t>Taal</a:t>
            </a:r>
            <a:r>
              <a:rPr lang="en-US" dirty="0"/>
              <a:t> Volcano, Philippines</a:t>
            </a:r>
          </a:p>
          <a:p>
            <a:pPr lvl="1"/>
            <a:r>
              <a:rPr lang="en-US" dirty="0"/>
              <a:t>Erupted January 2020</a:t>
            </a:r>
          </a:p>
          <a:p>
            <a:pPr lvl="1"/>
            <a:r>
              <a:rPr lang="en-US" dirty="0"/>
              <a:t>Environmental effects not yet known/studied</a:t>
            </a:r>
          </a:p>
        </p:txBody>
      </p:sp>
      <p:sp>
        <p:nvSpPr>
          <p:cNvPr id="5" name="TextBox 4">
            <a:extLst>
              <a:ext uri="{FF2B5EF4-FFF2-40B4-BE49-F238E27FC236}">
                <a16:creationId xmlns:a16="http://schemas.microsoft.com/office/drawing/2014/main" id="{697C8C88-ED87-40F1-B4E4-16CB802A0AA1}"/>
              </a:ext>
            </a:extLst>
          </p:cNvPr>
          <p:cNvSpPr txBox="1"/>
          <p:nvPr/>
        </p:nvSpPr>
        <p:spPr>
          <a:xfrm>
            <a:off x="0" y="6224222"/>
            <a:ext cx="1947134" cy="338554"/>
          </a:xfrm>
          <a:prstGeom prst="rect">
            <a:avLst/>
          </a:prstGeom>
          <a:noFill/>
        </p:spPr>
        <p:txBody>
          <a:bodyPr wrap="square" rtlCol="0">
            <a:spAutoFit/>
          </a:bodyPr>
          <a:lstStyle/>
          <a:p>
            <a:r>
              <a:rPr lang="en-US" sz="1600" dirty="0" err="1"/>
              <a:t>Klobas</a:t>
            </a:r>
            <a:r>
              <a:rPr lang="en-US" sz="1600" dirty="0"/>
              <a:t> et al. 2017 </a:t>
            </a:r>
          </a:p>
        </p:txBody>
      </p:sp>
    </p:spTree>
    <p:extLst>
      <p:ext uri="{BB962C8B-B14F-4D97-AF65-F5344CB8AC3E}">
        <p14:creationId xmlns:p14="http://schemas.microsoft.com/office/powerpoint/2010/main" val="26477144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3000"/>
                <a:shade val="98000"/>
                <a:satMod val="150000"/>
                <a:lumMod val="102000"/>
              </a:schemeClr>
            </a:gs>
            <a:gs pos="50000">
              <a:schemeClr val="bg1">
                <a:tint val="98000"/>
                <a:shade val="90000"/>
                <a:satMod val="13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p:nvSpPr>
          <p:cNvPr id="21" name="Freeform 6">
            <a:extLst>
              <a:ext uri="{FF2B5EF4-FFF2-40B4-BE49-F238E27FC236}">
                <a16:creationId xmlns:a16="http://schemas.microsoft.com/office/drawing/2014/main" id="{CEA861C5-3CE8-4AD0-925C-836509B24A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118920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2"/>
          </a:solidFill>
          <a:ln w="0">
            <a:noFill/>
            <a:prstDash val="solid"/>
            <a:round/>
            <a:headEnd/>
            <a:tailEnd/>
          </a:ln>
        </p:spPr>
      </p:sp>
      <p:cxnSp>
        <p:nvCxnSpPr>
          <p:cNvPr id="23" name="Straight Connector 22">
            <a:extLst>
              <a:ext uri="{FF2B5EF4-FFF2-40B4-BE49-F238E27FC236}">
                <a16:creationId xmlns:a16="http://schemas.microsoft.com/office/drawing/2014/main" id="{EDB3FAAF-5FDF-4576-8E8B-8BE25DB82AB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73855" y="1257300"/>
            <a:ext cx="0" cy="560070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A2C08AA2-B31D-43D0-A476-2694751F6B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0"/>
            <a:ext cx="12191999"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orbel" panose="020B0503020204020204"/>
              <a:ea typeface="+mn-ea"/>
              <a:cs typeface="+mn-cs"/>
            </a:endParaRPr>
          </a:p>
        </p:txBody>
      </p:sp>
      <p:pic>
        <p:nvPicPr>
          <p:cNvPr id="4" name="Picture 3">
            <a:extLst>
              <a:ext uri="{FF2B5EF4-FFF2-40B4-BE49-F238E27FC236}">
                <a16:creationId xmlns:a16="http://schemas.microsoft.com/office/drawing/2014/main" id="{31984BA8-AF0A-4105-9427-3D762C7EA34D}"/>
              </a:ext>
            </a:extLst>
          </p:cNvPr>
          <p:cNvPicPr>
            <a:picLocks noChangeAspect="1"/>
          </p:cNvPicPr>
          <p:nvPr/>
        </p:nvPicPr>
        <p:blipFill rotWithShape="1">
          <a:blip r:embed="rId2">
            <a:alphaModFix amt="40000"/>
          </a:blip>
          <a:srcRect b="633"/>
          <a:stretch/>
        </p:blipFill>
        <p:spPr>
          <a:xfrm>
            <a:off x="-1" y="-1"/>
            <a:ext cx="10339576" cy="6858000"/>
          </a:xfrm>
          <a:prstGeom prst="rect">
            <a:avLst/>
          </a:prstGeom>
        </p:spPr>
      </p:pic>
      <p:sp>
        <p:nvSpPr>
          <p:cNvPr id="2" name="Title 1">
            <a:extLst>
              <a:ext uri="{FF2B5EF4-FFF2-40B4-BE49-F238E27FC236}">
                <a16:creationId xmlns:a16="http://schemas.microsoft.com/office/drawing/2014/main" id="{2A093CCB-892E-4732-BF6D-F33F35AE7411}"/>
              </a:ext>
            </a:extLst>
          </p:cNvPr>
          <p:cNvSpPr>
            <a:spLocks noGrp="1"/>
          </p:cNvSpPr>
          <p:nvPr>
            <p:ph type="title"/>
          </p:nvPr>
        </p:nvSpPr>
        <p:spPr>
          <a:xfrm>
            <a:off x="643467" y="1337388"/>
            <a:ext cx="9052641" cy="2363755"/>
          </a:xfrm>
        </p:spPr>
        <p:txBody>
          <a:bodyPr vert="horz" lIns="91440" tIns="45720" rIns="91440" bIns="45720" rtlCol="0" anchor="b">
            <a:normAutofit/>
          </a:bodyPr>
          <a:lstStyle/>
          <a:p>
            <a:r>
              <a:rPr lang="en-US" sz="6000" dirty="0">
                <a:solidFill>
                  <a:schemeClr val="tx1"/>
                </a:solidFill>
              </a:rPr>
              <a:t>Thanks for listening!</a:t>
            </a:r>
          </a:p>
        </p:txBody>
      </p:sp>
      <p:sp>
        <p:nvSpPr>
          <p:cNvPr id="3" name="Text Placeholder 2">
            <a:extLst>
              <a:ext uri="{FF2B5EF4-FFF2-40B4-BE49-F238E27FC236}">
                <a16:creationId xmlns:a16="http://schemas.microsoft.com/office/drawing/2014/main" id="{D7F1EDB9-FB70-48B2-B185-CEFABE090CAE}"/>
              </a:ext>
            </a:extLst>
          </p:cNvPr>
          <p:cNvSpPr>
            <a:spLocks noGrp="1"/>
          </p:cNvSpPr>
          <p:nvPr>
            <p:ph type="body" idx="1"/>
          </p:nvPr>
        </p:nvSpPr>
        <p:spPr>
          <a:xfrm>
            <a:off x="643467" y="3802225"/>
            <a:ext cx="9052641" cy="891102"/>
          </a:xfrm>
        </p:spPr>
        <p:txBody>
          <a:bodyPr vert="horz" lIns="91440" tIns="45720" rIns="91440" bIns="45720" rtlCol="0" anchor="t">
            <a:normAutofit/>
          </a:bodyPr>
          <a:lstStyle/>
          <a:p>
            <a:pPr>
              <a:lnSpc>
                <a:spcPct val="114000"/>
              </a:lnSpc>
              <a:spcAft>
                <a:spcPts val="600"/>
              </a:spcAft>
            </a:pPr>
            <a:r>
              <a:rPr lang="en-US" sz="2400" dirty="0">
                <a:solidFill>
                  <a:schemeClr val="tx1"/>
                </a:solidFill>
              </a:rPr>
              <a:t>Any questions?</a:t>
            </a:r>
          </a:p>
        </p:txBody>
      </p:sp>
      <p:sp>
        <p:nvSpPr>
          <p:cNvPr id="27" name="Rectangle 26">
            <a:extLst>
              <a:ext uri="{FF2B5EF4-FFF2-40B4-BE49-F238E27FC236}">
                <a16:creationId xmlns:a16="http://schemas.microsoft.com/office/drawing/2014/main" id="{18C94871-B001-4094-95DB-EAE4639CBA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39575" y="0"/>
            <a:ext cx="1852424" cy="6858000"/>
          </a:xfrm>
          <a:prstGeom prst="rect">
            <a:avLst/>
          </a:prstGeom>
          <a:solidFill>
            <a:schemeClr val="bg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orbel" panose="020B0503020204020204"/>
              <a:ea typeface="+mn-ea"/>
              <a:cs typeface="+mn-cs"/>
            </a:endParaRPr>
          </a:p>
        </p:txBody>
      </p:sp>
      <p:sp>
        <p:nvSpPr>
          <p:cNvPr id="29" name="Freeform 6">
            <a:extLst>
              <a:ext uri="{FF2B5EF4-FFF2-40B4-BE49-F238E27FC236}">
                <a16:creationId xmlns:a16="http://schemas.microsoft.com/office/drawing/2014/main" id="{93F08861-6DC0-4AFC-9BCE-4F3FDD19A7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2" y="5037286"/>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2"/>
          </a:solidFill>
          <a:ln w="0">
            <a:noFill/>
            <a:prstDash val="solid"/>
            <a:round/>
            <a:headEnd/>
            <a:tailEnd/>
          </a:ln>
        </p:spPr>
      </p:sp>
      <p:sp>
        <p:nvSpPr>
          <p:cNvPr id="5" name="TextBox 4">
            <a:extLst>
              <a:ext uri="{FF2B5EF4-FFF2-40B4-BE49-F238E27FC236}">
                <a16:creationId xmlns:a16="http://schemas.microsoft.com/office/drawing/2014/main" id="{4498B9AD-B1AF-4914-A975-51E55C498A8A}"/>
              </a:ext>
            </a:extLst>
          </p:cNvPr>
          <p:cNvSpPr txBox="1"/>
          <p:nvPr/>
        </p:nvSpPr>
        <p:spPr>
          <a:xfrm>
            <a:off x="-2" y="6488667"/>
            <a:ext cx="3248809" cy="369332"/>
          </a:xfrm>
          <a:prstGeom prst="rect">
            <a:avLst/>
          </a:prstGeom>
          <a:noFill/>
        </p:spPr>
        <p:txBody>
          <a:bodyPr wrap="square" rtlCol="0">
            <a:spAutoFit/>
          </a:bodyPr>
          <a:lstStyle/>
          <a:p>
            <a:r>
              <a:rPr lang="en-US" dirty="0"/>
              <a:t>Photo: National Geographic</a:t>
            </a:r>
          </a:p>
        </p:txBody>
      </p:sp>
    </p:spTree>
    <p:extLst>
      <p:ext uri="{BB962C8B-B14F-4D97-AF65-F5344CB8AC3E}">
        <p14:creationId xmlns:p14="http://schemas.microsoft.com/office/powerpoint/2010/main" val="371547608"/>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Headlines">
  <a:themeElements>
    <a:clrScheme name="Headlines">
      <a:dk1>
        <a:sysClr val="windowText" lastClr="000000"/>
      </a:dk1>
      <a:lt1>
        <a:sysClr val="window" lastClr="FFFFFF"/>
      </a:lt1>
      <a:dk2>
        <a:srgbClr val="1D1A1D"/>
      </a:dk2>
      <a:lt2>
        <a:srgbClr val="F5F5F5"/>
      </a:lt2>
      <a:accent1>
        <a:srgbClr val="439EB7"/>
      </a:accent1>
      <a:accent2>
        <a:srgbClr val="E28B55"/>
      </a:accent2>
      <a:accent3>
        <a:srgbClr val="DCB64D"/>
      </a:accent3>
      <a:accent4>
        <a:srgbClr val="4CA198"/>
      </a:accent4>
      <a:accent5>
        <a:srgbClr val="835B82"/>
      </a:accent5>
      <a:accent6>
        <a:srgbClr val="645135"/>
      </a:accent6>
      <a:hlink>
        <a:srgbClr val="439EB7"/>
      </a:hlink>
      <a:folHlink>
        <a:srgbClr val="835B82"/>
      </a:folHlink>
    </a:clrScheme>
    <a:fontScheme name="Headlines">
      <a:majorFont>
        <a:latin typeface="Century Schoolbook" panose="02040604050505020304"/>
        <a:ea typeface=""/>
        <a:cs typeface=""/>
        <a:font script="Jpan" typeface="メイリオ"/>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Headlines">
      <a:fillStyleLst>
        <a:solidFill>
          <a:schemeClr val="phClr"/>
        </a:solidFill>
        <a:solidFill>
          <a:schemeClr val="phClr">
            <a:tint val="67000"/>
            <a:satMod val="105000"/>
          </a:schemeClr>
        </a:solidFill>
        <a:gradFill rotWithShape="1">
          <a:gsLst>
            <a:gs pos="0">
              <a:schemeClr val="phClr">
                <a:tint val="100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6350" cap="flat" cmpd="sng" algn="in">
          <a:solidFill>
            <a:schemeClr val="phClr"/>
          </a:solidFill>
          <a:prstDash val="solid"/>
        </a:ln>
        <a:ln w="12700" cap="flat" cmpd="sng" algn="in">
          <a:solidFill>
            <a:schemeClr val="phClr"/>
          </a:solidFill>
          <a:prstDash val="solid"/>
        </a:ln>
        <a:ln w="19050" cap="flat" cmpd="sng" algn="in">
          <a:solidFill>
            <a:schemeClr val="phClr">
              <a:satMod val="150000"/>
            </a:schemeClr>
          </a:solidFill>
          <a:prstDash val="solid"/>
        </a:ln>
      </a:lnStyleLst>
      <a:effectStyleLst>
        <a:effectStyle>
          <a:effectLst/>
        </a:effectStyle>
        <a:effectStyle>
          <a:effectLst/>
        </a:effectStyle>
        <a:effectStyle>
          <a:effectLst>
            <a:innerShdw blurRad="88900" dist="25400" dir="10800000">
              <a:srgbClr val="000000">
                <a:alpha val="25000"/>
              </a:srgbClr>
            </a:innerShdw>
            <a:outerShdw blurRad="25400" dist="25400" dir="5400000" rotWithShape="0">
              <a:srgbClr val="FFFFFF">
                <a:alpha val="1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eadlines" id="{3841520A-25F2-4EB8-BE4C-611DB5ABEED9}" vid="{ECD25A4C-D97E-4C12-84B1-63580BFFAEE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571</TotalTime>
  <Words>1809</Words>
  <Application>Microsoft Office PowerPoint</Application>
  <PresentationFormat>Widescreen</PresentationFormat>
  <Paragraphs>99</Paragraphs>
  <Slides>10</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Century Schoolbook</vt:lpstr>
      <vt:lpstr>Corbel</vt:lpstr>
      <vt:lpstr>Headlines</vt:lpstr>
      <vt:lpstr>The Effect of Volcanic Eruptions on Stratospheric Ozone</vt:lpstr>
      <vt:lpstr>The Ozone Layer</vt:lpstr>
      <vt:lpstr>Volcanic Eruptions</vt:lpstr>
      <vt:lpstr>Volcanic Emissions</vt:lpstr>
      <vt:lpstr>Effect of Sulfur Dioxide on Atmospheric Ozone</vt:lpstr>
      <vt:lpstr>Differences over Time</vt:lpstr>
      <vt:lpstr>Dependence on Atmospheric Pollution</vt:lpstr>
      <vt:lpstr>Future Implications</vt:lpstr>
      <vt:lpstr>Thanks for listening!</vt:lpstr>
      <vt:lpstr>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Effect of Volcanic Eruptions on Stratospheric Ozone</dc:title>
  <dc:creator>MC Sledgehammer</dc:creator>
  <cp:lastModifiedBy>MC Sledgehammer</cp:lastModifiedBy>
  <cp:revision>43</cp:revision>
  <dcterms:created xsi:type="dcterms:W3CDTF">2020-04-13T20:44:47Z</dcterms:created>
  <dcterms:modified xsi:type="dcterms:W3CDTF">2020-04-14T06:16:01Z</dcterms:modified>
</cp:coreProperties>
</file>