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922"/>
    <a:srgbClr val="3399FF"/>
    <a:srgbClr val="FF0066"/>
    <a:srgbClr val="080036"/>
    <a:srgbClr val="1C1351"/>
    <a:srgbClr val="4E6503"/>
    <a:srgbClr val="104040"/>
    <a:srgbClr val="16705B"/>
    <a:srgbClr val="167447"/>
    <a:srgbClr val="2E5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57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6E7E-3713-4CF4-9EC1-6DCC7D02758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D9F9-8D89-451C-83A5-81658D575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we be worried about acid rain if the most acidic rain recorded equals to vinegar’s pH?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9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Soils naturally contain acid. These chemicals that make rain acidic are ammonia</a:t>
                </a:r>
                <a:r>
                  <a:rPr lang="en-US" baseline="0" dirty="0"/>
                  <a:t> </a:t>
                </a:r>
                <a:r>
                  <a:rPr lang="en-US" dirty="0"/>
                  <a:t>and</a:t>
                </a:r>
                <a:r>
                  <a:rPr lang="en-US" baseline="0" dirty="0"/>
                  <a:t> calcium carbonate</a:t>
                </a:r>
                <a:r>
                  <a:rPr lang="en-US" dirty="0"/>
                  <a:t>. However, mountainous regions are susceptible to acid rain because of their thin soils. </a:t>
                </a:r>
              </a:p>
              <a:p>
                <a:endParaRPr lang="en-US" dirty="0"/>
              </a:p>
              <a:p>
                <a:r>
                  <a:rPr lang="en-US" dirty="0"/>
                  <a:t>Some acts agree to lower the hydrogen cation concentration by a factor of two. That is not sufficient because that translates to a decrease pH of 0.3. Another dilemma is soils become sensitive after being neutralized from acid. Any additional acid in the future would be even more harmful than the past event.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Soils naturally contain acid. These chemicals that make rain acidic are </a:t>
                </a:r>
                <a:r>
                  <a:rPr lang="en-US" b="0" i="0">
                    <a:latin typeface="Cambria Math" panose="02040503050406030204" pitchFamily="18" charset="0"/>
                  </a:rPr>
                  <a:t>𝑁𝐻_3</a:t>
                </a:r>
                <a:r>
                  <a:rPr lang="en-US" dirty="0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𝐶𝑎𝐶𝑂_3</a:t>
                </a:r>
                <a:r>
                  <a:rPr lang="en-US" dirty="0"/>
                  <a:t>. However, mountainous regions are susceptible to acid rain because of their thin soils. </a:t>
                </a:r>
              </a:p>
              <a:p>
                <a:endParaRPr lang="en-US" dirty="0"/>
              </a:p>
              <a:p>
                <a:r>
                  <a:rPr lang="en-US" dirty="0"/>
                  <a:t>Some acts agree to lower hydrogen cation concentrations by a factor of two. That is not sufficient because that translates to a decrease pH of 0.3. Another dilemma is soils become sensitive after being neutralized from acid. Any additional acid in the future would be even more harmful than the past event.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water can impact organisms who need water in small amounts.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9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is produced by oxidation of the atmosphere. This gas is also possible by volcanic eruptions.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𝐻_2 𝑆𝑂_4</a:t>
                </a:r>
                <a:r>
                  <a:rPr lang="en-US" dirty="0"/>
                  <a:t> is produced by oxidation of the atmosphere. This gas is also possible by volcanic eruptions.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million people live around Mount Etna rely on the mountain’s water source. Even though it contains sixty-six micrograms per liter of selenium above the World Health Organization’s guidelines of ten micrograms per liter, selenium being precipitated along with agriculture and urban wastewaters create additional hazards.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Thirteen micrograms per liter of selenium is already mixed with rainwater.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Rainwater was collected five and a half kilometers away from the volcano's craters. After being filtered using a Sartorius </a:t>
            </a:r>
            <a:r>
              <a:rPr lang="en-US" dirty="0" err="1"/>
              <a:t>Minisart</a:t>
            </a:r>
            <a:r>
              <a:rPr lang="en-US" dirty="0"/>
              <a:t>, the pH was at 2.95 with no precipitates.</a:t>
            </a:r>
          </a:p>
          <a:p>
            <a:endParaRPr lang="en-US" dirty="0"/>
          </a:p>
          <a:p>
            <a:r>
              <a:rPr lang="en-US" dirty="0"/>
              <a:t>In addition, iron was found between twelve hundredths to thirty- six milligrams per liter, and aluminum was found between two to one-hundred thirty milligrams per liter. The pH of soil was between 2.2 to 2.4.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Selenite’s time formed on Earth’s surface has no affect on pH while </a:t>
            </a:r>
            <a:r>
              <a:rPr lang="en-US" dirty="0" err="1"/>
              <a:t>selenate</a:t>
            </a:r>
            <a:r>
              <a:rPr lang="en-US" dirty="0"/>
              <a:t> does.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these rocks can precipitate to a pH below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D9F9-8D89-451C-83A5-81658D5754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1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7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0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2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9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2D0846-CCCB-4968-B755-115563E06D3C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E579BFF-F926-4347-A447-5528F3BE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7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ncsu.edu/project/bio183de/Black/chemreview/chemreview_reading/acid_rain.html" TargetMode="External"/><Relationship Id="rId2" Type="http://schemas.openxmlformats.org/officeDocument/2006/relationships/hyperlink" Target="https://www.sciencenews.org/article/decades-dumping-acid-suggest-acid-rain-may-make-trees-thirsti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261A-0248-4855-AF16-B3564E1DF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Acid Rain Against 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27663-CB95-4BFD-8748-4A8324B6C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Jason E Martinez</a:t>
            </a:r>
          </a:p>
        </p:txBody>
      </p:sp>
    </p:spTree>
    <p:extLst>
      <p:ext uri="{BB962C8B-B14F-4D97-AF65-F5344CB8AC3E}">
        <p14:creationId xmlns:p14="http://schemas.microsoft.com/office/powerpoint/2010/main" val="78009782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C3732-5866-477F-9E9B-509098237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Mountain Trail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09854-C02D-4CB0-B297-D1E4D02D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Rocks naturally containing Al and Fe such as…</a:t>
            </a:r>
          </a:p>
          <a:p>
            <a:pPr lvl="1"/>
            <a:r>
              <a:rPr lang="en-US" dirty="0"/>
              <a:t>Gibbsite</a:t>
            </a:r>
          </a:p>
          <a:p>
            <a:pPr lvl="1"/>
            <a:r>
              <a:rPr lang="en-US" dirty="0"/>
              <a:t>Amorphous</a:t>
            </a:r>
          </a:p>
          <a:p>
            <a:pPr lvl="1"/>
            <a:r>
              <a:rPr lang="en-US" dirty="0"/>
              <a:t>Hematite </a:t>
            </a:r>
          </a:p>
          <a:p>
            <a:pPr lvl="1"/>
            <a:r>
              <a:rPr lang="en-US" dirty="0"/>
              <a:t>Goethite</a:t>
            </a:r>
          </a:p>
          <a:p>
            <a:r>
              <a:rPr lang="en-US" dirty="0" err="1"/>
              <a:t>Selenate</a:t>
            </a:r>
            <a:r>
              <a:rPr lang="en-US" dirty="0"/>
              <a:t> is more susceptible to enter aquifers than selenite</a:t>
            </a:r>
          </a:p>
          <a:p>
            <a:r>
              <a:rPr lang="en-US" dirty="0"/>
              <a:t>Research can solve other environmental problems</a:t>
            </a:r>
          </a:p>
          <a:p>
            <a:pPr lvl="1"/>
            <a:r>
              <a:rPr lang="en-US" dirty="0"/>
              <a:t>Thermal Waters</a:t>
            </a:r>
          </a:p>
          <a:p>
            <a:pPr lvl="1"/>
            <a:r>
              <a:rPr lang="en-US" dirty="0"/>
              <a:t>Acid Mine Drainage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15B2A-12B3-4F20-986C-6BB54D076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855" y="2367455"/>
            <a:ext cx="1462087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87AED-800E-49E5-90B6-67D43AD8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565" y="3300382"/>
            <a:ext cx="1462087" cy="1097704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 descr="A picture containing sweet, piece, sitting, food&#10;&#10;Description automatically generated">
            <a:extLst>
              <a:ext uri="{FF2B5EF4-FFF2-40B4-BE49-F238E27FC236}">
                <a16:creationId xmlns:a16="http://schemas.microsoft.com/office/drawing/2014/main" id="{A8DFFDFD-EDB8-437E-81EF-A077C378E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73" y="4582205"/>
            <a:ext cx="1711992" cy="125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E88E93-F94E-4651-A313-2C43B6921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0042" y="5254604"/>
            <a:ext cx="1563503" cy="15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erris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FD82-04CF-4DDC-83E8-BDC0C918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F281-DDB0-4FE6-B15A-56C495D33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Floor, G.H., M. </a:t>
            </a:r>
            <a:r>
              <a:rPr lang="en-US" sz="1400" dirty="0" err="1"/>
              <a:t>Iglesías</a:t>
            </a:r>
            <a:r>
              <a:rPr lang="en-US" sz="1400" dirty="0"/>
              <a:t>, G. Román-Ross, P.F.X </a:t>
            </a:r>
            <a:r>
              <a:rPr lang="en-US" sz="1400" dirty="0" err="1"/>
              <a:t>Corvini</a:t>
            </a:r>
            <a:r>
              <a:rPr lang="en-US" sz="1400" dirty="0"/>
              <a:t>, and M. Lenz, 2011: Selenium speciation in acidic environmental samples: Application to acid rain-soil interaction at Mount Etna volcano, </a:t>
            </a:r>
            <a:r>
              <a:rPr lang="en-US" sz="1400" i="1" dirty="0"/>
              <a:t>Chemosphere</a:t>
            </a:r>
            <a:r>
              <a:rPr lang="en-US" sz="1400" dirty="0"/>
              <a:t>, </a:t>
            </a:r>
            <a:r>
              <a:rPr lang="en-US" sz="1400" b="1" dirty="0"/>
              <a:t>84</a:t>
            </a:r>
            <a:r>
              <a:rPr lang="en-US" sz="1400" dirty="0"/>
              <a:t>, 1664-1670, https://doi.org/ 10.1016/j.chemosphere.2011.05.006.</a:t>
            </a:r>
          </a:p>
          <a:p>
            <a:pPr marL="0" indent="0">
              <a:buNone/>
            </a:pPr>
            <a:r>
              <a:rPr lang="en-US" sz="1400" dirty="0"/>
              <a:t>Jacob, D.J., 1999: Acid Rain. </a:t>
            </a:r>
            <a:r>
              <a:rPr lang="en-US" sz="1400" i="1" dirty="0"/>
              <a:t>INTRODUCTION TO ATMOSPHERIC CHEMISTRY</a:t>
            </a:r>
            <a:r>
              <a:rPr lang="en-US" sz="1400" dirty="0"/>
              <a:t>, 247-256.</a:t>
            </a:r>
          </a:p>
          <a:p>
            <a:pPr marL="0" indent="0">
              <a:buNone/>
            </a:pPr>
            <a:r>
              <a:rPr lang="en-US" sz="1400" dirty="0"/>
              <a:t>Wilke, C., 2019: Decades of dumping acid suggest acid rain may make trees thirstier. </a:t>
            </a:r>
            <a:r>
              <a:rPr lang="en-US" sz="1400" dirty="0" err="1"/>
              <a:t>ScienceNews</a:t>
            </a:r>
            <a:r>
              <a:rPr lang="en-US" sz="1400" dirty="0"/>
              <a:t>. Accessed 23 March 2020, </a:t>
            </a:r>
            <a:r>
              <a:rPr lang="en-US" sz="1400" dirty="0">
                <a:hlinkClick r:id="rId2"/>
              </a:rPr>
              <a:t>https://www.sciencenews.org/article/decades-dumping-acid-suggest-acid-rain-may-make-trees-thirstier</a:t>
            </a:r>
            <a:r>
              <a:rPr lang="en-US" sz="1400" dirty="0"/>
              <a:t>. </a:t>
            </a:r>
          </a:p>
          <a:p>
            <a:pPr marL="0" indent="0">
              <a:buNone/>
            </a:pPr>
            <a:endParaRPr lang="en-US" sz="1400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/>
              <a:t>Young Peoples Trust for the Environment: Acid Rain. FACTSHEET. Accessed 08 April 2020, 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http://projects.ncsu.edu/project/bio183de/Black/chemreview/chemreview_reading/acid_rain.html</a:t>
            </a: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966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9D73-D8B1-4618-A47E-356A72A8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What is Acid Rain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A3C26-EC33-40C3-B2FE-551D1F026B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fuels of nitrogen oxides,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and sulfur oxides,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are released to the atmosphere they react with water vapor</a:t>
                </a:r>
              </a:p>
              <a:p>
                <a:r>
                  <a:rPr lang="en-US" dirty="0"/>
                  <a:t>The reaction creates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Acid rain can take multiple forms:</a:t>
                </a:r>
              </a:p>
              <a:p>
                <a:pPr lvl="1"/>
                <a:r>
                  <a:rPr lang="en-US" dirty="0"/>
                  <a:t>Dust</a:t>
                </a:r>
              </a:p>
              <a:p>
                <a:pPr lvl="1"/>
                <a:r>
                  <a:rPr lang="en-US" dirty="0"/>
                  <a:t>Sleet</a:t>
                </a:r>
              </a:p>
              <a:p>
                <a:pPr lvl="1"/>
                <a:r>
                  <a:rPr lang="en-US" dirty="0"/>
                  <a:t>Drizzle</a:t>
                </a:r>
              </a:p>
              <a:p>
                <a:r>
                  <a:rPr lang="en-US" dirty="0"/>
                  <a:t>Fun Fact: The most acidic thing humans can handle is vinegar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4A3C26-EC33-40C3-B2FE-551D1F026B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D63423-6B34-4D7B-B10E-F155266E3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69" y="3429000"/>
            <a:ext cx="1548305" cy="869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66783-2A7D-4DA1-8CCB-7219F608D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771" y="3763451"/>
            <a:ext cx="1644596" cy="1096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1BBE-13CA-40E4-A8A0-249D4B1B3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424930"/>
            <a:ext cx="1308706" cy="8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E4AF-FA68-4182-BE8F-14AAB90A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Tree Trunks, Branches, and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8357-B9BA-4155-B748-BFCC4BE49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2346872"/>
          </a:xfrm>
          <a:prstGeom prst="snipRoundRect">
            <a:avLst/>
          </a:prstGeom>
          <a:solidFill>
            <a:srgbClr val="00B050"/>
          </a:solidFill>
          <a:ln w="76200">
            <a:solidFill>
              <a:srgbClr val="07A922"/>
            </a:solidFill>
          </a:ln>
          <a:scene3d>
            <a:camera prst="obliqueTopLeft"/>
            <a:lightRig rig="threePt" dir="t"/>
          </a:scene3d>
        </p:spPr>
        <p:txBody>
          <a:bodyPr anchor="ctr"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Trees are sensitive to acid rain but in a certain part of terrain</a:t>
            </a:r>
          </a:p>
          <a:p>
            <a:r>
              <a:rPr lang="en-US" dirty="0"/>
              <a:t>The trees are so weak to acid that the wax protecting leaves are damaged badly enough they cannot use photosynthesis</a:t>
            </a:r>
          </a:p>
          <a:p>
            <a:r>
              <a:rPr lang="en-US" dirty="0"/>
              <a:t>Even though there have been acts against acid rain they are futuristically poor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aCO3">
            <a:extLst>
              <a:ext uri="{FF2B5EF4-FFF2-40B4-BE49-F238E27FC236}">
                <a16:creationId xmlns:a16="http://schemas.microsoft.com/office/drawing/2014/main" id="{8BE1B145-CCC4-48B1-B259-8D3D0E74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1" y="2696691"/>
            <a:ext cx="3080048" cy="1437355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12B36-8DA3-41FD-A20D-76413E6EF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721" y="4391828"/>
            <a:ext cx="1847748" cy="1627972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10248190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0404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CEC3B-05EA-4445-99FC-A89635650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8" t="16399" r="21121" b="24445"/>
          <a:stretch/>
        </p:blipFill>
        <p:spPr>
          <a:xfrm>
            <a:off x="0" y="0"/>
            <a:ext cx="12192000" cy="6951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75295-7962-4D8B-BAF2-84E637A0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85" y="131237"/>
            <a:ext cx="8761413" cy="706964"/>
          </a:xfrm>
        </p:spPr>
        <p:txBody>
          <a:bodyPr/>
          <a:lstStyle/>
          <a:p>
            <a:r>
              <a:rPr lang="en-US" dirty="0">
                <a:solidFill>
                  <a:srgbClr val="7E0000"/>
                </a:solidFill>
              </a:rPr>
              <a:t>Experiment #1: Appalachian Heights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F590-8C10-4062-9218-C976E250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4183116"/>
            <a:ext cx="8825659" cy="254364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From 1989 to 2012, the U.S. Forest Service doused acidic soil harmful to patches of trees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purpose of the experiment is to see the effects it has on the ecosystem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result was…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Five percent of additional water was soaked up by trees exposed to acidic soil</a:t>
            </a:r>
          </a:p>
          <a:p>
            <a:pPr lvl="1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Calcium deteriorated from the acid causing the trees’ thirst for more water</a:t>
            </a:r>
          </a:p>
        </p:txBody>
      </p:sp>
    </p:spTree>
    <p:extLst>
      <p:ext uri="{BB962C8B-B14F-4D97-AF65-F5344CB8AC3E}">
        <p14:creationId xmlns:p14="http://schemas.microsoft.com/office/powerpoint/2010/main" val="179090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FF28-A108-476D-9A0E-D6DBD6B4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Concerns About Experiment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D9FA-52F5-4295-8E64-DE6D58758F14}"/>
              </a:ext>
            </a:extLst>
          </p:cNvPr>
          <p:cNvSpPr>
            <a:spLocks noGrp="1"/>
          </p:cNvSpPr>
          <p:nvPr>
            <p:ph idx="1"/>
          </p:nvPr>
        </p:nvSpPr>
        <p:spPr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Some say different trees and soils can have different results</a:t>
            </a:r>
          </a:p>
          <a:p>
            <a:r>
              <a:rPr lang="en-US" dirty="0"/>
              <a:t>Others say trees taking away 13.6 million liters of water each year is a huge risk</a:t>
            </a:r>
          </a:p>
          <a:p>
            <a:r>
              <a:rPr lang="en-US" dirty="0"/>
              <a:t>One said that…</a:t>
            </a:r>
          </a:p>
          <a:p>
            <a:pPr lvl="1"/>
            <a:r>
              <a:rPr lang="en-US" dirty="0"/>
              <a:t>Ecosystems are so sensitive to acid rain that rapid change can be hard to reverse</a:t>
            </a:r>
          </a:p>
          <a:p>
            <a:pPr lvl="1"/>
            <a:r>
              <a:rPr lang="en-US" dirty="0"/>
              <a:t>However, five percent might be too small since it is in a ‘natural range’</a:t>
            </a:r>
          </a:p>
          <a:p>
            <a:pPr lvl="1"/>
            <a:r>
              <a:rPr lang="en-US" dirty="0"/>
              <a:t>Yet, calcium is slow to recover in soils</a:t>
            </a:r>
          </a:p>
        </p:txBody>
      </p:sp>
    </p:spTree>
    <p:extLst>
      <p:ext uri="{BB962C8B-B14F-4D97-AF65-F5344CB8AC3E}">
        <p14:creationId xmlns:p14="http://schemas.microsoft.com/office/powerpoint/2010/main" val="8557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D1BDC-5D9E-4029-986B-A9F225F5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Volcanism Aftermaths</a:t>
            </a:r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AC059A1E-92E0-4A8B-8803-B23B17DD6E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r="14234" b="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108CE-E0DE-4E4B-91C7-27CBEC58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Acids can occur naturally than just soils</a:t>
            </a:r>
          </a:p>
          <a:p>
            <a:r>
              <a:rPr lang="en-US">
                <a:solidFill>
                  <a:srgbClr val="FFFFFF"/>
                </a:solidFill>
              </a:rPr>
              <a:t>Toxic metals can be dissolved into sediments because of acidity</a:t>
            </a:r>
          </a:p>
          <a:p>
            <a:r>
              <a:rPr lang="en-US">
                <a:solidFill>
                  <a:srgbClr val="FFFFFF"/>
                </a:solidFill>
              </a:rPr>
              <a:t>In the next article, the two hazardous elements are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Iron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Aluminum</a:t>
            </a:r>
          </a:p>
        </p:txBody>
      </p:sp>
    </p:spTree>
    <p:extLst>
      <p:ext uri="{BB962C8B-B14F-4D97-AF65-F5344CB8AC3E}">
        <p14:creationId xmlns:p14="http://schemas.microsoft.com/office/powerpoint/2010/main" val="2798062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975E-FD75-4DD6-8FFE-B6A12800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#2: Selenium (Se) Troubles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6053C-EDD4-4696-BB24-83F252696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499"/>
                <a:ext cx="8825659" cy="3416300"/>
              </a:xfrm>
            </p:spPr>
            <p:txBody>
              <a:bodyPr/>
              <a:lstStyle/>
              <a:p>
                <a:r>
                  <a:rPr lang="en-US" dirty="0"/>
                  <a:t>Location: Mount Etna, Italy </a:t>
                </a:r>
              </a:p>
              <a:p>
                <a:r>
                  <a:rPr lang="en-US" dirty="0"/>
                  <a:t>Livelihood </a:t>
                </a:r>
              </a:p>
              <a:p>
                <a:r>
                  <a:rPr lang="en-US" dirty="0"/>
                  <a:t>If acid rain is below a pH of four, Al and Fe precipitate Se to… </a:t>
                </a:r>
              </a:p>
              <a:p>
                <a:pPr lvl="1"/>
                <a:r>
                  <a:rPr lang="en-US" dirty="0" err="1"/>
                  <a:t>Selenate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Selenite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𝐻𝑆𝑒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1−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Se is easily able to be messed with since it is already naturally acidic</a:t>
                </a:r>
              </a:p>
              <a:p>
                <a:r>
                  <a:rPr lang="en-US" dirty="0"/>
                  <a:t>Plus, the volcano spews ten kilograms daily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B6053C-EDD4-4696-BB24-83F252696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499"/>
                <a:ext cx="8825659" cy="3416300"/>
              </a:xfrm>
              <a:blipFill>
                <a:blip r:embed="rId3"/>
                <a:stretch>
                  <a:fillRect l="-138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mount  etna beach">
            <a:extLst>
              <a:ext uri="{FF2B5EF4-FFF2-40B4-BE49-F238E27FC236}">
                <a16:creationId xmlns:a16="http://schemas.microsoft.com/office/drawing/2014/main" id="{FCD0E6F6-CEF9-49A3-B894-53FED6A0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0" y="5041369"/>
            <a:ext cx="2590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view of a snow covered mountain&#10;&#10;Description automatically generated">
            <a:extLst>
              <a:ext uri="{FF2B5EF4-FFF2-40B4-BE49-F238E27FC236}">
                <a16:creationId xmlns:a16="http://schemas.microsoft.com/office/drawing/2014/main" id="{15B1FF71-3B73-421A-BDD7-99FAD41E4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29" y="4976015"/>
            <a:ext cx="2725687" cy="18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69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9514-9873-450F-9AD6-A8E6C6883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Did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6BDE5-F252-48AC-BA88-72FABF9A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two weeks…</a:t>
            </a:r>
          </a:p>
          <a:p>
            <a:r>
              <a:rPr lang="en-US" dirty="0"/>
              <a:t>Soils were collected from ten different distances away from the crater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EB2C2-DB05-4291-A094-7746DAFC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20" y="3714750"/>
            <a:ext cx="3057525" cy="230505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ACEE2614-A71C-4A12-847C-35C1C4A475B6}"/>
              </a:ext>
            </a:extLst>
          </p:cNvPr>
          <p:cNvSpPr/>
          <p:nvPr/>
        </p:nvSpPr>
        <p:spPr>
          <a:xfrm>
            <a:off x="7096545" y="3836276"/>
            <a:ext cx="3057525" cy="1889234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Sartorius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Minisart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4486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F8805218-5E2B-4DD1-9056-EDBA206E0BB2}"/>
                  </a:ext>
                </a:extLst>
              </p:cNvPr>
              <p:cNvSpPr/>
              <p:nvPr/>
            </p:nvSpPr>
            <p:spPr>
              <a:xfrm>
                <a:off x="10062264" y="5400875"/>
                <a:ext cx="2123090" cy="1328609"/>
              </a:xfrm>
              <a:prstGeom prst="foldedCorner">
                <a:avLst/>
              </a:prstGeom>
              <a:solidFill>
                <a:srgbClr val="1C1351"/>
              </a:solidFill>
              <a:ln>
                <a:solidFill>
                  <a:srgbClr val="0800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 soil with lower pH can add up selenite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2−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3" name="Rectangle: Folded Corner 12">
                <a:extLst>
                  <a:ext uri="{FF2B5EF4-FFF2-40B4-BE49-F238E27FC236}">
                    <a16:creationId xmlns:a16="http://schemas.microsoft.com/office/drawing/2014/main" id="{F8805218-5E2B-4DD1-9056-EDBA206E0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264" y="5400875"/>
                <a:ext cx="2123090" cy="1328609"/>
              </a:xfrm>
              <a:prstGeom prst="foldedCorner">
                <a:avLst/>
              </a:prstGeom>
              <a:blipFill>
                <a:blip r:embed="rId3"/>
                <a:stretch>
                  <a:fillRect t="-4977"/>
                </a:stretch>
              </a:blipFill>
              <a:ln>
                <a:solidFill>
                  <a:srgbClr val="08003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437BB623-B1E4-4D9A-AC81-9A20B982E5F4}"/>
                  </a:ext>
                </a:extLst>
              </p:cNvPr>
              <p:cNvSpPr/>
              <p:nvPr/>
            </p:nvSpPr>
            <p:spPr>
              <a:xfrm>
                <a:off x="7478094" y="3698525"/>
                <a:ext cx="4365564" cy="2929885"/>
              </a:xfrm>
              <a:prstGeom prst="heart">
                <a:avLst/>
              </a:prstGeom>
              <a:solidFill>
                <a:srgbClr val="104040"/>
              </a:solidFill>
              <a:ln>
                <a:solidFill>
                  <a:srgbClr val="4E65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Selenate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2−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is dominant in acidic soil within a three-kilometer radius of a crater 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2" name="Heart 11">
                <a:extLst>
                  <a:ext uri="{FF2B5EF4-FFF2-40B4-BE49-F238E27FC236}">
                    <a16:creationId xmlns:a16="http://schemas.microsoft.com/office/drawing/2014/main" id="{437BB623-B1E4-4D9A-AC81-9A20B982E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094" y="3698525"/>
                <a:ext cx="4365564" cy="2929885"/>
              </a:xfrm>
              <a:prstGeom prst="hear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4E650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id="{3694B6C7-6FE1-4C10-B609-1A941E7996F8}"/>
                  </a:ext>
                </a:extLst>
              </p:cNvPr>
              <p:cNvSpPr/>
              <p:nvPr/>
            </p:nvSpPr>
            <p:spPr>
              <a:xfrm>
                <a:off x="6484691" y="3796820"/>
                <a:ext cx="4132405" cy="1656933"/>
              </a:xfrm>
              <a:prstGeom prst="cloud">
                <a:avLst/>
              </a:prstGeom>
              <a:solidFill>
                <a:srgbClr val="16705B"/>
              </a:solidFill>
              <a:ln>
                <a:solidFill>
                  <a:srgbClr val="1670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Sulfate competes with only </a:t>
                </a:r>
                <a:r>
                  <a:rPr lang="en-US" dirty="0" err="1">
                    <a:solidFill>
                      <a:schemeClr val="bg1"/>
                    </a:solidFill>
                  </a:rPr>
                  <a:t>selenate</a:t>
                </a:r>
                <a:r>
                  <a:rPr lang="en-US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2−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on soil absorption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id="{3694B6C7-6FE1-4C10-B609-1A941E799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91" y="3796820"/>
                <a:ext cx="4132405" cy="1656933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16705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lowchart: Display 9">
                <a:extLst>
                  <a:ext uri="{FF2B5EF4-FFF2-40B4-BE49-F238E27FC236}">
                    <a16:creationId xmlns:a16="http://schemas.microsoft.com/office/drawing/2014/main" id="{BF9C0EBC-A68A-414C-A10A-599E84C58566}"/>
                  </a:ext>
                </a:extLst>
              </p:cNvPr>
              <p:cNvSpPr/>
              <p:nvPr/>
            </p:nvSpPr>
            <p:spPr>
              <a:xfrm>
                <a:off x="6051694" y="3086958"/>
                <a:ext cx="4132404" cy="1930981"/>
              </a:xfrm>
              <a:prstGeom prst="flowChartDisplay">
                <a:avLst/>
              </a:prstGeom>
              <a:solidFill>
                <a:srgbClr val="167447"/>
              </a:solidFill>
              <a:ln>
                <a:solidFill>
                  <a:srgbClr val="1670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Selenite 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𝐻𝑆𝑒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 absorbs Al more effectively than </a:t>
                </a:r>
                <a:r>
                  <a:rPr lang="en-US" dirty="0" err="1">
                    <a:solidFill>
                      <a:schemeClr val="bg1"/>
                    </a:solidFill>
                  </a:rPr>
                  <a:t>selenate</a:t>
                </a:r>
                <a:r>
                  <a:rPr lang="en-US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2−</m:t>
                        </m:r>
                      </m:sup>
                    </m:sSub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Flowchart: Display 9">
                <a:extLst>
                  <a:ext uri="{FF2B5EF4-FFF2-40B4-BE49-F238E27FC236}">
                    <a16:creationId xmlns:a16="http://schemas.microsoft.com/office/drawing/2014/main" id="{BF9C0EBC-A68A-414C-A10A-599E84C5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694" y="3086958"/>
                <a:ext cx="4132404" cy="1930981"/>
              </a:xfrm>
              <a:prstGeom prst="flowChartDisplay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16705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tar: 10 Points 8">
            <a:extLst>
              <a:ext uri="{FF2B5EF4-FFF2-40B4-BE49-F238E27FC236}">
                <a16:creationId xmlns:a16="http://schemas.microsoft.com/office/drawing/2014/main" id="{98B27FE4-F1AC-4303-A4E0-7ED0B31F02E2}"/>
              </a:ext>
            </a:extLst>
          </p:cNvPr>
          <p:cNvSpPr/>
          <p:nvPr/>
        </p:nvSpPr>
        <p:spPr>
          <a:xfrm>
            <a:off x="5072089" y="2853639"/>
            <a:ext cx="3660073" cy="2872248"/>
          </a:xfrm>
          <a:prstGeom prst="star10">
            <a:avLst/>
          </a:prstGeom>
          <a:solidFill>
            <a:srgbClr val="07A92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Selenium (Se) additional release may be responsible because…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Competition against sulfate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Dissolution of Al</a:t>
            </a:r>
          </a:p>
          <a:p>
            <a:pPr algn="ctr"/>
            <a:endParaRPr lang="en-US" dirty="0"/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2AEE46E2-8AE2-4748-B7FB-F61BCDF59886}"/>
              </a:ext>
            </a:extLst>
          </p:cNvPr>
          <p:cNvSpPr/>
          <p:nvPr/>
        </p:nvSpPr>
        <p:spPr>
          <a:xfrm>
            <a:off x="3891339" y="4118613"/>
            <a:ext cx="3783724" cy="995636"/>
          </a:xfrm>
          <a:prstGeom prst="doubleWave">
            <a:avLst/>
          </a:prstGeom>
          <a:solidFill>
            <a:srgbClr val="2E5216"/>
          </a:solidFill>
          <a:ln>
            <a:solidFill>
              <a:srgbClr val="4E6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Bromine (Br) was also found along with Al and Fe</a:t>
            </a:r>
          </a:p>
          <a:p>
            <a:pPr algn="ctr"/>
            <a:endParaRPr lang="en-US" dirty="0"/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F47168D8-30B9-4942-94BC-89A8BB22891C}"/>
              </a:ext>
            </a:extLst>
          </p:cNvPr>
          <p:cNvSpPr/>
          <p:nvPr/>
        </p:nvSpPr>
        <p:spPr>
          <a:xfrm>
            <a:off x="2834240" y="3698525"/>
            <a:ext cx="2970356" cy="1755228"/>
          </a:xfrm>
          <a:prstGeom prst="snip2SameRect">
            <a:avLst/>
          </a:prstGeom>
          <a:solidFill>
            <a:srgbClr val="CCC532"/>
          </a:solidFill>
          <a:ln>
            <a:solidFill>
              <a:srgbClr val="DAD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Two-thirds of the rainwater had the precipitate of selenite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097C7-2F35-4768-9FBA-08B026DD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50" y="973668"/>
            <a:ext cx="8761413" cy="706964"/>
          </a:xfrm>
        </p:spPr>
        <p:txBody>
          <a:bodyPr/>
          <a:lstStyle/>
          <a:p>
            <a:r>
              <a:rPr lang="en-US" dirty="0"/>
              <a:t>Aftermath of Experiment #2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B0A4FC59-457C-4E39-8759-90AF90A70668}"/>
              </a:ext>
            </a:extLst>
          </p:cNvPr>
          <p:cNvSpPr/>
          <p:nvPr/>
        </p:nvSpPr>
        <p:spPr>
          <a:xfrm>
            <a:off x="2587142" y="4118613"/>
            <a:ext cx="2123090" cy="1282262"/>
          </a:xfrm>
          <a:prstGeom prst="plaque">
            <a:avLst/>
          </a:prstGeom>
          <a:solidFill>
            <a:srgbClr val="D76A27"/>
          </a:solidFill>
          <a:ln>
            <a:solidFill>
              <a:srgbClr val="D76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Retention Time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9983148F-54F3-4205-8220-4EB8824904D8}"/>
              </a:ext>
            </a:extLst>
          </p:cNvPr>
          <p:cNvSpPr/>
          <p:nvPr/>
        </p:nvSpPr>
        <p:spPr>
          <a:xfrm>
            <a:off x="1353464" y="4015884"/>
            <a:ext cx="2874580" cy="2204544"/>
          </a:xfrm>
          <a:prstGeom prst="teardrop">
            <a:avLst/>
          </a:prstGeom>
          <a:solidFill>
            <a:srgbClr val="612121"/>
          </a:solidFill>
          <a:ln>
            <a:solidFill>
              <a:srgbClr val="6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Rocks do not have to be oversaturated to become precipitated from Al and Fe</a:t>
            </a:r>
          </a:p>
          <a:p>
            <a:pPr algn="ctr"/>
            <a:endParaRPr lang="en-US" dirty="0"/>
          </a:p>
        </p:txBody>
      </p:sp>
      <p:sp>
        <p:nvSpPr>
          <p:cNvPr id="4" name="Flowchart: Sort 3">
            <a:extLst>
              <a:ext uri="{FF2B5EF4-FFF2-40B4-BE49-F238E27FC236}">
                <a16:creationId xmlns:a16="http://schemas.microsoft.com/office/drawing/2014/main" id="{6AEB1468-897D-4649-979A-4F0D5A16C889}"/>
              </a:ext>
            </a:extLst>
          </p:cNvPr>
          <p:cNvSpPr/>
          <p:nvPr/>
        </p:nvSpPr>
        <p:spPr>
          <a:xfrm>
            <a:off x="138636" y="4060806"/>
            <a:ext cx="4445876" cy="2680138"/>
          </a:xfrm>
          <a:prstGeom prst="flowChartSort">
            <a:avLst/>
          </a:prstGeom>
          <a:solidFill>
            <a:srgbClr val="891F1F"/>
          </a:solidFill>
          <a:ln>
            <a:solidFill>
              <a:srgbClr val="802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Rocks precipitated with Al and Fe can be done without sulfate to a pH of less than four</a:t>
            </a:r>
          </a:p>
          <a:p>
            <a:pPr algn="ctr"/>
            <a:endParaRPr lang="en-US" dirty="0"/>
          </a:p>
        </p:txBody>
      </p:sp>
      <p:pic>
        <p:nvPicPr>
          <p:cNvPr id="17" name="Graphic 16" descr="Eyes">
            <a:extLst>
              <a:ext uri="{FF2B5EF4-FFF2-40B4-BE49-F238E27FC236}">
                <a16:creationId xmlns:a16="http://schemas.microsoft.com/office/drawing/2014/main" id="{F14B48EB-9A58-4764-ABF8-1A1E81BA9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707" y="5313532"/>
            <a:ext cx="2325156" cy="23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5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1030</Words>
  <Application>Microsoft Office PowerPoint</Application>
  <PresentationFormat>Widescreen</PresentationFormat>
  <Paragraphs>97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Wingdings 3</vt:lpstr>
      <vt:lpstr>Ion Boardroom</vt:lpstr>
      <vt:lpstr>Acid Rain Against Ecology</vt:lpstr>
      <vt:lpstr>Introduction – What is Acid Rain</vt:lpstr>
      <vt:lpstr>Tree Trunks, Branches, and Roots</vt:lpstr>
      <vt:lpstr>Experiment #1: Appalachian Heights</vt:lpstr>
      <vt:lpstr>Concerns About Experiment #1</vt:lpstr>
      <vt:lpstr>Volcanism Aftermaths</vt:lpstr>
      <vt:lpstr>Experiment #2: Selenium (Se) Troubles</vt:lpstr>
      <vt:lpstr>How They Did It</vt:lpstr>
      <vt:lpstr>Aftermath of Experiment #2</vt:lpstr>
      <vt:lpstr>End of Mountain Trail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Rain Against Ecology</dc:title>
  <dc:creator>Martinez, Jason E</dc:creator>
  <cp:lastModifiedBy>Martinez, Jason E</cp:lastModifiedBy>
  <cp:revision>17</cp:revision>
  <dcterms:created xsi:type="dcterms:W3CDTF">2020-04-11T21:53:10Z</dcterms:created>
  <dcterms:modified xsi:type="dcterms:W3CDTF">2020-04-12T16:09:03Z</dcterms:modified>
</cp:coreProperties>
</file>