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57" r:id="rId4"/>
    <p:sldId id="273" r:id="rId5"/>
    <p:sldId id="270" r:id="rId6"/>
    <p:sldId id="276" r:id="rId7"/>
    <p:sldId id="271" r:id="rId8"/>
    <p:sldId id="27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Moran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4DC552-DABF-4992-8347-DED172F26C90}">
  <a:tblStyle styleId="{9B4DC552-DABF-4992-8347-DED172F26C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9"/>
    <p:restoredTop sz="93818"/>
  </p:normalViewPr>
  <p:slideViewPr>
    <p:cSldViewPr snapToGrid="0">
      <p:cViewPr>
        <p:scale>
          <a:sx n="142" d="100"/>
          <a:sy n="142" d="100"/>
        </p:scale>
        <p:origin x="8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4718-EE65-3743-8A63-D676BAEDCA7F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597A-8739-B44D-8F2A-AB9C2BD04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80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80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38/nenergy.2017.1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0025" cy="5173193"/>
          </a:xfrm>
          <a:prstGeom prst="rect">
            <a:avLst/>
          </a:prstGeom>
        </p:spPr>
      </p:pic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762589" y="0"/>
            <a:ext cx="7576393" cy="205118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Long-Term Implications and Air Quality Benefits of Wind and Solar Power in the United States </a:t>
            </a:r>
            <a:endParaRPr sz="3600" dirty="0">
              <a:solidFill>
                <a:schemeClr val="accent6">
                  <a:lumMod val="10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49" y="2051185"/>
            <a:ext cx="7759072" cy="1129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Presented by Amy Moran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CHEM 4740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4/16/20</a:t>
            </a:r>
            <a:endParaRPr dirty="0">
              <a:solidFill>
                <a:schemeClr val="accent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"/>
    </mc:Choice>
    <mc:Fallback xmlns="">
      <p:transition spd="slow" advTm="7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71919"/>
            <a:ext cx="8520600" cy="572700"/>
          </a:xfrm>
        </p:spPr>
        <p:txBody>
          <a:bodyPr/>
          <a:lstStyle/>
          <a:p>
            <a:r>
              <a:rPr lang="en-US" dirty="0" smtClean="0"/>
              <a:t>Overview of Air-Pollution Impacts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850" y="1044619"/>
            <a:ext cx="8832300" cy="4755266"/>
          </a:xfrm>
        </p:spPr>
        <p:txBody>
          <a:bodyPr/>
          <a:lstStyle/>
          <a:p>
            <a:pPr lvl="0"/>
            <a:r>
              <a:rPr lang="en-US" sz="1600" dirty="0">
                <a:solidFill>
                  <a:srgbClr val="CACACA"/>
                </a:solidFill>
              </a:rPr>
              <a:t>W</a:t>
            </a:r>
            <a:r>
              <a:rPr lang="en-US" sz="1600" dirty="0" smtClean="0">
                <a:solidFill>
                  <a:srgbClr val="CACACA"/>
                </a:solidFill>
              </a:rPr>
              <a:t>ind </a:t>
            </a:r>
            <a:r>
              <a:rPr lang="en-US" sz="1600" dirty="0">
                <a:solidFill>
                  <a:srgbClr val="CACACA"/>
                </a:solidFill>
              </a:rPr>
              <a:t>and solar deployment </a:t>
            </a:r>
            <a:r>
              <a:rPr lang="en-US" sz="1600" dirty="0" smtClean="0">
                <a:solidFill>
                  <a:srgbClr val="CACACA"/>
                </a:solidFill>
              </a:rPr>
              <a:t>have </a:t>
            </a:r>
            <a:r>
              <a:rPr lang="en-US" sz="1600" dirty="0">
                <a:solidFill>
                  <a:srgbClr val="CACACA"/>
                </a:solidFill>
              </a:rPr>
              <a:t>increased rapidly while regulatory and fossil fuel changes have </a:t>
            </a:r>
            <a:r>
              <a:rPr lang="en-US" sz="1600" dirty="0" smtClean="0">
                <a:solidFill>
                  <a:srgbClr val="CACACA"/>
                </a:solidFill>
              </a:rPr>
              <a:t>decreased overall </a:t>
            </a:r>
            <a:r>
              <a:rPr lang="en-US" sz="1600" dirty="0">
                <a:solidFill>
                  <a:srgbClr val="CACACA"/>
                </a:solidFill>
              </a:rPr>
              <a:t>power-sector emissions of criteria air pollutants and CO</a:t>
            </a:r>
            <a:r>
              <a:rPr lang="en-US" sz="1600" baseline="-25000" dirty="0">
                <a:solidFill>
                  <a:srgbClr val="CACACA"/>
                </a:solidFill>
              </a:rPr>
              <a:t>2</a:t>
            </a:r>
          </a:p>
          <a:p>
            <a:endParaRPr lang="en-US" sz="1600" dirty="0" smtClean="0"/>
          </a:p>
          <a:p>
            <a:r>
              <a:rPr lang="en-US" sz="1600" dirty="0" smtClean="0"/>
              <a:t>Beyond </a:t>
            </a:r>
            <a:r>
              <a:rPr lang="en-US" sz="1600" dirty="0"/>
              <a:t>GHG reductions, expanded use of wind </a:t>
            </a:r>
            <a:r>
              <a:rPr lang="en-US" sz="1600" dirty="0" smtClean="0"/>
              <a:t>and solar energy </a:t>
            </a:r>
            <a:r>
              <a:rPr lang="en-US" sz="1600" dirty="0"/>
              <a:t>could produce health, environmental, and ecosystem impacts related to air pollutants, water pollutants, land use and degradation, and waste generation and </a:t>
            </a:r>
            <a:r>
              <a:rPr lang="en-US" sz="1600" dirty="0" smtClean="0"/>
              <a:t>disposal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Air pollution is important to consider because </a:t>
            </a:r>
            <a:r>
              <a:rPr lang="en-US" sz="1600" smtClean="0"/>
              <a:t>of its </a:t>
            </a:r>
            <a:r>
              <a:rPr lang="en-US" sz="1600" dirty="0" smtClean="0"/>
              <a:t>significant costs to society </a:t>
            </a:r>
          </a:p>
          <a:p>
            <a:endParaRPr lang="en-US" sz="1600" dirty="0" smtClean="0"/>
          </a:p>
          <a:p>
            <a:r>
              <a:rPr lang="en-US" sz="1600" dirty="0"/>
              <a:t>Benefits of wind </a:t>
            </a:r>
            <a:r>
              <a:rPr lang="en-US" sz="1600" dirty="0" smtClean="0"/>
              <a:t>and solar energy </a:t>
            </a:r>
            <a:r>
              <a:rPr lang="en-US" sz="1600" dirty="0"/>
              <a:t>relative to fossil fuel energy sources include carbon and air-pollution emissions reductions, potential benefits from energy diversity and risk reduction, and local economic development activity </a:t>
            </a:r>
          </a:p>
        </p:txBody>
      </p:sp>
    </p:spTree>
    <p:extLst>
      <p:ext uri="{BB962C8B-B14F-4D97-AF65-F5344CB8AC3E}">
        <p14:creationId xmlns:p14="http://schemas.microsoft.com/office/powerpoint/2010/main" val="4067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72"/>
    </mc:Choice>
    <mc:Fallback xmlns="">
      <p:transition spd="slow" advTm="634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270" y="778116"/>
            <a:ext cx="7162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Clr>
                <a:schemeClr val="tx1"/>
              </a:buClr>
            </a:pPr>
            <a:endParaRPr lang="en-US" sz="1600" dirty="0">
              <a:solidFill>
                <a:schemeClr val="accent3"/>
              </a:solidFill>
              <a:latin typeface="Times" charset="0"/>
              <a:ea typeface="Times" charset="0"/>
              <a:cs typeface="Times" charset="0"/>
            </a:endParaRPr>
          </a:p>
          <a:p>
            <a:pPr lvl="3">
              <a:buClr>
                <a:schemeClr val="tx1"/>
              </a:buClr>
            </a:pP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From 2007-2015: </a:t>
            </a:r>
          </a:p>
          <a:p>
            <a:pPr lvl="3">
              <a:buClr>
                <a:schemeClr val="tx1"/>
              </a:buClr>
            </a:pP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- Estimated avoided generation and emissions using AVERT model</a:t>
            </a:r>
          </a:p>
          <a:p>
            <a:pPr lvl="3">
              <a:buClr>
                <a:schemeClr val="tx1"/>
              </a:buClr>
            </a:pP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- Suite of air-quality models that cover different impact pathways, estimated  </a:t>
            </a:r>
          </a:p>
          <a:p>
            <a:pPr lvl="3">
              <a:buClr>
                <a:schemeClr val="tx1"/>
              </a:buClr>
            </a:pP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  monetary and physical benefits, average of model results </a:t>
            </a:r>
            <a:endParaRPr lang="en-US" sz="1600" dirty="0" smtClean="0">
              <a:solidFill>
                <a:schemeClr val="accent3"/>
              </a:solidFill>
              <a:latin typeface="Times" charset="0"/>
              <a:ea typeface="Times" charset="0"/>
              <a:cs typeface="Times" charset="0"/>
            </a:endParaRPr>
          </a:p>
          <a:p>
            <a:pPr lvl="3">
              <a:buClr>
                <a:schemeClr val="tx1"/>
              </a:buClr>
            </a:pPr>
            <a:endParaRPr lang="en-US" sz="1600" dirty="0" smtClean="0">
              <a:solidFill>
                <a:schemeClr val="accent3"/>
              </a:solidFill>
              <a:latin typeface="Times" charset="0"/>
              <a:ea typeface="Times" charset="0"/>
              <a:cs typeface="Times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From 2013-2050: 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- Model scenarios of the U.S. electric sector in which wind generation   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  reaches 20% of end-use electricity demand in 2020, 20% in 2030, and  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  35% in 2050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compared against a baseline</a:t>
            </a:r>
          </a:p>
          <a:p>
            <a:pPr lvl="3">
              <a:buClr>
                <a:schemeClr val="tx1"/>
              </a:buClr>
            </a:pP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- Evaluated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impacts, costs, and benefits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of this scenario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using the </a:t>
            </a:r>
            <a:r>
              <a:rPr lang="en-US" sz="1600" dirty="0" err="1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ReEDS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pPr lvl="3">
              <a:buClr>
                <a:schemeClr val="tx1"/>
              </a:buClr>
            </a:pP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  capacity-expansion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model </a:t>
            </a:r>
            <a:endParaRPr lang="en-US" sz="1600" dirty="0" smtClean="0">
              <a:solidFill>
                <a:schemeClr val="accent3"/>
              </a:solidFill>
              <a:latin typeface="Times" charset="0"/>
              <a:ea typeface="Times" charset="0"/>
              <a:cs typeface="Times" charset="0"/>
            </a:endParaRPr>
          </a:p>
          <a:p>
            <a:pPr lvl="3">
              <a:buClr>
                <a:schemeClr val="tx1"/>
              </a:buClr>
            </a:pP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- Emission reductions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translated into monetized health-damage reductions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pPr lvl="3">
              <a:buClr>
                <a:schemeClr val="tx1"/>
              </a:buClr>
            </a:pP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  using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methods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from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the U.S. EPA Clean Power Plan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and Air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Pollution </a:t>
            </a: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pPr lvl="3">
              <a:buClr>
                <a:schemeClr val="tx1"/>
              </a:buClr>
            </a:pPr>
            <a:r>
              <a:rPr lang="en-US" sz="1600" dirty="0" smtClean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       Emission </a:t>
            </a:r>
            <a:r>
              <a:rPr lang="en-US" sz="1600" dirty="0">
                <a:solidFill>
                  <a:schemeClr val="accent3"/>
                </a:solidFill>
                <a:latin typeface="Times" charset="0"/>
                <a:ea typeface="Times" charset="0"/>
                <a:cs typeface="Times" charset="0"/>
              </a:rPr>
              <a:t>Experiments and Policy analysis model version 2 (AP2) </a:t>
            </a:r>
          </a:p>
          <a:p>
            <a:pPr lvl="3">
              <a:buClr>
                <a:schemeClr val="tx1"/>
              </a:buClr>
            </a:pPr>
            <a:endParaRPr lang="en-US" sz="1600" dirty="0" smtClean="0">
              <a:solidFill>
                <a:schemeClr val="accent3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270" y="421341"/>
            <a:ext cx="6203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Modeling and Estimates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64" y="355280"/>
            <a:ext cx="1240118" cy="1240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4"/>
    </mc:Choice>
    <mc:Fallback xmlns="">
      <p:transition spd="slow" advTm="428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83" y="229872"/>
            <a:ext cx="8520600" cy="572700"/>
          </a:xfrm>
        </p:spPr>
        <p:txBody>
          <a:bodyPr/>
          <a:lstStyle/>
          <a:p>
            <a:r>
              <a:rPr lang="en-US" dirty="0" smtClean="0"/>
              <a:t>Avoided Damages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983" y="1017725"/>
            <a:ext cx="3731383" cy="3586644"/>
          </a:xfrm>
        </p:spPr>
        <p:txBody>
          <a:bodyPr/>
          <a:lstStyle/>
          <a:p>
            <a:pPr marL="457200" lvl="1" indent="-342900">
              <a:spcBef>
                <a:spcPts val="0"/>
              </a:spcBef>
              <a:buSzPts val="1800"/>
              <a:buFont typeface="Average"/>
              <a:buChar char="●"/>
            </a:pPr>
            <a:r>
              <a:rPr lang="en-US" sz="1600" dirty="0"/>
              <a:t>Emissions avoided due to wind generation between 2007 and 2015 produced </a:t>
            </a:r>
            <a:r>
              <a:rPr lang="en-US" sz="1600" dirty="0" smtClean="0"/>
              <a:t>$28.4-$107.9 </a:t>
            </a:r>
            <a:r>
              <a:rPr lang="en-US" sz="1600" dirty="0"/>
              <a:t>billion </a:t>
            </a:r>
            <a:r>
              <a:rPr lang="en-US" sz="1600" dirty="0" smtClean="0"/>
              <a:t>($54 </a:t>
            </a:r>
            <a:r>
              <a:rPr lang="en-US" sz="1600" dirty="0"/>
              <a:t>billion for </a:t>
            </a:r>
            <a:r>
              <a:rPr lang="en-US" sz="1600" dirty="0" smtClean="0"/>
              <a:t>central case) </a:t>
            </a:r>
            <a:r>
              <a:rPr lang="en-US" sz="1600" dirty="0"/>
              <a:t>in air-quality and public health </a:t>
            </a:r>
            <a:r>
              <a:rPr lang="en-US" sz="1600" dirty="0" smtClean="0"/>
              <a:t>benefits</a:t>
            </a:r>
          </a:p>
          <a:p>
            <a:pPr marL="457200" lvl="1" indent="-342900">
              <a:spcBef>
                <a:spcPts val="0"/>
              </a:spcBef>
              <a:buSzPts val="1800"/>
              <a:buFont typeface="Average"/>
              <a:buChar char="●"/>
            </a:pPr>
            <a:endParaRPr lang="en-US" sz="1600" dirty="0" smtClean="0"/>
          </a:p>
          <a:p>
            <a:pPr marL="457200" lvl="1" indent="-342900">
              <a:spcBef>
                <a:spcPts val="0"/>
              </a:spcBef>
              <a:buSzPts val="1800"/>
              <a:buFont typeface="Average"/>
              <a:buChar char="●"/>
            </a:pPr>
            <a:r>
              <a:rPr lang="en-US" sz="1600" dirty="0" smtClean="0"/>
              <a:t>Emissions avoided due to solar generation produced $1.3- $4.9 </a:t>
            </a:r>
            <a:r>
              <a:rPr lang="en-US" sz="1600" dirty="0"/>
              <a:t>billion </a:t>
            </a:r>
            <a:r>
              <a:rPr lang="en-US" sz="1600" dirty="0" smtClean="0"/>
              <a:t>in air-quality and public health benefits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45" y="110735"/>
            <a:ext cx="4230058" cy="4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27"/>
    </mc:Choice>
    <mc:Fallback xmlns="">
      <p:transition spd="slow" advTm="554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, NO</a:t>
            </a:r>
            <a:r>
              <a:rPr lang="en-US" baseline="-25000" dirty="0" smtClean="0"/>
              <a:t>x</a:t>
            </a:r>
            <a:r>
              <a:rPr lang="en-US" dirty="0" smtClean="0"/>
              <a:t>, and PM</a:t>
            </a:r>
            <a:r>
              <a:rPr lang="en-US" baseline="-25000" dirty="0" smtClean="0"/>
              <a:t>2.5</a:t>
            </a:r>
            <a:r>
              <a:rPr lang="en-US" dirty="0" smtClean="0"/>
              <a:t> Emissions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0" y="1196898"/>
            <a:ext cx="7101159" cy="33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4"/>
    </mc:Choice>
    <mc:Fallback xmlns="">
      <p:transition spd="slow" advTm="2871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8908"/>
            <a:ext cx="8520600" cy="572700"/>
          </a:xfrm>
        </p:spPr>
        <p:txBody>
          <a:bodyPr/>
          <a:lstStyle/>
          <a:p>
            <a:r>
              <a:rPr lang="en-US" dirty="0" smtClean="0"/>
              <a:t>Estimated Benefits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979898"/>
            <a:ext cx="6026150" cy="38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0"/>
    </mc:Choice>
    <mc:Fallback xmlns="">
      <p:transition spd="slow" advTm="497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59" y="211942"/>
            <a:ext cx="8520600" cy="5727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059" y="789355"/>
            <a:ext cx="5331306" cy="4159165"/>
          </a:xfrm>
        </p:spPr>
        <p:txBody>
          <a:bodyPr/>
          <a:lstStyle/>
          <a:p>
            <a:r>
              <a:rPr lang="en-US" sz="1400" dirty="0" smtClean="0"/>
              <a:t>Future U.S. electricity system with wind as a major component could result in  national and local benefits</a:t>
            </a:r>
          </a:p>
          <a:p>
            <a:endParaRPr lang="en-US" sz="1400" dirty="0" smtClean="0"/>
          </a:p>
          <a:p>
            <a:r>
              <a:rPr lang="en-US" sz="1400" dirty="0" smtClean="0"/>
              <a:t>Future applications include informing policymakers and justifying future wind deployment, methods for analysis can be used in other countries or with different technologies beyond wind </a:t>
            </a:r>
          </a:p>
          <a:p>
            <a:endParaRPr lang="en-US" sz="1400" dirty="0" smtClean="0"/>
          </a:p>
          <a:p>
            <a:r>
              <a:rPr lang="en-US" sz="1400" dirty="0"/>
              <a:t>Refined policy mechanisms that </a:t>
            </a:r>
            <a:r>
              <a:rPr lang="en-US" sz="1400" dirty="0" smtClean="0"/>
              <a:t>direct </a:t>
            </a:r>
            <a:r>
              <a:rPr lang="en-US" sz="1400" dirty="0"/>
              <a:t>wind and solar deployment to </a:t>
            </a:r>
            <a:r>
              <a:rPr lang="en-US" sz="1400" dirty="0" smtClean="0"/>
              <a:t>the </a:t>
            </a:r>
            <a:r>
              <a:rPr lang="en-US" sz="1400" dirty="0"/>
              <a:t>regions of the country that offer the greatest benefits </a:t>
            </a:r>
            <a:r>
              <a:rPr lang="en-US" sz="1400" dirty="0" smtClean="0"/>
              <a:t>at the lowest cost would </a:t>
            </a:r>
            <a:r>
              <a:rPr lang="en-US" sz="1400" dirty="0"/>
              <a:t>offer additional gain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Limitations include the assumption of no new wind development post-2013, U.S. wind demand has grown over time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35" y="1459351"/>
            <a:ext cx="2998754" cy="22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73"/>
    </mc:Choice>
    <mc:Fallback xmlns="">
      <p:transition spd="slow" advTm="1053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865325"/>
            <a:ext cx="8520600" cy="3991025"/>
          </a:xfrm>
        </p:spPr>
        <p:txBody>
          <a:bodyPr/>
          <a:lstStyle/>
          <a:p>
            <a:r>
              <a:rPr lang="en-US" dirty="0" smtClean="0"/>
              <a:t>Millstein</a:t>
            </a:r>
            <a:r>
              <a:rPr lang="en-US" dirty="0"/>
              <a:t>, D., Wiser, R., </a:t>
            </a:r>
            <a:r>
              <a:rPr lang="en-US" dirty="0" err="1"/>
              <a:t>Bolinger</a:t>
            </a:r>
            <a:r>
              <a:rPr lang="en-US" dirty="0"/>
              <a:t>, M. et al. The climate and air-quality benefits of wind and solar power in the United States. Nat Energy 2, 17134 (2017).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doi.org/10.1038/nenergy.2017.134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Wiser, R.; </a:t>
            </a:r>
            <a:r>
              <a:rPr lang="en-US" dirty="0" err="1"/>
              <a:t>Bolinger</a:t>
            </a:r>
            <a:r>
              <a:rPr lang="en-US" dirty="0"/>
              <a:t>, M.; Heath, G.; Keyser, D.; Lantz, E.; </a:t>
            </a:r>
            <a:r>
              <a:rPr lang="en-US" dirty="0" err="1"/>
              <a:t>Macknick</a:t>
            </a:r>
            <a:r>
              <a:rPr lang="en-US" dirty="0"/>
              <a:t>, J.; Mai, T.; Millstein, D. Long-Term Implications of Sustained Wind Power Growth in the United States: Potential Benefits and Secondary Impacts. </a:t>
            </a:r>
            <a:r>
              <a:rPr lang="en-US" i="1" dirty="0"/>
              <a:t>Applied Energy</a:t>
            </a:r>
            <a:r>
              <a:rPr lang="en-US" dirty="0"/>
              <a:t> </a:t>
            </a:r>
            <a:r>
              <a:rPr lang="en-US" b="1" dirty="0"/>
              <a:t>2016</a:t>
            </a:r>
            <a:r>
              <a:rPr lang="en-US" dirty="0"/>
              <a:t>, </a:t>
            </a:r>
            <a:r>
              <a:rPr lang="en-US" i="1" dirty="0"/>
              <a:t>179</a:t>
            </a:r>
            <a:r>
              <a:rPr lang="en-US" dirty="0"/>
              <a:t>, 146–158</a:t>
            </a:r>
            <a:r>
              <a:rPr lang="en-US" dirty="0" smtClean="0"/>
              <a:t>.</a:t>
            </a:r>
          </a:p>
          <a:p>
            <a:r>
              <a:rPr lang="en-US" dirty="0" err="1"/>
              <a:t>AVoided</a:t>
            </a:r>
            <a:r>
              <a:rPr lang="en-US" dirty="0"/>
              <a:t> Emissions and </a:t>
            </a:r>
            <a:r>
              <a:rPr lang="en-US" dirty="0" err="1"/>
              <a:t>geneRation</a:t>
            </a:r>
            <a:r>
              <a:rPr lang="en-US" dirty="0"/>
              <a:t> Tool (AVERT). https://</a:t>
            </a:r>
            <a:r>
              <a:rPr lang="en-US" dirty="0" err="1"/>
              <a:t>www.epa.gov</a:t>
            </a:r>
            <a:r>
              <a:rPr lang="en-US" dirty="0"/>
              <a:t>/</a:t>
            </a:r>
            <a:r>
              <a:rPr lang="en-US" dirty="0" err="1"/>
              <a:t>statelocalenergy</a:t>
            </a:r>
            <a:r>
              <a:rPr lang="en-US" dirty="0"/>
              <a:t>/</a:t>
            </a:r>
            <a:r>
              <a:rPr lang="en-US" dirty="0" err="1"/>
              <a:t>avoided-emissions-and-generation-tool-avert#what</a:t>
            </a:r>
            <a:r>
              <a:rPr lang="en-US" dirty="0"/>
              <a:t> AVERT (accessed Apr 14, 2020</a:t>
            </a:r>
            <a:r>
              <a:rPr lang="en-US" dirty="0" smtClean="0"/>
              <a:t>).</a:t>
            </a:r>
          </a:p>
          <a:p>
            <a:r>
              <a:rPr lang="en-US" dirty="0"/>
              <a:t>Wind Vision. https://</a:t>
            </a:r>
            <a:r>
              <a:rPr lang="en-US" dirty="0" err="1"/>
              <a:t>www.energy.gov</a:t>
            </a:r>
            <a:r>
              <a:rPr lang="en-US" dirty="0"/>
              <a:t>/</a:t>
            </a:r>
            <a:r>
              <a:rPr lang="en-US" dirty="0" err="1"/>
              <a:t>eere</a:t>
            </a:r>
            <a:r>
              <a:rPr lang="en-US" dirty="0"/>
              <a:t>/wind/wind-vision (accessed Apr 14, 2020).</a:t>
            </a:r>
          </a:p>
        </p:txBody>
      </p:sp>
    </p:spTree>
    <p:extLst>
      <p:ext uri="{BB962C8B-B14F-4D97-AF65-F5344CB8AC3E}">
        <p14:creationId xmlns:p14="http://schemas.microsoft.com/office/powerpoint/2010/main" val="6163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"/>
    </mc:Choice>
    <mc:Fallback xmlns="">
      <p:transition spd="slow" advTm="281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432</Words>
  <Application>Microsoft Macintosh PowerPoint</Application>
  <PresentationFormat>On-screen Show (16:9)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Average</vt:lpstr>
      <vt:lpstr>Oswald</vt:lpstr>
      <vt:lpstr>Times</vt:lpstr>
      <vt:lpstr>Arial</vt:lpstr>
      <vt:lpstr>Slate</vt:lpstr>
      <vt:lpstr>Long-Term Implications and Air Quality Benefits of Wind and Solar Power in the United States </vt:lpstr>
      <vt:lpstr>Overview of Air-Pollution Impacts</vt:lpstr>
      <vt:lpstr>PowerPoint Presentation</vt:lpstr>
      <vt:lpstr>Avoided Damages</vt:lpstr>
      <vt:lpstr>SO2, NOx, and PM2.5 Emissions</vt:lpstr>
      <vt:lpstr>Estimated Benefits </vt:lpstr>
      <vt:lpstr>Conclusions</vt:lpstr>
      <vt:lpstr>References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Implications and Air Quality Benefits of Wind and Solar Power in the United States </dc:title>
  <cp:lastModifiedBy>Amy Moran</cp:lastModifiedBy>
  <cp:revision>39</cp:revision>
  <cp:lastPrinted>2020-04-14T16:08:09Z</cp:lastPrinted>
  <dcterms:modified xsi:type="dcterms:W3CDTF">2020-04-16T15:40:29Z</dcterms:modified>
</cp:coreProperties>
</file>