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7" r:id="rId1"/>
  </p:sldMasterIdLst>
  <p:sldIdLst>
    <p:sldId id="256" r:id="rId2"/>
    <p:sldId id="257" r:id="rId3"/>
    <p:sldId id="259" r:id="rId4"/>
    <p:sldId id="258" r:id="rId5"/>
    <p:sldId id="266" r:id="rId6"/>
    <p:sldId id="273" r:id="rId7"/>
    <p:sldId id="260" r:id="rId8"/>
    <p:sldId id="262" r:id="rId9"/>
    <p:sldId id="267" r:id="rId10"/>
    <p:sldId id="268" r:id="rId11"/>
    <p:sldId id="265" r:id="rId12"/>
    <p:sldId id="261" r:id="rId13"/>
    <p:sldId id="269" r:id="rId14"/>
    <p:sldId id="270" r:id="rId15"/>
    <p:sldId id="272" r:id="rId16"/>
    <p:sldId id="271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7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3513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7428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3097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98923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741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61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6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8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0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1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03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6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1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5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Effects of Pollution on Human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Tyler Pollard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1"/>
    </mc:Choice>
    <mc:Fallback xmlns="">
      <p:transition spd="slow" advTm="2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Lead smelting</a:t>
            </a:r>
          </a:p>
          <a:p>
            <a:pPr lvl="1"/>
            <a:r>
              <a:rPr lang="en-US" dirty="0"/>
              <a:t>Battery recycling</a:t>
            </a:r>
          </a:p>
          <a:p>
            <a:pPr lvl="1"/>
            <a:r>
              <a:rPr lang="en-US" dirty="0"/>
              <a:t>Other industrial sources</a:t>
            </a:r>
          </a:p>
        </p:txBody>
      </p:sp>
      <p:pic>
        <p:nvPicPr>
          <p:cNvPr id="4098" name="Picture 2" descr="Lead poisoning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029" y="624110"/>
            <a:ext cx="3601583" cy="558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1212" y="625670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80889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4"/>
    </mc:Choice>
    <mc:Fallback>
      <p:transition spd="slow" advTm="1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Lead smelting</a:t>
            </a:r>
          </a:p>
          <a:p>
            <a:pPr lvl="1"/>
            <a:r>
              <a:rPr lang="en-US" dirty="0"/>
              <a:t>Battery recycling</a:t>
            </a:r>
          </a:p>
          <a:p>
            <a:pPr lvl="1"/>
            <a:r>
              <a:rPr lang="en-US" dirty="0"/>
              <a:t>Other industrial sources</a:t>
            </a:r>
          </a:p>
        </p:txBody>
      </p:sp>
      <p:pic>
        <p:nvPicPr>
          <p:cNvPr id="4098" name="Picture 2" descr="Lead poisoning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029" y="624110"/>
            <a:ext cx="3601583" cy="558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1212" y="625670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162671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21"/>
    </mc:Choice>
    <mc:Fallback>
      <p:transition spd="slow" advTm="4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Gasoline fueled vehicles </a:t>
            </a:r>
          </a:p>
          <a:p>
            <a:r>
              <a:rPr lang="en-US" dirty="0"/>
              <a:t>Effects</a:t>
            </a:r>
          </a:p>
          <a:p>
            <a:pPr lvl="1"/>
            <a:r>
              <a:rPr lang="en-US" dirty="0"/>
              <a:t>Takes oxygens place in hemoglobin</a:t>
            </a:r>
          </a:p>
        </p:txBody>
      </p:sp>
      <p:pic>
        <p:nvPicPr>
          <p:cNvPr id="5122" name="Picture 2" descr="Why does carbon monoxide have a greater affinity for hemoglobi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82" y="3840480"/>
            <a:ext cx="5061331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11613" y="648866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(8)</a:t>
            </a:r>
          </a:p>
        </p:txBody>
      </p:sp>
    </p:spTree>
    <p:extLst>
      <p:ext uri="{BB962C8B-B14F-4D97-AF65-F5344CB8AC3E}">
        <p14:creationId xmlns:p14="http://schemas.microsoft.com/office/powerpoint/2010/main" val="269467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6"/>
    </mc:Choice>
    <mc:Fallback>
      <p:transition spd="slow" advTm="1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Gasoline fueled vehicles </a:t>
            </a:r>
          </a:p>
          <a:p>
            <a:r>
              <a:rPr lang="en-US" dirty="0"/>
              <a:t>Effects</a:t>
            </a:r>
          </a:p>
          <a:p>
            <a:pPr lvl="1"/>
            <a:r>
              <a:rPr lang="en-US" dirty="0"/>
              <a:t>Takes oxygens place in hemoglobin</a:t>
            </a:r>
          </a:p>
        </p:txBody>
      </p:sp>
      <p:pic>
        <p:nvPicPr>
          <p:cNvPr id="5122" name="Picture 2" descr="Why does carbon monoxide have a greater affinity for hemoglobi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82" y="3840480"/>
            <a:ext cx="5061331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1613" y="648866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(8)</a:t>
            </a:r>
          </a:p>
        </p:txBody>
      </p:sp>
    </p:spTree>
    <p:extLst>
      <p:ext uri="{BB962C8B-B14F-4D97-AF65-F5344CB8AC3E}">
        <p14:creationId xmlns:p14="http://schemas.microsoft.com/office/powerpoint/2010/main" val="152276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97"/>
    </mc:Choice>
    <mc:Fallback>
      <p:transition spd="slow" advTm="2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Gasoline fueled vehicles </a:t>
            </a:r>
          </a:p>
          <a:p>
            <a:r>
              <a:rPr lang="en-US" dirty="0"/>
              <a:t>Effects</a:t>
            </a:r>
          </a:p>
          <a:p>
            <a:pPr lvl="1"/>
            <a:r>
              <a:rPr lang="en-US" dirty="0"/>
              <a:t>Takes oxygens place in hemoglobin</a:t>
            </a:r>
          </a:p>
        </p:txBody>
      </p:sp>
      <p:pic>
        <p:nvPicPr>
          <p:cNvPr id="5122" name="Picture 2" descr="Why does carbon monoxide have a greater affinity for hemoglobi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82" y="3840480"/>
            <a:ext cx="5061331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1613" y="648866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(8)</a:t>
            </a:r>
          </a:p>
        </p:txBody>
      </p:sp>
    </p:spTree>
    <p:extLst>
      <p:ext uri="{BB962C8B-B14F-4D97-AF65-F5344CB8AC3E}">
        <p14:creationId xmlns:p14="http://schemas.microsoft.com/office/powerpoint/2010/main" val="286505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15"/>
    </mc:Choice>
    <mc:Fallback>
      <p:transition spd="slow" advTm="14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82926" y="2128803"/>
            <a:ext cx="9896341" cy="356660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4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85"/>
    </mc:Choice>
    <mc:Fallback>
      <p:transition spd="slow" advTm="28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1. </a:t>
            </a:r>
            <a:r>
              <a:rPr lang="en-US" dirty="0"/>
              <a:t>Criteria Air Pollutants. https://www.epa.gov/criteria-air-pollutants (accessed Apr 16, 2020).</a:t>
            </a:r>
          </a:p>
          <a:p>
            <a:r>
              <a:rPr lang="en-US" dirty="0"/>
              <a:t>2. Health Effects of Ozone in the General Population. https://www.epa.gov/ozone-pollution-and-your-patients-health/health-effects-ozone-general-population (accessed Apr 16, 2020).</a:t>
            </a:r>
          </a:p>
          <a:p>
            <a:r>
              <a:rPr lang="en-US" dirty="0"/>
              <a:t>3. Ozone. https://en.wikipedia.org/wiki/Ozone#Acute_Ozone_Exposure (accessed Apr 16, 2020).</a:t>
            </a:r>
          </a:p>
          <a:p>
            <a:r>
              <a:rPr lang="en-US" dirty="0"/>
              <a:t>4.https://www.tandfonline.com/doi/pdf/10.1080/10473289.2006.10464485?needAccess=true (accessed Apr 16, 2020).</a:t>
            </a:r>
          </a:p>
          <a:p>
            <a:r>
              <a:rPr lang="en-US" dirty="0"/>
              <a:t>5. </a:t>
            </a:r>
            <a:r>
              <a:rPr lang="it-IT" dirty="0"/>
              <a:t>Methemoglobinemia. https://coreem.net/core/methemoglobinemia/ (accessed Apr 16, 2020).</a:t>
            </a:r>
          </a:p>
          <a:p>
            <a:r>
              <a:rPr lang="it-IT" dirty="0"/>
              <a:t>6. </a:t>
            </a:r>
            <a:r>
              <a:rPr lang="en-US" dirty="0" err="1"/>
              <a:t>Ghorani-Azam</a:t>
            </a:r>
            <a:r>
              <a:rPr lang="en-US" dirty="0"/>
              <a:t>, A.; </a:t>
            </a:r>
            <a:r>
              <a:rPr lang="en-US" dirty="0" err="1"/>
              <a:t>Riahi-Zanjani</a:t>
            </a:r>
            <a:r>
              <a:rPr lang="en-US" dirty="0"/>
              <a:t>, B.; </a:t>
            </a:r>
            <a:r>
              <a:rPr lang="en-US" dirty="0" err="1"/>
              <a:t>Balali</a:t>
            </a:r>
            <a:r>
              <a:rPr lang="en-US" dirty="0"/>
              <a:t>-Mood, M. Effects of air pollution on human health and practical measures for prevention in Iran. https://www.ncbi.nlm.nih.gov/pmc/articles/PMC5122104/#ref70 (accessed Apr 16, 2020).</a:t>
            </a:r>
          </a:p>
          <a:p>
            <a:r>
              <a:rPr lang="en-US" dirty="0"/>
              <a:t>7. Lead poisoning. https://en.wikipedia.org/wiki/Lead_poisoning (accessed Apr 16, 2020).</a:t>
            </a:r>
          </a:p>
          <a:p>
            <a:r>
              <a:rPr lang="en-US" dirty="0"/>
              <a:t>8. </a:t>
            </a:r>
            <a:r>
              <a:rPr lang="en-US" dirty="0" err="1"/>
              <a:t>bonCodigobonCodigo</a:t>
            </a:r>
            <a:r>
              <a:rPr lang="en-US" dirty="0"/>
              <a:t> 1; </a:t>
            </a:r>
            <a:r>
              <a:rPr lang="en-US" dirty="0" err="1"/>
              <a:t>JanJan</a:t>
            </a:r>
            <a:r>
              <a:rPr lang="en-US" dirty="0"/>
              <a:t> 56k88 gold badges136136 silver badges298298 bronze badges; Breaking </a:t>
            </a:r>
            <a:r>
              <a:rPr lang="en-US" dirty="0" err="1"/>
              <a:t>BioinformaticsBreaking</a:t>
            </a:r>
            <a:r>
              <a:rPr lang="en-US" dirty="0"/>
              <a:t> Bioinformatics 1. Why does carbon monoxide have a greater affinity for hemoglobin than oxygen? https://chemistry.stackexchange.com/questions/33780/why-does-carbon-monoxide-have-a-greater-affinity-for-hemoglobin-than-oxygen (accessed Apr 16, 2020).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5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5"/>
    </mc:Choice>
    <mc:Fallback>
      <p:transition spd="slow" advTm="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6"/>
    </mc:Choice>
    <mc:Fallback>
      <p:transition spd="slow" advTm="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Air Pollutants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  <a:endParaRPr lang="en-US" dirty="0"/>
          </a:p>
          <a:p>
            <a:r>
              <a:rPr lang="en-US" dirty="0"/>
              <a:t>Particulate Matter</a:t>
            </a:r>
          </a:p>
          <a:p>
            <a:r>
              <a:rPr lang="en-US" dirty="0"/>
              <a:t>SO</a:t>
            </a:r>
            <a:r>
              <a:rPr lang="en-US" baseline="-25000" dirty="0"/>
              <a:t>2</a:t>
            </a:r>
          </a:p>
          <a:p>
            <a:r>
              <a:rPr lang="en-US" dirty="0"/>
              <a:t>NO</a:t>
            </a:r>
            <a:r>
              <a:rPr lang="en-US" baseline="-25000" dirty="0"/>
              <a:t>2</a:t>
            </a:r>
            <a:endParaRPr lang="en-US" dirty="0"/>
          </a:p>
          <a:p>
            <a:r>
              <a:rPr lang="en-US" dirty="0" err="1"/>
              <a:t>Pb</a:t>
            </a:r>
            <a:endParaRPr lang="en-US" dirty="0"/>
          </a:p>
          <a:p>
            <a:r>
              <a:rPr lang="en-US" dirty="0"/>
              <a:t>CO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06"/>
    </mc:Choice>
    <mc:Fallback>
      <p:transition spd="slow" advTm="23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Ozone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r>
              <a:rPr lang="en-US" dirty="0"/>
              <a:t>Sources </a:t>
            </a:r>
          </a:p>
          <a:p>
            <a:pPr lvl="1"/>
            <a:r>
              <a:rPr lang="en-US" dirty="0"/>
              <a:t>Industrial facilities</a:t>
            </a:r>
          </a:p>
          <a:p>
            <a:pPr lvl="1"/>
            <a:r>
              <a:rPr lang="en-US" dirty="0"/>
              <a:t>Electrical utilities</a:t>
            </a:r>
          </a:p>
          <a:p>
            <a:pPr lvl="1"/>
            <a:r>
              <a:rPr lang="en-US" dirty="0"/>
              <a:t>Motor vehicles</a:t>
            </a:r>
          </a:p>
          <a:p>
            <a:pPr lvl="1"/>
            <a:r>
              <a:rPr lang="en-US" dirty="0"/>
              <a:t>Oxygen precursors</a:t>
            </a:r>
          </a:p>
          <a:p>
            <a:r>
              <a:rPr lang="en-US" dirty="0"/>
              <a:t>Effects </a:t>
            </a:r>
          </a:p>
          <a:p>
            <a:pPr lvl="1"/>
            <a:r>
              <a:rPr lang="en-US" dirty="0"/>
              <a:t>Inflammation of lining in lungs</a:t>
            </a:r>
          </a:p>
          <a:p>
            <a:pPr lvl="1"/>
            <a:r>
              <a:rPr lang="en-US" dirty="0"/>
              <a:t>Reduced lung function</a:t>
            </a:r>
            <a:r>
              <a:rPr lang="en-US" baseline="30000" dirty="0"/>
              <a:t>3</a:t>
            </a:r>
            <a:endParaRPr lang="en-US" dirty="0"/>
          </a:p>
          <a:p>
            <a:pPr lvl="1"/>
            <a:r>
              <a:rPr lang="en-US" dirty="0"/>
              <a:t>Possibly cause asthma and death										(2)</a:t>
            </a:r>
          </a:p>
          <a:p>
            <a:endParaRPr lang="en-US" dirty="0"/>
          </a:p>
        </p:txBody>
      </p:sp>
      <p:pic>
        <p:nvPicPr>
          <p:cNvPr id="1028" name="Picture 4" descr="https://www.epa.gov/sites/production/files/2016-05/pyramid-small_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70" y="2562225"/>
            <a:ext cx="338137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33"/>
    </mc:Choice>
    <mc:Fallback xmlns="">
      <p:transition spd="slow" advTm="47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Particulate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4" y="2133600"/>
            <a:ext cx="8911687" cy="4470400"/>
          </a:xfrm>
        </p:spPr>
        <p:txBody>
          <a:bodyPr/>
          <a:lstStyle/>
          <a:p>
            <a:r>
              <a:rPr lang="en-US" dirty="0"/>
              <a:t>2 Types</a:t>
            </a:r>
          </a:p>
          <a:p>
            <a:pPr lvl="1"/>
            <a:r>
              <a:rPr lang="en-US" dirty="0"/>
              <a:t>PM</a:t>
            </a:r>
            <a:r>
              <a:rPr lang="en-US" baseline="-25000" dirty="0"/>
              <a:t>10</a:t>
            </a:r>
          </a:p>
          <a:p>
            <a:pPr lvl="1"/>
            <a:r>
              <a:rPr lang="en-US" dirty="0"/>
              <a:t>PM</a:t>
            </a:r>
            <a:r>
              <a:rPr lang="en-US" baseline="-25000" dirty="0"/>
              <a:t>2.5</a:t>
            </a:r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marL="457200" lvl="1" indent="0">
              <a:buNone/>
            </a:pPr>
            <a:endParaRPr lang="en-US" baseline="-25000" dirty="0"/>
          </a:p>
          <a:p>
            <a:pPr marL="457200" lvl="1" indent="0">
              <a:buNone/>
            </a:pPr>
            <a:r>
              <a:rPr lang="en-US" dirty="0"/>
              <a:t>(4)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432" y="3575276"/>
            <a:ext cx="10028180" cy="25645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3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50"/>
    </mc:Choice>
    <mc:Fallback>
      <p:transition spd="slow" advTm="6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Particulate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4" y="2133600"/>
            <a:ext cx="8911687" cy="4572000"/>
          </a:xfrm>
        </p:spPr>
        <p:txBody>
          <a:bodyPr/>
          <a:lstStyle/>
          <a:p>
            <a:r>
              <a:rPr lang="en-US" dirty="0"/>
              <a:t>2 Types</a:t>
            </a:r>
          </a:p>
          <a:p>
            <a:pPr lvl="1"/>
            <a:r>
              <a:rPr lang="en-US" dirty="0"/>
              <a:t>PM</a:t>
            </a:r>
            <a:r>
              <a:rPr lang="en-US" baseline="-25000" dirty="0"/>
              <a:t>10</a:t>
            </a:r>
          </a:p>
          <a:p>
            <a:pPr lvl="1"/>
            <a:r>
              <a:rPr lang="en-US" dirty="0"/>
              <a:t>PM</a:t>
            </a:r>
            <a:r>
              <a:rPr lang="en-US" baseline="-25000" dirty="0"/>
              <a:t>2.5</a:t>
            </a:r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pPr marL="0" indent="0">
              <a:buNone/>
            </a:pPr>
            <a:r>
              <a:rPr lang="en-US" dirty="0"/>
              <a:t>(4)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432" y="3575276"/>
            <a:ext cx="10028180" cy="25645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0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3"/>
    </mc:Choice>
    <mc:Fallback>
      <p:transition spd="slow" advTm="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Particulate Matter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87165" y="2133599"/>
            <a:ext cx="7292156" cy="439782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2600" y="65209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418020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6"/>
    </mc:Choice>
    <mc:Fallback>
      <p:transition spd="slow" advTm="2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Dioxide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Automobiles</a:t>
            </a:r>
          </a:p>
          <a:p>
            <a:pPr lvl="1"/>
            <a:r>
              <a:rPr lang="en-US" dirty="0"/>
              <a:t>Power plants</a:t>
            </a:r>
          </a:p>
          <a:p>
            <a:r>
              <a:rPr lang="en-US" dirty="0"/>
              <a:t>Effects</a:t>
            </a:r>
          </a:p>
          <a:p>
            <a:pPr lvl="1"/>
            <a:r>
              <a:rPr lang="en-US" dirty="0"/>
              <a:t>Respiratory symptoms</a:t>
            </a:r>
          </a:p>
          <a:p>
            <a:pPr lvl="1"/>
            <a:r>
              <a:rPr lang="en-US" dirty="0"/>
              <a:t>Methemoglobin formation</a:t>
            </a:r>
          </a:p>
        </p:txBody>
      </p:sp>
      <p:pic>
        <p:nvPicPr>
          <p:cNvPr id="2050" name="Picture 2" descr="https://coreem.net/content/uploads/2017/07/Methemoglobinemia-Patholophysiolog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2" y="2625229"/>
            <a:ext cx="3784902" cy="27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87163" y="5419592"/>
            <a:ext cx="52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52581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86"/>
    </mc:Choice>
    <mc:Fallback>
      <p:transition spd="slow" advTm="5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Sulfur Dioxide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Electrical utilities</a:t>
            </a:r>
          </a:p>
          <a:p>
            <a:pPr lvl="1"/>
            <a:r>
              <a:rPr lang="en-US" dirty="0"/>
              <a:t>Fuel combustion </a:t>
            </a:r>
          </a:p>
          <a:p>
            <a:pPr lvl="1"/>
            <a:r>
              <a:rPr lang="en-US" dirty="0"/>
              <a:t>Volcanoes </a:t>
            </a:r>
          </a:p>
          <a:p>
            <a:r>
              <a:rPr lang="en-US" dirty="0"/>
              <a:t>Effects</a:t>
            </a:r>
          </a:p>
          <a:p>
            <a:pPr lvl="1"/>
            <a:r>
              <a:rPr lang="en-US" dirty="0"/>
              <a:t>General respiratory issues</a:t>
            </a:r>
          </a:p>
          <a:p>
            <a:pPr lvl="1"/>
            <a:r>
              <a:rPr lang="en-US" dirty="0"/>
              <a:t>Constriction of the lungs</a:t>
            </a:r>
            <a:r>
              <a:rPr lang="en-US" baseline="30000" dirty="0"/>
              <a:t>6</a:t>
            </a:r>
            <a:endParaRPr lang="en-US" dirty="0"/>
          </a:p>
        </p:txBody>
      </p:sp>
      <p:pic>
        <p:nvPicPr>
          <p:cNvPr id="3074" name="Picture 2" descr="Projected CO2 Emissions Similar to Those Released by Volcanoe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38" y="1822548"/>
            <a:ext cx="4088674" cy="408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0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78"/>
    </mc:Choice>
    <mc:Fallback>
      <p:transition spd="slow" advTm="2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Sulfur Dioxide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Electrical utilities</a:t>
            </a:r>
          </a:p>
          <a:p>
            <a:pPr lvl="1"/>
            <a:r>
              <a:rPr lang="en-US" dirty="0"/>
              <a:t>Fuel combustion </a:t>
            </a:r>
          </a:p>
          <a:p>
            <a:pPr lvl="1"/>
            <a:r>
              <a:rPr lang="en-US" dirty="0"/>
              <a:t>Volcanoes </a:t>
            </a:r>
          </a:p>
          <a:p>
            <a:r>
              <a:rPr lang="en-US" dirty="0"/>
              <a:t>Effects</a:t>
            </a:r>
          </a:p>
          <a:p>
            <a:pPr lvl="1"/>
            <a:r>
              <a:rPr lang="en-US" dirty="0"/>
              <a:t>General respiratory issues</a:t>
            </a:r>
          </a:p>
          <a:p>
            <a:pPr lvl="1"/>
            <a:r>
              <a:rPr lang="en-US" dirty="0"/>
              <a:t>Constriction of the lungs</a:t>
            </a:r>
            <a:r>
              <a:rPr lang="en-US" baseline="30000" dirty="0"/>
              <a:t>6</a:t>
            </a:r>
            <a:endParaRPr lang="en-US" dirty="0"/>
          </a:p>
        </p:txBody>
      </p:sp>
      <p:pic>
        <p:nvPicPr>
          <p:cNvPr id="3074" name="Picture 2" descr="Projected CO2 Emissions Similar to Those Released by Volcanoe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38" y="1822548"/>
            <a:ext cx="4088674" cy="408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7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6"/>
    </mc:Choice>
    <mc:Fallback>
      <p:transition spd="slow" advTm="8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751</TotalTime>
  <Words>444</Words>
  <Application>Microsoft Office PowerPoint</Application>
  <PresentationFormat>Widescreen</PresentationFormat>
  <Paragraphs>117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Wisp</vt:lpstr>
      <vt:lpstr>Effects of Pollution on Human Health</vt:lpstr>
      <vt:lpstr>Criteria Air Pollutants1</vt:lpstr>
      <vt:lpstr>Ozone</vt:lpstr>
      <vt:lpstr>Particulate Matter</vt:lpstr>
      <vt:lpstr>Particulate Matter</vt:lpstr>
      <vt:lpstr>Particulate Matter</vt:lpstr>
      <vt:lpstr>Nitrogen Dioxide</vt:lpstr>
      <vt:lpstr>Sulfur Dioxide</vt:lpstr>
      <vt:lpstr>Sulfur Dioxide</vt:lpstr>
      <vt:lpstr>Lead</vt:lpstr>
      <vt:lpstr>Lead</vt:lpstr>
      <vt:lpstr>Carbon Monoxide</vt:lpstr>
      <vt:lpstr>Carbon Monoxide</vt:lpstr>
      <vt:lpstr>Carbon Monoxide</vt:lpstr>
      <vt:lpstr>Summary</vt:lpstr>
      <vt:lpstr>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Pollution on Human Health</dc:title>
  <dc:creator>polko987</dc:creator>
  <cp:lastModifiedBy>polko987</cp:lastModifiedBy>
  <cp:revision>41</cp:revision>
  <dcterms:created xsi:type="dcterms:W3CDTF">2020-04-16T03:03:50Z</dcterms:created>
  <dcterms:modified xsi:type="dcterms:W3CDTF">2020-04-16T15:38:33Z</dcterms:modified>
</cp:coreProperties>
</file>