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4" r:id="rId7"/>
    <p:sldId id="262" r:id="rId8"/>
    <p:sldId id="266" r:id="rId9"/>
    <p:sldId id="267" r:id="rId10"/>
    <p:sldId id="263" r:id="rId11"/>
    <p:sldId id="268" r:id="rId12"/>
    <p:sldId id="25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1"/>
  </p:normalViewPr>
  <p:slideViewPr>
    <p:cSldViewPr snapToGrid="0" snapToObjects="1">
      <p:cViewPr>
        <p:scale>
          <a:sx n="119" d="100"/>
          <a:sy n="119" d="100"/>
        </p:scale>
        <p:origin x="31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1.squarespace.com/static/56034c20e4b047f1e0c1bfca/t/59e2e4fe0100271556d54e1a/1508041986866/smoke_MMZ_201710.pdf" TargetMode="External"/><Relationship Id="rId3" Type="http://schemas.openxmlformats.org/officeDocument/2006/relationships/hyperlink" Target="https://iaqscience.lbl.gov/cc-wildfires" TargetMode="External"/><Relationship Id="rId7" Type="http://schemas.openxmlformats.org/officeDocument/2006/relationships/hyperlink" Target="https://www.nasa.gov/feature/goddard/2020/from-smoke-going-round-the-world-to-aerosol-levels-nasa-observes-australias-bushfires" TargetMode="External"/><Relationship Id="rId2" Type="http://schemas.openxmlformats.org/officeDocument/2006/relationships/hyperlink" Target="http://berkeleyearth.org/air-quality-real-time-map/?z=4&amp;x=144.60743&amp;y=-31.04601#lin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rl.noaa.gov/csl/factsheets/csdWildfiresFIREX.pdf" TargetMode="External"/><Relationship Id="rId11" Type="http://schemas.openxmlformats.org/officeDocument/2006/relationships/hyperlink" Target="https://www.pca.state.mn.us/air/why-you-should-care-air-quality-and-health" TargetMode="External"/><Relationship Id="rId5" Type="http://schemas.openxmlformats.org/officeDocument/2006/relationships/hyperlink" Target="https://www.epa.gov/sites/production/files/2016-04/documents/2012_aqi_factsheet.pdf" TargetMode="External"/><Relationship Id="rId10" Type="http://schemas.openxmlformats.org/officeDocument/2006/relationships/hyperlink" Target="https://www.nanopartikel.info/en/nanoinfo/body-barriers/2388-nanoparticles-and-the-lung" TargetMode="External"/><Relationship Id="rId4" Type="http://schemas.openxmlformats.org/officeDocument/2006/relationships/hyperlink" Target="https://www.nytimes.com/interactive/2020/01/03/climate/australia-fires-air.html" TargetMode="External"/><Relationship Id="rId9" Type="http://schemas.openxmlformats.org/officeDocument/2006/relationships/hyperlink" Target="https://www.ncbi.nlm.nih.gov/pmc/articles/PMC5130603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1AB1-61C9-0646-B0A8-C9A14165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22" y="2989092"/>
            <a:ext cx="8697134" cy="1117687"/>
          </a:xfrm>
        </p:spPr>
        <p:txBody>
          <a:bodyPr/>
          <a:lstStyle/>
          <a:p>
            <a:r>
              <a:rPr lang="en-US" sz="4000" dirty="0"/>
              <a:t>Australia’s Wildfires: Air Quality, Air Pollution, and Health Effects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D432C-1A0E-3B4D-86FF-897EC0166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Matt Salamoni</a:t>
            </a:r>
          </a:p>
        </p:txBody>
      </p:sp>
    </p:spTree>
    <p:extLst>
      <p:ext uri="{BB962C8B-B14F-4D97-AF65-F5344CB8AC3E}">
        <p14:creationId xmlns:p14="http://schemas.microsoft.com/office/powerpoint/2010/main" val="86226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4693-5CEF-2D43-8F62-EB0881B2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3AF0-57C2-3B4D-A9B3-19B017F8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pollution can cause everyday health problems for humans</a:t>
            </a:r>
          </a:p>
          <a:p>
            <a:r>
              <a:rPr lang="en-US" dirty="0"/>
              <a:t>Both minor and serious</a:t>
            </a:r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33671C7-7200-724F-B3B2-7BE528FB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2" y="3258684"/>
            <a:ext cx="6809517" cy="359931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A64235-3401-044A-B749-A28CCDC7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1" y="3258684"/>
            <a:ext cx="6001671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BAB3E-D528-6244-B436-38C83D10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How does it cause these issues?</a:t>
            </a:r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5D180E-6BB1-4AC8-8107-E478310A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000" dirty="0"/>
              <a:t>The particulate matter is inhaled</a:t>
            </a:r>
          </a:p>
          <a:p>
            <a:r>
              <a:rPr lang="en-US" sz="2000" dirty="0"/>
              <a:t>Gets Trapped in Bronchial tubes</a:t>
            </a:r>
          </a:p>
          <a:p>
            <a:r>
              <a:rPr lang="en-US" sz="2000" dirty="0"/>
              <a:t>Particles begin to enter cells</a:t>
            </a:r>
          </a:p>
          <a:p>
            <a:r>
              <a:rPr lang="en-US" sz="2000" dirty="0"/>
              <a:t>This not only causes local problems, but can transport the issue elsewhere in the body.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395163F-FCC7-3B42-BDA9-ADF8472B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964" y="903642"/>
            <a:ext cx="7397590" cy="534475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6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E542-1C29-4F47-BB22-9FE3660E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4486-16A6-CC45-B4A5-AED6F69C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http://berkeleyearth.org/air-quality-real-time-map/?z=4&amp;x=144.60743&amp;y=-31.04601#links</a:t>
            </a:r>
            <a:endParaRPr lang="en-US" dirty="0"/>
          </a:p>
          <a:p>
            <a:r>
              <a:rPr lang="en-US" dirty="0">
                <a:hlinkClick r:id="rId3"/>
              </a:rPr>
              <a:t>https://iaqscience.lbl.gov/cc-wildfires</a:t>
            </a:r>
            <a:endParaRPr lang="en-US" dirty="0"/>
          </a:p>
          <a:p>
            <a:r>
              <a:rPr lang="en-US" dirty="0">
                <a:hlinkClick r:id="rId4"/>
              </a:rPr>
              <a:t>https://www.nytimes.com/interactive/2020/01/03/climate/australia-fires-air.html</a:t>
            </a:r>
            <a:endParaRPr lang="en-US" dirty="0"/>
          </a:p>
          <a:p>
            <a:r>
              <a:rPr lang="en-US" dirty="0">
                <a:hlinkClick r:id="rId5"/>
              </a:rPr>
              <a:t>https://www.epa.gov/sites/production/files/2016-04/documents/2012_aqi_factsheet.pdf</a:t>
            </a:r>
            <a:endParaRPr lang="en-US" dirty="0"/>
          </a:p>
          <a:p>
            <a:r>
              <a:rPr lang="en-US" dirty="0">
                <a:hlinkClick r:id="rId6"/>
              </a:rPr>
              <a:t>https://www.esrl.noaa.gov/csl/factsheets/csdWildfiresFIREX.pdf</a:t>
            </a:r>
            <a:endParaRPr lang="en-US" dirty="0"/>
          </a:p>
          <a:p>
            <a:r>
              <a:rPr lang="en-US" dirty="0">
                <a:hlinkClick r:id="rId7"/>
              </a:rPr>
              <a:t>https://www.nasa.gov/feature/goddard/2020/from-smoke-going-round-the-world-to-aerosol-levels-nasa-observes-australias-bushfires</a:t>
            </a:r>
            <a:endParaRPr lang="en-US" dirty="0"/>
          </a:p>
          <a:p>
            <a:r>
              <a:rPr lang="en-US" dirty="0">
                <a:hlinkClick r:id="rId8"/>
              </a:rPr>
              <a:t>https://static1.squarespace.com/static/56034c20e4b047f1e0c1bfca/t/59e2e4fe0100271556d54e1a/1508041986866/smoke_MMZ_201710.pdf</a:t>
            </a:r>
            <a:endParaRPr lang="en-US" dirty="0"/>
          </a:p>
          <a:p>
            <a:r>
              <a:rPr lang="en-US" dirty="0">
                <a:hlinkClick r:id="rId9"/>
              </a:rPr>
              <a:t>https://www.ncbi.nlm.nih.gov/pmc/articles/PMC5130603/</a:t>
            </a:r>
            <a:endParaRPr lang="en-US" dirty="0"/>
          </a:p>
          <a:p>
            <a:r>
              <a:rPr lang="en-US" dirty="0">
                <a:hlinkClick r:id="rId10"/>
              </a:rPr>
              <a:t>https://www.nanopartikel.info/en/nanoinfo/body-barriers/2388-nanoparticles-and-the-lung</a:t>
            </a:r>
            <a:endParaRPr lang="en-US" dirty="0"/>
          </a:p>
          <a:p>
            <a:r>
              <a:rPr lang="en-US" dirty="0">
                <a:hlinkClick r:id="rId11"/>
              </a:rPr>
              <a:t>https://www.pca.state.mn.us/air/why-you-should-care-air-quality-and-health</a:t>
            </a:r>
            <a:endParaRPr lang="en-US" dirty="0"/>
          </a:p>
          <a:p>
            <a:r>
              <a:rPr lang="en-US" dirty="0"/>
              <a:t>Baghbeheshti_M-2017-Fine_particulate_matter_PM25_and_health_effects_An.pdf</a:t>
            </a:r>
          </a:p>
        </p:txBody>
      </p:sp>
    </p:spTree>
    <p:extLst>
      <p:ext uri="{BB962C8B-B14F-4D97-AF65-F5344CB8AC3E}">
        <p14:creationId xmlns:p14="http://schemas.microsoft.com/office/powerpoint/2010/main" val="105985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FD80-8AB0-4C40-BB76-2EEE3391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0201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DD48-8CE2-FB47-AB21-2D27E0B5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150E16-4170-614A-B938-62E0F4AEB87C}"/>
              </a:ext>
            </a:extLst>
          </p:cNvPr>
          <p:cNvCxnSpPr>
            <a:cxnSpLocks/>
          </p:cNvCxnSpPr>
          <p:nvPr/>
        </p:nvCxnSpPr>
        <p:spPr>
          <a:xfrm flipV="1">
            <a:off x="884168" y="3986060"/>
            <a:ext cx="100584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47C718-3E59-304F-B2ED-797F2EBA114D}"/>
              </a:ext>
            </a:extLst>
          </p:cNvPr>
          <p:cNvCxnSpPr/>
          <p:nvPr/>
        </p:nvCxnSpPr>
        <p:spPr>
          <a:xfrm>
            <a:off x="1169042" y="3986060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C03F51-75A1-334D-AD2A-A2EB527802F9}"/>
              </a:ext>
            </a:extLst>
          </p:cNvPr>
          <p:cNvSpPr txBox="1"/>
          <p:nvPr/>
        </p:nvSpPr>
        <p:spPr>
          <a:xfrm>
            <a:off x="113164" y="4297254"/>
            <a:ext cx="266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2018:</a:t>
            </a:r>
          </a:p>
          <a:p>
            <a:r>
              <a:rPr lang="en-US" dirty="0"/>
              <a:t>Australia has  extremely dry weather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0CC2F-58B7-1343-9E20-F42E86B6C056}"/>
              </a:ext>
            </a:extLst>
          </p:cNvPr>
          <p:cNvCxnSpPr>
            <a:cxnSpLocks/>
          </p:cNvCxnSpPr>
          <p:nvPr/>
        </p:nvCxnSpPr>
        <p:spPr>
          <a:xfrm>
            <a:off x="2455761" y="3685118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9FC8D8-45C4-1B42-9CBF-8A7669DF664F}"/>
              </a:ext>
            </a:extLst>
          </p:cNvPr>
          <p:cNvSpPr txBox="1"/>
          <p:nvPr/>
        </p:nvSpPr>
        <p:spPr>
          <a:xfrm>
            <a:off x="1169043" y="2751536"/>
            <a:ext cx="216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2019:</a:t>
            </a:r>
          </a:p>
          <a:p>
            <a:r>
              <a:rPr lang="en-US" dirty="0"/>
              <a:t>Australia has driest spring on record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AB36B3-E17A-DC40-983E-83CD9D2676FA}"/>
              </a:ext>
            </a:extLst>
          </p:cNvPr>
          <p:cNvCxnSpPr>
            <a:cxnSpLocks/>
          </p:cNvCxnSpPr>
          <p:nvPr/>
        </p:nvCxnSpPr>
        <p:spPr>
          <a:xfrm>
            <a:off x="3626734" y="3986060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A8F648-4472-DC48-A371-F77EE1CFA016}"/>
              </a:ext>
            </a:extLst>
          </p:cNvPr>
          <p:cNvSpPr txBox="1"/>
          <p:nvPr/>
        </p:nvSpPr>
        <p:spPr>
          <a:xfrm>
            <a:off x="2777924" y="4307506"/>
            <a:ext cx="206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2019: </a:t>
            </a:r>
          </a:p>
          <a:p>
            <a:r>
              <a:rPr lang="en-US" dirty="0"/>
              <a:t>Brushfires Begin in Australia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FD0156-57EB-3A41-953F-0FEFF408F15A}"/>
              </a:ext>
            </a:extLst>
          </p:cNvPr>
          <p:cNvCxnSpPr>
            <a:cxnSpLocks/>
          </p:cNvCxnSpPr>
          <p:nvPr/>
        </p:nvCxnSpPr>
        <p:spPr>
          <a:xfrm>
            <a:off x="4838218" y="3674866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CACE4F-30AB-D941-AF93-80E258CE466F}"/>
              </a:ext>
            </a:extLst>
          </p:cNvPr>
          <p:cNvSpPr txBox="1"/>
          <p:nvPr/>
        </p:nvSpPr>
        <p:spPr>
          <a:xfrm>
            <a:off x="3755984" y="2751549"/>
            <a:ext cx="259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18, 2019:</a:t>
            </a:r>
          </a:p>
          <a:p>
            <a:r>
              <a:rPr lang="en-US" dirty="0"/>
              <a:t>Australia has its hottest day on record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EE9300-308C-0D40-BCBF-B94CF3055A9B}"/>
              </a:ext>
            </a:extLst>
          </p:cNvPr>
          <p:cNvCxnSpPr>
            <a:cxnSpLocks/>
          </p:cNvCxnSpPr>
          <p:nvPr/>
        </p:nvCxnSpPr>
        <p:spPr>
          <a:xfrm>
            <a:off x="6124937" y="4006564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AB52A2-9704-A44B-B95D-88678A7F63CB}"/>
              </a:ext>
            </a:extLst>
          </p:cNvPr>
          <p:cNvSpPr txBox="1"/>
          <p:nvPr/>
        </p:nvSpPr>
        <p:spPr>
          <a:xfrm>
            <a:off x="5136585" y="4294703"/>
            <a:ext cx="3127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- January 2019:</a:t>
            </a:r>
          </a:p>
          <a:p>
            <a:r>
              <a:rPr lang="en-US" dirty="0"/>
              <a:t>Some of the worst Brushfires in Australia burn across the country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BB00D6-6944-B149-86C7-BA406EACE0FE}"/>
              </a:ext>
            </a:extLst>
          </p:cNvPr>
          <p:cNvCxnSpPr>
            <a:cxnSpLocks/>
          </p:cNvCxnSpPr>
          <p:nvPr/>
        </p:nvCxnSpPr>
        <p:spPr>
          <a:xfrm>
            <a:off x="9346557" y="3975808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08176C-546E-BC4A-95AE-16BC50948545}"/>
              </a:ext>
            </a:extLst>
          </p:cNvPr>
          <p:cNvSpPr txBox="1"/>
          <p:nvPr/>
        </p:nvSpPr>
        <p:spPr>
          <a:xfrm>
            <a:off x="8724366" y="4307506"/>
            <a:ext cx="313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January 2019:</a:t>
            </a:r>
          </a:p>
          <a:p>
            <a:r>
              <a:rPr lang="en-US" dirty="0"/>
              <a:t>Winds slow down, and temperatures decrease allowing some of the fires to die down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A41D61-26C4-1F4C-AF2B-0336BA9D31E3}"/>
              </a:ext>
            </a:extLst>
          </p:cNvPr>
          <p:cNvCxnSpPr>
            <a:cxnSpLocks/>
          </p:cNvCxnSpPr>
          <p:nvPr/>
        </p:nvCxnSpPr>
        <p:spPr>
          <a:xfrm>
            <a:off x="7828344" y="3705622"/>
            <a:ext cx="0" cy="300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1863FB-7222-1144-B31B-38AE4B34317B}"/>
              </a:ext>
            </a:extLst>
          </p:cNvPr>
          <p:cNvSpPr txBox="1"/>
          <p:nvPr/>
        </p:nvSpPr>
        <p:spPr>
          <a:xfrm>
            <a:off x="6876146" y="2542120"/>
            <a:ext cx="297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2, 2019:</a:t>
            </a:r>
          </a:p>
          <a:p>
            <a:r>
              <a:rPr lang="en-US" dirty="0"/>
              <a:t>Australia’s capital records its worst air quality day, 200 µg/m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1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23E9-89E1-9B4E-83A3-8633EF2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Index for Fine Particle Pollution (PM</a:t>
            </a:r>
            <a:r>
              <a:rPr lang="en-US" baseline="-25000" dirty="0"/>
              <a:t>2.5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D377-7E2D-E846-8836-DF4D9B69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415678" cy="3599316"/>
          </a:xfrm>
        </p:spPr>
        <p:txBody>
          <a:bodyPr/>
          <a:lstStyle/>
          <a:p>
            <a:r>
              <a:rPr lang="en-US" dirty="0"/>
              <a:t>EPA has an Air Quality index table</a:t>
            </a:r>
          </a:p>
          <a:p>
            <a:r>
              <a:rPr lang="en-US" dirty="0"/>
              <a:t>On normal days, Australia is “Good”</a:t>
            </a:r>
          </a:p>
          <a:p>
            <a:pPr lvl="1"/>
            <a:r>
              <a:rPr lang="en-US" dirty="0"/>
              <a:t>0-12 micrograms/m</a:t>
            </a:r>
            <a:r>
              <a:rPr lang="en-US" baseline="30000" dirty="0"/>
              <a:t>3</a:t>
            </a:r>
          </a:p>
          <a:p>
            <a:r>
              <a:rPr lang="en-US" dirty="0"/>
              <a:t>During the months of the fires:</a:t>
            </a:r>
          </a:p>
          <a:p>
            <a:pPr lvl="1"/>
            <a:r>
              <a:rPr lang="en-US" dirty="0"/>
              <a:t>SE Australia mainly rated as “Unhealthy for Sensitive Groups”</a:t>
            </a:r>
          </a:p>
          <a:p>
            <a:pPr lvl="1"/>
            <a:r>
              <a:rPr lang="en-US" dirty="0"/>
              <a:t>A period in early to mid January New South Wales was rated as ”Very Unhealthy”</a:t>
            </a:r>
          </a:p>
          <a:p>
            <a:pPr lvl="1"/>
            <a:endParaRPr lang="en-US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endParaRPr lang="en-US" baseline="30000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baseline="30000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baseline="30000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FD6451-B844-E541-9583-4BA6987B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6873"/>
            <a:ext cx="6026416" cy="3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17A24-D654-4941-89E4-BE12382F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Australia: Normal Day versus Brushfire Days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606452-7786-4EC5-8029-0F062693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632246" cy="405304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Maps of Australia color coded to match AQI</a:t>
            </a:r>
          </a:p>
          <a:p>
            <a:r>
              <a:rPr lang="en-US" sz="2200" dirty="0"/>
              <a:t>Top Image</a:t>
            </a:r>
          </a:p>
          <a:p>
            <a:pPr lvl="1"/>
            <a:r>
              <a:rPr lang="en-US" sz="1800" dirty="0"/>
              <a:t>April 14</a:t>
            </a:r>
          </a:p>
          <a:p>
            <a:pPr lvl="1"/>
            <a:r>
              <a:rPr lang="en-US" sz="1800" dirty="0"/>
              <a:t>Australia is in good range minus Sydney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Bottom Image:</a:t>
            </a:r>
          </a:p>
          <a:p>
            <a:pPr lvl="1"/>
            <a:r>
              <a:rPr lang="en-US" sz="1600" dirty="0"/>
              <a:t>Jan 7</a:t>
            </a:r>
            <a:r>
              <a:rPr lang="en-US" sz="1600" baseline="30000" dirty="0"/>
              <a:t>th</a:t>
            </a:r>
            <a:endParaRPr lang="en-US" sz="1600" dirty="0"/>
          </a:p>
          <a:p>
            <a:pPr lvl="1"/>
            <a:r>
              <a:rPr lang="en-US" sz="1600" dirty="0"/>
              <a:t>Most fires burning in this time frame</a:t>
            </a:r>
          </a:p>
          <a:p>
            <a:pPr lvl="1"/>
            <a:r>
              <a:rPr lang="en-US" sz="1600" dirty="0"/>
              <a:t>Index Value: 277.7</a:t>
            </a:r>
          </a:p>
          <a:p>
            <a:pPr lvl="2"/>
            <a:r>
              <a:rPr lang="en-US" sz="1400" dirty="0"/>
              <a:t>“Very Unhealthy” Rating</a:t>
            </a:r>
          </a:p>
          <a:p>
            <a:pPr lvl="1"/>
            <a:r>
              <a:rPr lang="en-US" sz="1600" dirty="0"/>
              <a:t>Concentration of Particulate Matter: 227.8  µg/m</a:t>
            </a:r>
            <a:r>
              <a:rPr lang="en-US" sz="1600" baseline="30000" dirty="0"/>
              <a:t>3</a:t>
            </a:r>
          </a:p>
          <a:p>
            <a:pPr lvl="2"/>
            <a:r>
              <a:rPr lang="en-US" sz="1400" dirty="0"/>
              <a:t>23 µg/m</a:t>
            </a:r>
            <a:r>
              <a:rPr lang="en-US" sz="1400" baseline="30000" dirty="0"/>
              <a:t>3 </a:t>
            </a:r>
            <a:r>
              <a:rPr lang="en-US" sz="1400" dirty="0"/>
              <a:t>from being “Hazardous”</a:t>
            </a:r>
          </a:p>
          <a:p>
            <a:pPr lvl="2"/>
            <a:r>
              <a:rPr lang="en-US" sz="1400" dirty="0"/>
              <a:t>Highest recorded concentration in the world that day</a:t>
            </a:r>
          </a:p>
          <a:p>
            <a:pPr lvl="2"/>
            <a:r>
              <a:rPr lang="en-US" sz="1400" dirty="0"/>
              <a:t>This bad of air quality is on par with China’s air quality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endParaRPr lang="en-US" sz="12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6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8A7C137-473C-9548-9168-F8C402B0A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11" r="4" b="16840"/>
          <a:stretch/>
        </p:blipFill>
        <p:spPr>
          <a:xfrm>
            <a:off x="6992890" y="3693355"/>
            <a:ext cx="4724070" cy="283864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64B0799-322B-1241-8EA4-B80905911C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25" r="4" b="11208"/>
          <a:stretch/>
        </p:blipFill>
        <p:spPr>
          <a:xfrm>
            <a:off x="6890793" y="325998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86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1D82-4DE1-884F-BADF-0134591D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Display</a:t>
            </a:r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B6A73B7-FBF0-8E4C-9841-80DFE0000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053771"/>
            <a:ext cx="5682343" cy="3984172"/>
          </a:xfr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7A6D64-8DA9-294E-A3A1-83638966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3771"/>
            <a:ext cx="5533055" cy="3984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29AFFA-7787-144A-A216-D78D111A088E}"/>
              </a:ext>
            </a:extLst>
          </p:cNvPr>
          <p:cNvSpPr txBox="1"/>
          <p:nvPr/>
        </p:nvSpPr>
        <p:spPr>
          <a:xfrm>
            <a:off x="149288" y="6104772"/>
            <a:ext cx="4128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Data Collected from Berkley Earth</a:t>
            </a:r>
          </a:p>
          <a:p>
            <a:r>
              <a:rPr lang="en-US" sz="800" i="1" dirty="0"/>
              <a:t>Graph by New York 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A4261-5392-5643-B0D5-EE7043FE5C0D}"/>
              </a:ext>
            </a:extLst>
          </p:cNvPr>
          <p:cNvSpPr txBox="1"/>
          <p:nvPr/>
        </p:nvSpPr>
        <p:spPr>
          <a:xfrm>
            <a:off x="6096000" y="6104772"/>
            <a:ext cx="4128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Data Collected from Berkley Earth</a:t>
            </a:r>
          </a:p>
          <a:p>
            <a:r>
              <a:rPr lang="en-US" sz="800" i="1" dirty="0"/>
              <a:t>Graph by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250039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80EF1-EE40-1348-9BA9-B4FA303C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What does this look like?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A8ADE3-D472-4172-8BCB-91FFC780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sz="2000" dirty="0"/>
              <a:t>Sydney Harbour Bridge on a “Good” rated day</a:t>
            </a:r>
          </a:p>
          <a:p>
            <a:pPr lvl="1"/>
            <a:r>
              <a:rPr lang="en-US" sz="1600" dirty="0"/>
              <a:t>&lt; 12 µg/m</a:t>
            </a:r>
            <a:r>
              <a:rPr lang="en-US" sz="1600" baseline="30000" dirty="0"/>
              <a:t>3</a:t>
            </a:r>
          </a:p>
          <a:p>
            <a:r>
              <a:rPr lang="en-US" sz="2000" dirty="0"/>
              <a:t>Sydney Harbour Bridge on a “Very Unhealthy” rated day</a:t>
            </a:r>
          </a:p>
          <a:p>
            <a:pPr lvl="1"/>
            <a:r>
              <a:rPr lang="en-US" sz="1600" dirty="0"/>
              <a:t>150.5 µg/m</a:t>
            </a:r>
            <a:r>
              <a:rPr lang="en-US" sz="1600" baseline="30000" dirty="0"/>
              <a:t>3</a:t>
            </a:r>
            <a:r>
              <a:rPr lang="en-US" sz="1600" dirty="0"/>
              <a:t> – 250.4 µg/m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Content Placeholder 7" descr="A bridge over a body of water&#10;&#10;Description automatically generated">
            <a:extLst>
              <a:ext uri="{FF2B5EF4-FFF2-40B4-BE49-F238E27FC236}">
                <a16:creationId xmlns:a16="http://schemas.microsoft.com/office/drawing/2014/main" id="{D384DD60-1781-0C4C-AC31-26B42C341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9983"/>
          <a:stretch/>
        </p:blipFill>
        <p:spPr>
          <a:xfrm>
            <a:off x="6675031" y="-1"/>
            <a:ext cx="5510678" cy="331131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A2B9083-911A-4C4F-B147-1CB24E6E1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59" r="4" b="4"/>
          <a:stretch/>
        </p:blipFill>
        <p:spPr>
          <a:xfrm>
            <a:off x="6675092" y="3546690"/>
            <a:ext cx="5516908" cy="320687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59A7-354A-4541-9509-BE40BE0B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Pollutants from Wildfires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6C16-D0F7-474D-A166-D667E20F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 – Carbon Monoxide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– Nitrogen Dioxide</a:t>
            </a:r>
          </a:p>
          <a:p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 – Formaldehyde</a:t>
            </a:r>
          </a:p>
          <a:p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CHO – Acetaldehyde</a:t>
            </a:r>
          </a:p>
          <a:p>
            <a:r>
              <a:rPr lang="en-US" dirty="0"/>
              <a:t>Black Carbon</a:t>
            </a:r>
          </a:p>
          <a:p>
            <a:r>
              <a:rPr lang="en-US" dirty="0"/>
              <a:t>Brown Carbon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26EEE04-40E2-8148-A2F1-5199865B7122}"/>
              </a:ext>
            </a:extLst>
          </p:cNvPr>
          <p:cNvSpPr/>
          <p:nvPr/>
        </p:nvSpPr>
        <p:spPr>
          <a:xfrm>
            <a:off x="4790678" y="4542157"/>
            <a:ext cx="1393146" cy="786927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F1ECC-A983-1B43-8CFB-E181DFA0434A}"/>
              </a:ext>
            </a:extLst>
          </p:cNvPr>
          <p:cNvSpPr txBox="1"/>
          <p:nvPr/>
        </p:nvSpPr>
        <p:spPr>
          <a:xfrm>
            <a:off x="6794090" y="2418735"/>
            <a:ext cx="451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are Greenhouse Gases and add to overall concentrations in the atmosphere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4C981-3F69-E144-BFAC-B70DEA6852A5}"/>
              </a:ext>
            </a:extLst>
          </p:cNvPr>
          <p:cNvSpPr txBox="1"/>
          <p:nvPr/>
        </p:nvSpPr>
        <p:spPr>
          <a:xfrm>
            <a:off x="6746264" y="4542157"/>
            <a:ext cx="451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Components of fine particulate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</a:t>
            </a:r>
            <a:r>
              <a:rPr lang="en-US" baseline="-25000" dirty="0"/>
              <a:t>2.5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9C5532D-E319-D746-A00A-6D73D20EC28C}"/>
              </a:ext>
            </a:extLst>
          </p:cNvPr>
          <p:cNvSpPr/>
          <p:nvPr/>
        </p:nvSpPr>
        <p:spPr>
          <a:xfrm>
            <a:off x="4790678" y="3429000"/>
            <a:ext cx="1393146" cy="786927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75F7FF8-B6F3-0F4E-BB9A-D85244C60848}"/>
              </a:ext>
            </a:extLst>
          </p:cNvPr>
          <p:cNvSpPr/>
          <p:nvPr/>
        </p:nvSpPr>
        <p:spPr>
          <a:xfrm>
            <a:off x="4790678" y="2418735"/>
            <a:ext cx="1393146" cy="78692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01BD3-BCD0-7A4E-9ED3-9D320773316E}"/>
              </a:ext>
            </a:extLst>
          </p:cNvPr>
          <p:cNvSpPr txBox="1"/>
          <p:nvPr/>
        </p:nvSpPr>
        <p:spPr>
          <a:xfrm>
            <a:off x="6746263" y="3423927"/>
            <a:ext cx="451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hazardous air pollutants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Carcinogenic at high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21380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93AC-E361-FC4A-AD8F-C6E6DF29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C6D8-FB7D-A147-89A5-5D8C61BC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30" y="2361354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Smoke from these wildfires circumnavigated the globe</a:t>
            </a:r>
          </a:p>
          <a:p>
            <a:r>
              <a:rPr lang="en-US" dirty="0"/>
              <a:t>NASA Study: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Suomi NPP Satellite traced the transport of the of the smoke</a:t>
            </a:r>
          </a:p>
          <a:p>
            <a:pPr lvl="1"/>
            <a:r>
              <a:rPr lang="en-US" dirty="0"/>
              <a:t>Aerosol Index Layer</a:t>
            </a:r>
          </a:p>
          <a:p>
            <a:pPr lvl="2"/>
            <a:r>
              <a:rPr lang="en-US" dirty="0"/>
              <a:t>Can detect UV </a:t>
            </a:r>
            <a:r>
              <a:rPr lang="en-US" dirty="0" err="1"/>
              <a:t>absoribing</a:t>
            </a:r>
            <a:r>
              <a:rPr lang="en-US" dirty="0"/>
              <a:t> particles, like aerosols</a:t>
            </a:r>
          </a:p>
          <a:p>
            <a:pPr lvl="2"/>
            <a:r>
              <a:rPr lang="en-US" dirty="0"/>
              <a:t>On image, the higher the concentration of aerosols the more red it appears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68117-D28C-9E42-A363-F24B2321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311486"/>
            <a:ext cx="11070390" cy="1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FD68-07F3-7543-886A-0C5C10EB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 Index Layer Image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BA28F-33C1-724A-861A-1F1CB9276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74" y="2024954"/>
            <a:ext cx="7779190" cy="4754388"/>
          </a:xfrm>
        </p:spPr>
      </p:pic>
    </p:spTree>
    <p:extLst>
      <p:ext uri="{BB962C8B-B14F-4D97-AF65-F5344CB8AC3E}">
        <p14:creationId xmlns:p14="http://schemas.microsoft.com/office/powerpoint/2010/main" val="42541990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673</Words>
  <Application>Microsoft Macintosh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Australia’s Wildfires: Air Quality, Air Pollution, and Health Effects </vt:lpstr>
      <vt:lpstr>Background</vt:lpstr>
      <vt:lpstr>Air Quality Index for Fine Particle Pollution (PM2.5)</vt:lpstr>
      <vt:lpstr>Australia: Normal Day versus Brushfire Days</vt:lpstr>
      <vt:lpstr>Graphical Display</vt:lpstr>
      <vt:lpstr>What does this look like?</vt:lpstr>
      <vt:lpstr>Pollutants from Wildfires</vt:lpstr>
      <vt:lpstr>Atmospheric Transport</vt:lpstr>
      <vt:lpstr>Aerosol Index Layer Image</vt:lpstr>
      <vt:lpstr>Health Effects</vt:lpstr>
      <vt:lpstr>How does it cause these issues?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Australia’s Wildfires: Air Quality, Air Pollution, and Health Effects </dc:title>
  <dc:creator>Salamoni, Matthew</dc:creator>
  <cp:lastModifiedBy>Salamoni, Matthew</cp:lastModifiedBy>
  <cp:revision>4</cp:revision>
  <dcterms:created xsi:type="dcterms:W3CDTF">2020-04-16T06:56:52Z</dcterms:created>
  <dcterms:modified xsi:type="dcterms:W3CDTF">2020-04-16T16:35:40Z</dcterms:modified>
</cp:coreProperties>
</file>