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 Slab"/>
      <p:regular r:id="rId24"/>
      <p:bold r:id="rId25"/>
    </p:embeddedFon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font" Target="fonts/RobotoSlab-bold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324e3cf28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324e3cf28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324e3cf28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324e3cf28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324e3cf28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324e3cf28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324e3cf28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324e3cf28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324e3cf28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324e3cf28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324e3cf28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324e3cf28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324e3cf28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324e3cf28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324e3cf28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324e3cf28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324e3cf28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324e3cf28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324e3cf28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324e3cf28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324e3cf28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324e3cf28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24e3cf28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24e3cf28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324e3cf28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324e3cf28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324e3cf28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324e3cf28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324e3cf28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324e3cf28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324e3cf28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324e3cf28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324e3cf28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324e3cf28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Volcanic Effects on the Atmosphere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Jackson Sims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 4740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 April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7350" y="214387"/>
            <a:ext cx="5069299" cy="47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Stratospheric Impact</a:t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Volcanic aerosols launched into atmosphere can enable reactions to occur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Sulfate and water aerosols can react with species in stratosphere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Reactions with HCl and ClONO</a:t>
            </a:r>
            <a:r>
              <a:rPr baseline="-25000" lang="en"/>
              <a:t>2</a:t>
            </a:r>
            <a:r>
              <a:rPr lang="en"/>
              <a:t> will release chlorine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Reactions NO, NO</a:t>
            </a:r>
            <a:r>
              <a:rPr baseline="-25000" lang="en"/>
              <a:t>2</a:t>
            </a:r>
            <a:r>
              <a:rPr lang="en"/>
              <a:t>, and NO</a:t>
            </a:r>
            <a:r>
              <a:rPr baseline="-25000" lang="en"/>
              <a:t>3</a:t>
            </a:r>
            <a:r>
              <a:rPr lang="en"/>
              <a:t> can form HNO</a:t>
            </a:r>
            <a:r>
              <a:rPr baseline="-25000" lang="en"/>
              <a:t>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above reactions and products would act to decrease atmospheric ozone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226" y="195775"/>
            <a:ext cx="6131550" cy="47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4316" y="0"/>
            <a:ext cx="605536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Effusive Eruptions and “Vog”</a:t>
            </a:r>
            <a:endParaRPr/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Kīlauea Volcano in Hawaii emits 500-10,000 tons SO</a:t>
            </a:r>
            <a:r>
              <a:rPr baseline="-25000" lang="en"/>
              <a:t>2</a:t>
            </a:r>
            <a:r>
              <a:rPr lang="en"/>
              <a:t>/day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Source is lower troposphere, not launched into stratosphere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Volcanic smog (vog) is a  problematic aspect of constant effusive eruptions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Produced from SO</a:t>
            </a:r>
            <a:r>
              <a:rPr baseline="-25000" lang="en"/>
              <a:t>2</a:t>
            </a:r>
            <a:r>
              <a:rPr lang="en"/>
              <a:t>, aerosols, O</a:t>
            </a:r>
            <a:r>
              <a:rPr baseline="-25000" lang="en"/>
              <a:t>2</a:t>
            </a:r>
            <a:r>
              <a:rPr lang="en"/>
              <a:t>, H</a:t>
            </a:r>
            <a:r>
              <a:rPr baseline="-25000" lang="en"/>
              <a:t>2</a:t>
            </a:r>
            <a:r>
              <a:rPr lang="en"/>
              <a:t>O, and light energy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Hazy droplets limit visibility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Harmful to respiratory system and vegetation (crops)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Rich in acidic aerosols and unreacted SO</a:t>
            </a:r>
            <a:r>
              <a:rPr baseline="-25000" lang="en"/>
              <a:t>2</a:t>
            </a:r>
            <a:endParaRPr baseline="-25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149" y="314738"/>
            <a:ext cx="6090351" cy="451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Volcanoes emit large amounts of gases into the atmosphere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Greenhouse gases contribute to long term warming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Hazy aerosols contribute to short term cooling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Explosive eruptions can launch gases and particles into the stratosphere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Enables reactions that contribute to destruction of stratospheric ozone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Effusive eruptions emitting more gases than transport can diffuse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Cause vog in the lower troposphere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Harmful to health (respiration, crops)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Limits visibility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Average volcanic emissions less than 1% of anthropogenic CO</a:t>
            </a:r>
            <a:r>
              <a:rPr baseline="-25000" lang="en"/>
              <a:t>2</a:t>
            </a:r>
            <a:r>
              <a:rPr lang="en"/>
              <a:t> emissions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387900" y="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60925" y="599075"/>
            <a:ext cx="8946900" cy="44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000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Braathen, G. “WMO Antarctic Ozone Bulletin No. 4.” Research Gate, 2012, www.researchgate.net/figure/Diagram-showing-the-effe ct-of-polar-stratospheric-clouds-on-ozone-loss-The-upper-panel_fig1_260869459.</a:t>
            </a:r>
            <a:endParaRPr sz="1200"/>
          </a:p>
          <a:p>
            <a:pPr indent="-400050" lvl="0" marL="4000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Coffey, M. T., and J. W. Hannigan. “Volcanic Aerosol.” Volcanic Aerosol - an Overview | ScienceDirect Topics, 2015, www.sciencedirect.com/topics/earth-and-planetary-sciences/volcanic-aerosol.</a:t>
            </a:r>
            <a:endParaRPr sz="1200"/>
          </a:p>
          <a:p>
            <a:pPr indent="-400050" lvl="0" marL="4000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Editorial Team, SchoolWork Helper. “How Volcanoes Affect Climate.” SchoolWorkHelper, 2019, schoolworkhelper.net/how-volcanoes-affect-climate/.</a:t>
            </a:r>
            <a:endParaRPr sz="1200"/>
          </a:p>
          <a:p>
            <a:pPr indent="-400050" lvl="0" marL="4000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George, Sara. “Volcanic Pollution.” International Pollution Issues, City University of New York, Dec. 2014, intlpollution.commons.gc.cuny.edu/volcanic-pollution/.</a:t>
            </a:r>
            <a:endParaRPr sz="1200"/>
          </a:p>
          <a:p>
            <a:pPr indent="-400050" lvl="0" marL="4000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Langley Research Center. “Global Effects of Mount Pinatubo.” NASA, NASA, 15 June 2001, earthobservatory.nasa.gov/images/1510/global-effects-of-mount-pinatubo.</a:t>
            </a:r>
            <a:endParaRPr sz="1200"/>
          </a:p>
          <a:p>
            <a:pPr indent="-400050" lvl="0" marL="4000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Mass, Clifford, and Alan Robock. “The Short-Term Influence of the Mount St. Helens Volcanic Eruption on Surface Temperature in the Northwest United States.” Monthly Weather Review, vol. 110, no. 6, 1982, pp. 614–622., doi:10.1175/1520-0493(1982)1102.0.co;2.</a:t>
            </a:r>
            <a:endParaRPr sz="1200"/>
          </a:p>
          <a:p>
            <a:pPr indent="-400050" lvl="0" marL="4000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Newhall, Chris, et al. “The Cataclysmic 1991 Eruption of Mount Pinatubo, Philippines, Fact.” U.S. Geological Survey Fact Sheet 113-97, 2005, pubs.usgs.gov/fs/1997/fs113-97/.</a:t>
            </a:r>
            <a:endParaRPr sz="1200"/>
          </a:p>
          <a:p>
            <a:pPr indent="-400050" lvl="0" marL="4000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Program, Volcano Hazards. “Volcano Hazards Program.” USGS, 2017, volcanoes.usgs.gov/vhp/gas_climate.html.</a:t>
            </a:r>
            <a:endParaRPr sz="1200"/>
          </a:p>
          <a:p>
            <a:pPr indent="-400050" lvl="0" marL="4000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Sutton, Jeff, et al. “Volcanic Air Pollution—A Hazard in Hawaii.” U.S. Geological Survey Fact Sheet 169-97, 2000, pubs.usgs.gov/fs/2017/3017/fs20173017.pdf.</a:t>
            </a:r>
            <a:endParaRPr sz="1200"/>
          </a:p>
          <a:p>
            <a:pPr indent="-400050" lvl="0" marL="4000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USGS. “Frequently Asked Questions About Volcanic Smog (Vog).” Hawaiian Volcano Observatory, 2018, www.usgs.gov/observatories/hawaiian-volcano-observatory/frequently-asked-questions-about-volcanic-smog-vog.</a:t>
            </a:r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Volcanoes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Mechanism for tephra, molten rock, and gases from beneath Earth’s surface to erupt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Magma consists of molten rock, crystals, and dissolved gases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Gases are released as it rises or reaches the surface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types of eruptions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Effusive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Explosive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Explosive eruptions can send gases, ash, and aerosols high into the troposphere (and into the stratosphere)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8514" y="124525"/>
            <a:ext cx="5526974" cy="489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Volcanic Source of Pollution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Outgassing releases large volumes of greenhouse gases and aerosols into the atmosphere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</a:t>
            </a:r>
            <a:r>
              <a:rPr baseline="-25000" lang="en"/>
              <a:t>2</a:t>
            </a:r>
            <a:r>
              <a:rPr lang="en"/>
              <a:t>O, CO</a:t>
            </a:r>
            <a:r>
              <a:rPr baseline="-25000" lang="en"/>
              <a:t>2</a:t>
            </a:r>
            <a:r>
              <a:rPr lang="en"/>
              <a:t>,</a:t>
            </a:r>
            <a:r>
              <a:rPr lang="en"/>
              <a:t> SO</a:t>
            </a:r>
            <a:r>
              <a:rPr baseline="-25000" lang="en"/>
              <a:t>2</a:t>
            </a:r>
            <a:r>
              <a:rPr lang="en"/>
              <a:t>, H</a:t>
            </a:r>
            <a:r>
              <a:rPr baseline="-25000" lang="en"/>
              <a:t>2</a:t>
            </a:r>
            <a:r>
              <a:rPr lang="en"/>
              <a:t>S, CO, HCl, HF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be harmful to plants and animals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Long term exposure lethal to vegetation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 are especially harmful to respiratory system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SO</a:t>
            </a:r>
            <a:r>
              <a:rPr baseline="-25000" lang="en"/>
              <a:t>2</a:t>
            </a:r>
            <a:r>
              <a:rPr lang="en"/>
              <a:t> and HF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Sulfur dioxide and water vapor in atmosphere react to form sulfuric acid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Condense as hazy droplets which affect albedo of atmosphere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Contributes to acidic rain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Stratospheric Impact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Violent explosive eruptions can send gases and aerosols into the stratosphere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remain in this stable layer of the atmosphere for years after eruption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particulates are &lt;2mm in diameter and can remain for months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Ash and silicate dust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Sulfuric acid condenses on particles forming aerosols in stratosphere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Weak absorbers of incoming solar radiation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Scatter some radiation back to space (increasing atmospheric albedo)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Potential to absorb outgoing terrestrial radiation (IR) varies with aerosol size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"/>
            <a:ext cx="9144000" cy="514350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>
            <p:ph type="title"/>
          </p:nvPr>
        </p:nvSpPr>
        <p:spPr>
          <a:xfrm>
            <a:off x="387900" y="43851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Mount St. Helens Eruption 18 May 1980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Mount St. Helens Eruption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Plume height reached above the tropopause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Aerosols and particulates blocked sunlight and reduced visibility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Plume a</a:t>
            </a:r>
            <a:r>
              <a:rPr lang="en"/>
              <a:t>cted as a thermal blanket for locations near eruption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Locations in Montana and Idaho experienced temperature increases up to 8</a:t>
            </a:r>
            <a:r>
              <a:rPr baseline="30000" lang="en"/>
              <a:t>o</a:t>
            </a:r>
            <a:r>
              <a:rPr lang="en"/>
              <a:t>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Depressions in temperature measured days after the eruption (8</a:t>
            </a:r>
            <a:r>
              <a:rPr baseline="30000" lang="en"/>
              <a:t>o</a:t>
            </a:r>
            <a:r>
              <a:rPr lang="en"/>
              <a:t>C cooler)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Global temperatures lowered by 0.1</a:t>
            </a:r>
            <a:r>
              <a:rPr baseline="30000" lang="en"/>
              <a:t>o</a:t>
            </a:r>
            <a:r>
              <a:rPr lang="en"/>
              <a:t>C in the short term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Eruption emitted around 10 million tons CO</a:t>
            </a:r>
            <a:r>
              <a:rPr baseline="-25000" lang="en"/>
              <a:t>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Contributes to long term atmospheric warming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>
            <p:ph type="title"/>
          </p:nvPr>
        </p:nvSpPr>
        <p:spPr>
          <a:xfrm>
            <a:off x="387900" y="41766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 Pinatubo Eruption 15 June 1991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Mount Pinatubo Eruption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Ash plume erupted over 22 miles into the atmosphere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Upper level winds transported pollutants around globe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Enhanced atmospheric transport from typhoon occurring simultaneously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Ash fell as far as the Indian Ocean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Eruption ejected over 20 million tons of SO</a:t>
            </a:r>
            <a:r>
              <a:rPr baseline="-25000" lang="en"/>
              <a:t>2</a:t>
            </a:r>
            <a:r>
              <a:rPr lang="en"/>
              <a:t> into atmosphere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Aerosol optical depth increased to 10-100 times normal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Global temperatures decreased by 0.6</a:t>
            </a:r>
            <a:r>
              <a:rPr baseline="30000" lang="en"/>
              <a:t>o</a:t>
            </a:r>
            <a:r>
              <a:rPr lang="en"/>
              <a:t>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Max recorded cooling 1.5</a:t>
            </a:r>
            <a:r>
              <a:rPr baseline="30000" lang="en"/>
              <a:t>o</a:t>
            </a:r>
            <a:r>
              <a:rPr lang="en"/>
              <a:t>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Emissions also contributed to long term warming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Approximately 50 million tons CO</a:t>
            </a:r>
            <a:r>
              <a:rPr baseline="-25000" lang="en"/>
              <a:t>2</a:t>
            </a:r>
            <a:endParaRPr baseline="-25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