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Nunito"/>
      <p:regular r:id="rId17"/>
      <p:bold r:id="rId18"/>
      <p:italic r:id="rId19"/>
      <p:boldItalic r:id="rId20"/>
    </p:embeddedFont>
    <p:embeddedFont>
      <p:font typeface="Maven Pro"/>
      <p:regular r:id="rId21"/>
      <p:bold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boldItalic.fntdata"/><Relationship Id="rId11" Type="http://schemas.openxmlformats.org/officeDocument/2006/relationships/slide" Target="slides/slide6.xml"/><Relationship Id="rId22" Type="http://schemas.openxmlformats.org/officeDocument/2006/relationships/font" Target="fonts/MavenPro-bold.fntdata"/><Relationship Id="rId10" Type="http://schemas.openxmlformats.org/officeDocument/2006/relationships/slide" Target="slides/slide5.xml"/><Relationship Id="rId21" Type="http://schemas.openxmlformats.org/officeDocument/2006/relationships/font" Target="fonts/MavenPro-regular.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Nunito-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Nunito-italic.fntdata"/><Relationship Id="rId6" Type="http://schemas.openxmlformats.org/officeDocument/2006/relationships/slide" Target="slides/slide1.xml"/><Relationship Id="rId18" Type="http://schemas.openxmlformats.org/officeDocument/2006/relationships/font" Target="fonts/Nunit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Google Shape;330;g73a6579b94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73a6579b94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Google Shape;336;g73a6579b94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73a6579b94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73b6190991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73b6190991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g73b6190991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73b6190991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g73b6190991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73b6190991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g73b6190991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73b6190991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g73b6190991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73b6190991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g73b6190991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73b6190991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g73a6579b94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73a6579b9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Google Shape;325;g73a6579b94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73a6579b94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1600"/>
              </a:spcBef>
              <a:spcAft>
                <a:spcPts val="0"/>
              </a:spcAft>
              <a:buClr>
                <a:schemeClr val="lt1"/>
              </a:buClr>
              <a:buSzPts val="1100"/>
              <a:buChar char="○"/>
              <a:defRPr>
                <a:solidFill>
                  <a:schemeClr val="lt1"/>
                </a:solidFill>
              </a:defRPr>
            </a:lvl2pPr>
            <a:lvl3pPr indent="-298450" lvl="2" marL="1371600" algn="ctr">
              <a:spcBef>
                <a:spcPts val="1600"/>
              </a:spcBef>
              <a:spcAft>
                <a:spcPts val="0"/>
              </a:spcAft>
              <a:buClr>
                <a:schemeClr val="lt1"/>
              </a:buClr>
              <a:buSzPts val="1100"/>
              <a:buChar char="■"/>
              <a:defRPr>
                <a:solidFill>
                  <a:schemeClr val="lt1"/>
                </a:solidFill>
              </a:defRPr>
            </a:lvl3pPr>
            <a:lvl4pPr indent="-298450" lvl="3" marL="1828800" algn="ctr">
              <a:spcBef>
                <a:spcPts val="1600"/>
              </a:spcBef>
              <a:spcAft>
                <a:spcPts val="0"/>
              </a:spcAft>
              <a:buClr>
                <a:schemeClr val="lt1"/>
              </a:buClr>
              <a:buSzPts val="1100"/>
              <a:buChar char="●"/>
              <a:defRPr>
                <a:solidFill>
                  <a:schemeClr val="lt1"/>
                </a:solidFill>
              </a:defRPr>
            </a:lvl4pPr>
            <a:lvl5pPr indent="-298450" lvl="4" marL="2286000" algn="ctr">
              <a:spcBef>
                <a:spcPts val="1600"/>
              </a:spcBef>
              <a:spcAft>
                <a:spcPts val="0"/>
              </a:spcAft>
              <a:buClr>
                <a:schemeClr val="lt1"/>
              </a:buClr>
              <a:buSzPts val="1100"/>
              <a:buChar char="○"/>
              <a:defRPr>
                <a:solidFill>
                  <a:schemeClr val="lt1"/>
                </a:solidFill>
              </a:defRPr>
            </a:lvl5pPr>
            <a:lvl6pPr indent="-298450" lvl="5" marL="2743200" algn="ctr">
              <a:spcBef>
                <a:spcPts val="1600"/>
              </a:spcBef>
              <a:spcAft>
                <a:spcPts val="0"/>
              </a:spcAft>
              <a:buClr>
                <a:schemeClr val="lt1"/>
              </a:buClr>
              <a:buSzPts val="1100"/>
              <a:buChar char="■"/>
              <a:defRPr>
                <a:solidFill>
                  <a:schemeClr val="lt1"/>
                </a:solidFill>
              </a:defRPr>
            </a:lvl6pPr>
            <a:lvl7pPr indent="-298450" lvl="6" marL="3200400" algn="ctr">
              <a:spcBef>
                <a:spcPts val="1600"/>
              </a:spcBef>
              <a:spcAft>
                <a:spcPts val="0"/>
              </a:spcAft>
              <a:buClr>
                <a:schemeClr val="lt1"/>
              </a:buClr>
              <a:buSzPts val="1100"/>
              <a:buChar char="●"/>
              <a:defRPr>
                <a:solidFill>
                  <a:schemeClr val="lt1"/>
                </a:solidFill>
              </a:defRPr>
            </a:lvl7pPr>
            <a:lvl8pPr indent="-298450" lvl="7" marL="3657600" algn="ctr">
              <a:spcBef>
                <a:spcPts val="1600"/>
              </a:spcBef>
              <a:spcAft>
                <a:spcPts val="0"/>
              </a:spcAft>
              <a:buClr>
                <a:schemeClr val="lt1"/>
              </a:buClr>
              <a:buSzPts val="1100"/>
              <a:buChar char="○"/>
              <a:defRPr>
                <a:solidFill>
                  <a:schemeClr val="lt1"/>
                </a:solidFill>
              </a:defRPr>
            </a:lvl8pPr>
            <a:lvl9pPr indent="-298450" lvl="8" marL="4114800" algn="ctr">
              <a:spcBef>
                <a:spcPts val="1600"/>
              </a:spcBef>
              <a:spcAft>
                <a:spcPts val="160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thehill.com/policy/energy-environment/491608-trump-rollback-of-obama-era-mileage-standards-faces-challenges-in" TargetMode="External"/><Relationship Id="rId4" Type="http://schemas.openxmlformats.org/officeDocument/2006/relationships/hyperlink" Target="https://www.washingtonpost.com/climate-environment/2020/01/23/trump-vowed-his-mileage-standards-would-make-cars-cheaper-safer-new-documents-raise-doubts-about-that/" TargetMode="External"/><Relationship Id="rId5" Type="http://schemas.openxmlformats.org/officeDocument/2006/relationships/hyperlink" Target="https://www.washingtonpost.com/health/2020/03/30/trump-mileage-standards-environment/" TargetMode="External"/><Relationship Id="rId6" Type="http://schemas.openxmlformats.org/officeDocument/2006/relationships/hyperlink" Target="https://www.health.ny.gov/environmental/indoors/air/pmq_a.htm" TargetMode="External"/><Relationship Id="rId7" Type="http://schemas.openxmlformats.org/officeDocument/2006/relationships/hyperlink" Target="https://www.vox.com/energy-and-environment/2020/4/2/21202509/trump-climate-change-fuel-economy-standards-coronavirus-pandemic-peak" TargetMode="External"/><Relationship Id="rId8" Type="http://schemas.openxmlformats.org/officeDocument/2006/relationships/hyperlink" Target="https://www.nhtsa.gov/sites/nhtsa.dot.gov/files/documents/rev_fact_sheet_cafe_nprm_by_the_numbers_003-tag.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epa.gov/no2-pollution/basic-information-about-no2#Effects" TargetMode="External"/><Relationship Id="rId4" Type="http://schemas.openxmlformats.org/officeDocument/2006/relationships/hyperlink" Target="https://www.epa.gov/ground-level-ozone-pollution/ground-level-ozone-basics" TargetMode="External"/><Relationship Id="rId5" Type="http://schemas.openxmlformats.org/officeDocument/2006/relationships/hyperlink" Target="https://www.epa.gov/greenvehicles/light-duty-vehicle-emissions" TargetMode="External"/><Relationship Id="rId6" Type="http://schemas.openxmlformats.org/officeDocument/2006/relationships/hyperlink" Target="https://obamawhitehouse.archives.gov/the-press-office/2012/08/28/obama-administration-finalizes-historic-545-MPG-fuel-efficiency-standard" TargetMode="External"/><Relationship Id="rId7" Type="http://schemas.openxmlformats.org/officeDocument/2006/relationships/hyperlink" Target="https://commons.wikimedia.org/wiki/File:Grain_size_dependence_of_penetration_of_airborne_particulate_matter.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Weakening Car Mileage Standards in the U.S.</a:t>
            </a:r>
            <a:endParaRPr/>
          </a:p>
        </p:txBody>
      </p:sp>
      <p:sp>
        <p:nvSpPr>
          <p:cNvPr id="278" name="Google Shape;278;p13"/>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Skyler Voisin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Google Shape;333;p22"/>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334" name="Google Shape;334;p22"/>
          <p:cNvSpPr txBox="1"/>
          <p:nvPr>
            <p:ph idx="1" type="body"/>
          </p:nvPr>
        </p:nvSpPr>
        <p:spPr>
          <a:xfrm>
            <a:off x="0" y="1246650"/>
            <a:ext cx="9144000" cy="36978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None/>
            </a:pPr>
            <a:r>
              <a:rPr lang="en" sz="1000">
                <a:solidFill>
                  <a:srgbClr val="333333"/>
                </a:solidFill>
                <a:latin typeface="Times New Roman"/>
                <a:ea typeface="Times New Roman"/>
                <a:cs typeface="Times New Roman"/>
                <a:sym typeface="Times New Roman"/>
              </a:rPr>
              <a:t>Beitsch, R. (2020, April 7). Trump rollback of Obama-era mileage standards faces challenges in courts. </a:t>
            </a:r>
            <a:r>
              <a:rPr i="1" lang="en" sz="1000">
                <a:solidFill>
                  <a:srgbClr val="333333"/>
                </a:solidFill>
                <a:latin typeface="Times New Roman"/>
                <a:ea typeface="Times New Roman"/>
                <a:cs typeface="Times New Roman"/>
                <a:sym typeface="Times New Roman"/>
              </a:rPr>
              <a:t>The Hill</a:t>
            </a:r>
            <a:r>
              <a:rPr lang="en" sz="1000">
                <a:solidFill>
                  <a:srgbClr val="333333"/>
                </a:solidFill>
                <a:latin typeface="Times New Roman"/>
                <a:ea typeface="Times New Roman"/>
                <a:cs typeface="Times New Roman"/>
                <a:sym typeface="Times New Roman"/>
              </a:rPr>
              <a:t>. Retrieved from </a:t>
            </a:r>
            <a:r>
              <a:rPr lang="en" sz="1000" u="sng">
                <a:solidFill>
                  <a:schemeClr val="hlink"/>
                </a:solidFill>
                <a:latin typeface="Times New Roman"/>
                <a:ea typeface="Times New Roman"/>
                <a:cs typeface="Times New Roman"/>
                <a:sym typeface="Times New Roman"/>
                <a:hlinkClick r:id="rId3"/>
              </a:rPr>
              <a:t>https://thehill.com/policy/energy-environment/491608-trump-rollback-of-obama-era-mileage-standards-faces-challenges-in</a:t>
            </a:r>
            <a:endParaRPr sz="1000">
              <a:solidFill>
                <a:srgbClr val="333333"/>
              </a:solidFill>
              <a:latin typeface="Times New Roman"/>
              <a:ea typeface="Times New Roman"/>
              <a:cs typeface="Times New Roman"/>
              <a:sym typeface="Times New Roman"/>
            </a:endParaRPr>
          </a:p>
          <a:p>
            <a:pPr indent="457200" lvl="0" marL="0" rtl="0" algn="l">
              <a:spcBef>
                <a:spcPts val="1600"/>
              </a:spcBef>
              <a:spcAft>
                <a:spcPts val="0"/>
              </a:spcAft>
              <a:buNone/>
            </a:pPr>
            <a:r>
              <a:rPr lang="en" sz="1000">
                <a:solidFill>
                  <a:srgbClr val="333333"/>
                </a:solidFill>
                <a:latin typeface="Times New Roman"/>
                <a:ea typeface="Times New Roman"/>
                <a:cs typeface="Times New Roman"/>
                <a:sym typeface="Times New Roman"/>
              </a:rPr>
              <a:t>Eilperin, J., &amp; Dennis, B. (2020, January 23). Trump promised his mileage standards would make cars cheaper and safer. New documents raise doubts about that. </a:t>
            </a:r>
            <a:r>
              <a:rPr i="1" lang="en" sz="1000">
                <a:solidFill>
                  <a:srgbClr val="333333"/>
                </a:solidFill>
                <a:latin typeface="Times New Roman"/>
                <a:ea typeface="Times New Roman"/>
                <a:cs typeface="Times New Roman"/>
                <a:sym typeface="Times New Roman"/>
              </a:rPr>
              <a:t>Washington Post</a:t>
            </a:r>
            <a:r>
              <a:rPr lang="en" sz="1000">
                <a:solidFill>
                  <a:srgbClr val="333333"/>
                </a:solidFill>
                <a:latin typeface="Times New Roman"/>
                <a:ea typeface="Times New Roman"/>
                <a:cs typeface="Times New Roman"/>
                <a:sym typeface="Times New Roman"/>
              </a:rPr>
              <a:t>. Retrieved from </a:t>
            </a:r>
            <a:r>
              <a:rPr lang="en" sz="1000" u="sng">
                <a:solidFill>
                  <a:schemeClr val="hlink"/>
                </a:solidFill>
                <a:latin typeface="Times New Roman"/>
                <a:ea typeface="Times New Roman"/>
                <a:cs typeface="Times New Roman"/>
                <a:sym typeface="Times New Roman"/>
                <a:hlinkClick r:id="rId4"/>
              </a:rPr>
              <a:t>https://www.washingtonpost.com/climate-environment/2020/01/23/trump-vowed-his-mileage-standards-would-make-cars-cheaper-safer-new-documents-raise-doubts-about-that/</a:t>
            </a:r>
            <a:endParaRPr sz="1000">
              <a:solidFill>
                <a:srgbClr val="333333"/>
              </a:solidFill>
              <a:latin typeface="Times New Roman"/>
              <a:ea typeface="Times New Roman"/>
              <a:cs typeface="Times New Roman"/>
              <a:sym typeface="Times New Roman"/>
            </a:endParaRPr>
          </a:p>
          <a:p>
            <a:pPr indent="457200" lvl="0" marL="0" rtl="0" algn="l">
              <a:spcBef>
                <a:spcPts val="1600"/>
              </a:spcBef>
              <a:spcAft>
                <a:spcPts val="0"/>
              </a:spcAft>
              <a:buNone/>
            </a:pPr>
            <a:r>
              <a:rPr lang="en" sz="1000">
                <a:solidFill>
                  <a:srgbClr val="333333"/>
                </a:solidFill>
                <a:latin typeface="Times New Roman"/>
                <a:ea typeface="Times New Roman"/>
                <a:cs typeface="Times New Roman"/>
                <a:sym typeface="Times New Roman"/>
              </a:rPr>
              <a:t>Eilperin, J., &amp; Dennis, B. (2020, March 30). Trump administration to finalize weaker mileage standards, dealing a blow to Obama-era climate policy. </a:t>
            </a:r>
            <a:r>
              <a:rPr i="1" lang="en" sz="1000">
                <a:solidFill>
                  <a:srgbClr val="333333"/>
                </a:solidFill>
                <a:latin typeface="Times New Roman"/>
                <a:ea typeface="Times New Roman"/>
                <a:cs typeface="Times New Roman"/>
                <a:sym typeface="Times New Roman"/>
              </a:rPr>
              <a:t>Washington Post</a:t>
            </a:r>
            <a:r>
              <a:rPr lang="en" sz="1000">
                <a:solidFill>
                  <a:srgbClr val="333333"/>
                </a:solidFill>
                <a:latin typeface="Times New Roman"/>
                <a:ea typeface="Times New Roman"/>
                <a:cs typeface="Times New Roman"/>
                <a:sym typeface="Times New Roman"/>
              </a:rPr>
              <a:t>. Retrieved from </a:t>
            </a:r>
            <a:r>
              <a:rPr lang="en" sz="1000" u="sng">
                <a:solidFill>
                  <a:schemeClr val="hlink"/>
                </a:solidFill>
                <a:latin typeface="Times New Roman"/>
                <a:ea typeface="Times New Roman"/>
                <a:cs typeface="Times New Roman"/>
                <a:sym typeface="Times New Roman"/>
                <a:hlinkClick r:id="rId5"/>
              </a:rPr>
              <a:t>https://www.washingtonpost.com/health/2020/03/30/trump-mileage-standards-environment/</a:t>
            </a:r>
            <a:endParaRPr sz="1000">
              <a:solidFill>
                <a:srgbClr val="333333"/>
              </a:solidFill>
              <a:latin typeface="Times New Roman"/>
              <a:ea typeface="Times New Roman"/>
              <a:cs typeface="Times New Roman"/>
              <a:sym typeface="Times New Roman"/>
            </a:endParaRPr>
          </a:p>
          <a:p>
            <a:pPr indent="457200" lvl="0" marL="0" rtl="0" algn="l">
              <a:spcBef>
                <a:spcPts val="1600"/>
              </a:spcBef>
              <a:spcAft>
                <a:spcPts val="0"/>
              </a:spcAft>
              <a:buNone/>
            </a:pPr>
            <a:r>
              <a:rPr lang="en" sz="1000">
                <a:solidFill>
                  <a:srgbClr val="333333"/>
                </a:solidFill>
                <a:latin typeface="Times New Roman"/>
                <a:ea typeface="Times New Roman"/>
                <a:cs typeface="Times New Roman"/>
                <a:sym typeface="Times New Roman"/>
              </a:rPr>
              <a:t>New York State Department of Health. (2018, February). Fine Particles (PM 2.5) Questions and Answers. Retrieved from </a:t>
            </a:r>
            <a:r>
              <a:rPr lang="en" sz="1000" u="sng">
                <a:solidFill>
                  <a:schemeClr val="hlink"/>
                </a:solidFill>
                <a:latin typeface="Times New Roman"/>
                <a:ea typeface="Times New Roman"/>
                <a:cs typeface="Times New Roman"/>
                <a:sym typeface="Times New Roman"/>
                <a:hlinkClick r:id="rId6"/>
              </a:rPr>
              <a:t>https://www.health.ny.gov/environmental/indoors/air/pmq_a.htm</a:t>
            </a:r>
            <a:r>
              <a:rPr lang="en" sz="1000">
                <a:solidFill>
                  <a:srgbClr val="333333"/>
                </a:solidFill>
                <a:latin typeface="Times New Roman"/>
                <a:ea typeface="Times New Roman"/>
                <a:cs typeface="Times New Roman"/>
                <a:sym typeface="Times New Roman"/>
              </a:rPr>
              <a:t> </a:t>
            </a:r>
            <a:endParaRPr sz="1000">
              <a:solidFill>
                <a:srgbClr val="333333"/>
              </a:solidFill>
              <a:latin typeface="Times New Roman"/>
              <a:ea typeface="Times New Roman"/>
              <a:cs typeface="Times New Roman"/>
              <a:sym typeface="Times New Roman"/>
            </a:endParaRPr>
          </a:p>
          <a:p>
            <a:pPr indent="457200" lvl="0" marL="0" rtl="0" algn="l">
              <a:spcBef>
                <a:spcPts val="1600"/>
              </a:spcBef>
              <a:spcAft>
                <a:spcPts val="0"/>
              </a:spcAft>
              <a:buNone/>
            </a:pPr>
            <a:r>
              <a:rPr lang="en" sz="1000">
                <a:solidFill>
                  <a:srgbClr val="333333"/>
                </a:solidFill>
                <a:latin typeface="Times New Roman"/>
                <a:ea typeface="Times New Roman"/>
                <a:cs typeface="Times New Roman"/>
                <a:sym typeface="Times New Roman"/>
              </a:rPr>
              <a:t>Roberts, D. (2020, April 2). Gutting fuel economy standards during a pandemic is peak Trump. </a:t>
            </a:r>
            <a:r>
              <a:rPr i="1" lang="en" sz="1000">
                <a:solidFill>
                  <a:srgbClr val="333333"/>
                </a:solidFill>
                <a:latin typeface="Times New Roman"/>
                <a:ea typeface="Times New Roman"/>
                <a:cs typeface="Times New Roman"/>
                <a:sym typeface="Times New Roman"/>
              </a:rPr>
              <a:t>Vox Media</a:t>
            </a:r>
            <a:r>
              <a:rPr lang="en" sz="1000">
                <a:solidFill>
                  <a:srgbClr val="333333"/>
                </a:solidFill>
                <a:latin typeface="Times New Roman"/>
                <a:ea typeface="Times New Roman"/>
                <a:cs typeface="Times New Roman"/>
                <a:sym typeface="Times New Roman"/>
              </a:rPr>
              <a:t>. Retrieved from </a:t>
            </a:r>
            <a:r>
              <a:rPr lang="en" sz="1000" u="sng">
                <a:solidFill>
                  <a:schemeClr val="hlink"/>
                </a:solidFill>
                <a:latin typeface="Times New Roman"/>
                <a:ea typeface="Times New Roman"/>
                <a:cs typeface="Times New Roman"/>
                <a:sym typeface="Times New Roman"/>
                <a:hlinkClick r:id="rId7"/>
              </a:rPr>
              <a:t>https://www.vox.com/energy-and-environment/2020/4/2/21202509/trump-climate-change-fuel-economy-standards-coronavirus-pandemic-peak</a:t>
            </a:r>
            <a:endParaRPr sz="1000">
              <a:solidFill>
                <a:srgbClr val="333333"/>
              </a:solidFill>
              <a:latin typeface="Times New Roman"/>
              <a:ea typeface="Times New Roman"/>
              <a:cs typeface="Times New Roman"/>
              <a:sym typeface="Times New Roman"/>
            </a:endParaRPr>
          </a:p>
          <a:p>
            <a:pPr indent="457200" lvl="0" marL="0" rtl="0" algn="l">
              <a:spcBef>
                <a:spcPts val="1600"/>
              </a:spcBef>
              <a:spcAft>
                <a:spcPts val="0"/>
              </a:spcAft>
              <a:buNone/>
            </a:pPr>
            <a:r>
              <a:rPr lang="en" sz="1000">
                <a:solidFill>
                  <a:srgbClr val="333333"/>
                </a:solidFill>
                <a:latin typeface="Times New Roman"/>
                <a:ea typeface="Times New Roman"/>
                <a:cs typeface="Times New Roman"/>
                <a:sym typeface="Times New Roman"/>
              </a:rPr>
              <a:t>US Department of Transportation &amp; US Environmental Protection Agency. (n.d.). Fact Sheet: MYs 2021-2026 CAFE Proposal - by the Numbers. Retrieved April 16, 2020, from </a:t>
            </a:r>
            <a:r>
              <a:rPr lang="en" sz="1000" u="sng">
                <a:solidFill>
                  <a:schemeClr val="hlink"/>
                </a:solidFill>
                <a:latin typeface="Times New Roman"/>
                <a:ea typeface="Times New Roman"/>
                <a:cs typeface="Times New Roman"/>
                <a:sym typeface="Times New Roman"/>
                <a:hlinkClick r:id="rId8"/>
              </a:rPr>
              <a:t>https://www.nhtsa.gov/sites/nhtsa.dot.gov/files/documents/rev_fact_sheet_cafe_nprm_by_the_numbers_003-tag.pdf</a:t>
            </a:r>
            <a:endParaRPr sz="1000">
              <a:solidFill>
                <a:srgbClr val="333333"/>
              </a:solidFill>
              <a:latin typeface="Times New Roman"/>
              <a:ea typeface="Times New Roman"/>
              <a:cs typeface="Times New Roman"/>
              <a:sym typeface="Times New Roman"/>
            </a:endParaRPr>
          </a:p>
          <a:p>
            <a:pPr indent="457200" lvl="0" marL="0" rtl="0" algn="l">
              <a:spcBef>
                <a:spcPts val="1600"/>
              </a:spcBef>
              <a:spcAft>
                <a:spcPts val="1600"/>
              </a:spcAft>
              <a:buNone/>
            </a:pPr>
            <a:r>
              <a:t/>
            </a:r>
            <a:endParaRPr sz="1000">
              <a:solidFill>
                <a:srgbClr val="333333"/>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Google Shape;339;p23"/>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 (part 2)</a:t>
            </a:r>
            <a:endParaRPr/>
          </a:p>
        </p:txBody>
      </p:sp>
      <p:sp>
        <p:nvSpPr>
          <p:cNvPr id="340" name="Google Shape;340;p23"/>
          <p:cNvSpPr txBox="1"/>
          <p:nvPr>
            <p:ph idx="1" type="body"/>
          </p:nvPr>
        </p:nvSpPr>
        <p:spPr>
          <a:xfrm>
            <a:off x="0" y="1597875"/>
            <a:ext cx="9144000" cy="25416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None/>
            </a:pPr>
            <a:r>
              <a:rPr lang="en" sz="1000">
                <a:solidFill>
                  <a:srgbClr val="333333"/>
                </a:solidFill>
                <a:latin typeface="Times New Roman"/>
                <a:ea typeface="Times New Roman"/>
                <a:cs typeface="Times New Roman"/>
                <a:sym typeface="Times New Roman"/>
              </a:rPr>
              <a:t>US Environmental Protection Agency. (n.d.). Basic Information about NO2. Retrieved April 16, 2020, from </a:t>
            </a:r>
            <a:r>
              <a:rPr lang="en" sz="1000" u="sng">
                <a:solidFill>
                  <a:schemeClr val="accent5"/>
                </a:solidFill>
                <a:latin typeface="Times New Roman"/>
                <a:ea typeface="Times New Roman"/>
                <a:cs typeface="Times New Roman"/>
                <a:sym typeface="Times New Roman"/>
                <a:hlinkClick r:id="rId3"/>
              </a:rPr>
              <a:t>https://www.epa.gov/no2-pollution/basic-information-about-no2#Effects</a:t>
            </a:r>
            <a:r>
              <a:rPr lang="en" sz="1000">
                <a:solidFill>
                  <a:srgbClr val="333333"/>
                </a:solidFill>
                <a:latin typeface="Times New Roman"/>
                <a:ea typeface="Times New Roman"/>
                <a:cs typeface="Times New Roman"/>
                <a:sym typeface="Times New Roman"/>
              </a:rPr>
              <a:t> </a:t>
            </a:r>
            <a:endParaRPr sz="1000">
              <a:solidFill>
                <a:srgbClr val="333333"/>
              </a:solidFill>
              <a:latin typeface="Times New Roman"/>
              <a:ea typeface="Times New Roman"/>
              <a:cs typeface="Times New Roman"/>
              <a:sym typeface="Times New Roman"/>
            </a:endParaRPr>
          </a:p>
          <a:p>
            <a:pPr indent="457200" lvl="0" marL="0" rtl="0" algn="l">
              <a:spcBef>
                <a:spcPts val="1600"/>
              </a:spcBef>
              <a:spcAft>
                <a:spcPts val="0"/>
              </a:spcAft>
              <a:buNone/>
            </a:pPr>
            <a:r>
              <a:rPr lang="en" sz="1000">
                <a:solidFill>
                  <a:srgbClr val="333333"/>
                </a:solidFill>
                <a:latin typeface="Times New Roman"/>
                <a:ea typeface="Times New Roman"/>
                <a:cs typeface="Times New Roman"/>
                <a:sym typeface="Times New Roman"/>
              </a:rPr>
              <a:t>US Environmental Protection Agency. (n.d.). Ground-level Ozone Basics. Retrieved April 16, 2020, from </a:t>
            </a:r>
            <a:r>
              <a:rPr lang="en" sz="1000" u="sng">
                <a:solidFill>
                  <a:schemeClr val="accent5"/>
                </a:solidFill>
                <a:latin typeface="Times New Roman"/>
                <a:ea typeface="Times New Roman"/>
                <a:cs typeface="Times New Roman"/>
                <a:sym typeface="Times New Roman"/>
                <a:hlinkClick r:id="rId4"/>
              </a:rPr>
              <a:t>https://www.epa.gov/ground-level-ozone-pollution/ground-level-ozone-basics</a:t>
            </a:r>
            <a:endParaRPr sz="1000">
              <a:solidFill>
                <a:srgbClr val="333333"/>
              </a:solidFill>
              <a:latin typeface="Times New Roman"/>
              <a:ea typeface="Times New Roman"/>
              <a:cs typeface="Times New Roman"/>
              <a:sym typeface="Times New Roman"/>
            </a:endParaRPr>
          </a:p>
          <a:p>
            <a:pPr indent="457200" lvl="0" marL="0" rtl="0" algn="l">
              <a:spcBef>
                <a:spcPts val="1600"/>
              </a:spcBef>
              <a:spcAft>
                <a:spcPts val="0"/>
              </a:spcAft>
              <a:buNone/>
            </a:pPr>
            <a:r>
              <a:rPr lang="en" sz="1000">
                <a:solidFill>
                  <a:srgbClr val="333333"/>
                </a:solidFill>
                <a:latin typeface="Times New Roman"/>
                <a:ea typeface="Times New Roman"/>
                <a:cs typeface="Times New Roman"/>
                <a:sym typeface="Times New Roman"/>
              </a:rPr>
              <a:t>US Environmental Protection Agency. (n.d.). Light Duty Vehicle Emissions. Retrieved April 16, 2020, from </a:t>
            </a:r>
            <a:r>
              <a:rPr lang="en" sz="1000" u="sng">
                <a:solidFill>
                  <a:schemeClr val="accent5"/>
                </a:solidFill>
                <a:latin typeface="Times New Roman"/>
                <a:ea typeface="Times New Roman"/>
                <a:cs typeface="Times New Roman"/>
                <a:sym typeface="Times New Roman"/>
                <a:hlinkClick r:id="rId5"/>
              </a:rPr>
              <a:t>https://www.epa.gov/greenvehicles/light-duty-vehicle-emissions</a:t>
            </a:r>
            <a:endParaRPr sz="1000">
              <a:solidFill>
                <a:srgbClr val="333333"/>
              </a:solidFill>
              <a:latin typeface="Times New Roman"/>
              <a:ea typeface="Times New Roman"/>
              <a:cs typeface="Times New Roman"/>
              <a:sym typeface="Times New Roman"/>
            </a:endParaRPr>
          </a:p>
          <a:p>
            <a:pPr indent="457200" lvl="0" marL="0" rtl="0" algn="l">
              <a:spcBef>
                <a:spcPts val="1600"/>
              </a:spcBef>
              <a:spcAft>
                <a:spcPts val="0"/>
              </a:spcAft>
              <a:buNone/>
            </a:pPr>
            <a:r>
              <a:rPr lang="en" sz="1000">
                <a:solidFill>
                  <a:srgbClr val="333333"/>
                </a:solidFill>
                <a:latin typeface="Times New Roman"/>
                <a:ea typeface="Times New Roman"/>
                <a:cs typeface="Times New Roman"/>
                <a:sym typeface="Times New Roman"/>
              </a:rPr>
              <a:t>White House Office of the Press Secretary. (2012, August 28). Obama Administration Finalizes Historic 54.5 MPG Fuel Efficiency Standards. Retrieved April 16, 2020, from </a:t>
            </a:r>
            <a:r>
              <a:rPr lang="en" sz="1000" u="sng">
                <a:solidFill>
                  <a:schemeClr val="accent5"/>
                </a:solidFill>
                <a:latin typeface="Times New Roman"/>
                <a:ea typeface="Times New Roman"/>
                <a:cs typeface="Times New Roman"/>
                <a:sym typeface="Times New Roman"/>
                <a:hlinkClick r:id="rId6"/>
              </a:rPr>
              <a:t>https://obamawhitehouse.archives.gov/the-press-office/2012/08/28/obama-administration-finalizes-historic-545-MPG-fuel-efficiency-standard</a:t>
            </a:r>
            <a:r>
              <a:rPr lang="en" sz="1000">
                <a:solidFill>
                  <a:srgbClr val="333333"/>
                </a:solidFill>
                <a:latin typeface="Times New Roman"/>
                <a:ea typeface="Times New Roman"/>
                <a:cs typeface="Times New Roman"/>
                <a:sym typeface="Times New Roman"/>
              </a:rPr>
              <a:t> </a:t>
            </a:r>
            <a:endParaRPr sz="1000">
              <a:solidFill>
                <a:srgbClr val="333333"/>
              </a:solidFill>
              <a:latin typeface="Times New Roman"/>
              <a:ea typeface="Times New Roman"/>
              <a:cs typeface="Times New Roman"/>
              <a:sym typeface="Times New Roman"/>
            </a:endParaRPr>
          </a:p>
          <a:p>
            <a:pPr indent="457200" lvl="0" marL="0" rtl="0" algn="l">
              <a:spcBef>
                <a:spcPts val="1600"/>
              </a:spcBef>
              <a:spcAft>
                <a:spcPts val="0"/>
              </a:spcAft>
              <a:buNone/>
            </a:pPr>
            <a:r>
              <a:rPr lang="en" sz="1000">
                <a:solidFill>
                  <a:srgbClr val="333333"/>
                </a:solidFill>
                <a:latin typeface="Times New Roman"/>
                <a:ea typeface="Times New Roman"/>
                <a:cs typeface="Times New Roman"/>
                <a:sym typeface="Times New Roman"/>
              </a:rPr>
              <a:t>Wikimedia Commons. (2019, September 16). File:Grain size dependence of penetration of airborne particulate matter.jpg. Retrieved April 16, 2020, from </a:t>
            </a:r>
            <a:r>
              <a:rPr lang="en" sz="1000" u="sng">
                <a:solidFill>
                  <a:schemeClr val="accent5"/>
                </a:solidFill>
                <a:latin typeface="Times New Roman"/>
                <a:ea typeface="Times New Roman"/>
                <a:cs typeface="Times New Roman"/>
                <a:sym typeface="Times New Roman"/>
                <a:hlinkClick r:id="rId7"/>
              </a:rPr>
              <a:t>https://commons.wikimedia.org/wiki/File:Grain_size_dependence_of_penetration_of_airborne_particulate_matter.jpg</a:t>
            </a:r>
            <a:r>
              <a:rPr lang="en" sz="1000">
                <a:solidFill>
                  <a:srgbClr val="333333"/>
                </a:solidFill>
                <a:latin typeface="Times New Roman"/>
                <a:ea typeface="Times New Roman"/>
                <a:cs typeface="Times New Roman"/>
                <a:sym typeface="Times New Roman"/>
              </a:rPr>
              <a:t> </a:t>
            </a:r>
            <a:endParaRPr sz="1000">
              <a:solidFill>
                <a:srgbClr val="333333"/>
              </a:solidFill>
              <a:latin typeface="Times New Roman"/>
              <a:ea typeface="Times New Roman"/>
              <a:cs typeface="Times New Roman"/>
              <a:sym typeface="Times New Roman"/>
            </a:endParaRPr>
          </a:p>
          <a:p>
            <a:pPr indent="0" lvl="0" marL="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1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Background</a:t>
            </a:r>
            <a:endParaRPr/>
          </a:p>
        </p:txBody>
      </p:sp>
      <p:sp>
        <p:nvSpPr>
          <p:cNvPr id="284" name="Google Shape;284;p14"/>
          <p:cNvSpPr txBox="1"/>
          <p:nvPr>
            <p:ph idx="1" type="body"/>
          </p:nvPr>
        </p:nvSpPr>
        <p:spPr>
          <a:xfrm>
            <a:off x="1303800" y="1368250"/>
            <a:ext cx="7030500" cy="2541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Under the Obama administration, corporations must reach average of 54 mpg by 2026</a:t>
            </a:r>
            <a:endParaRPr sz="1800"/>
          </a:p>
          <a:p>
            <a:pPr indent="-342900" lvl="0" marL="457200" rtl="0" algn="l">
              <a:spcBef>
                <a:spcPts val="0"/>
              </a:spcBef>
              <a:spcAft>
                <a:spcPts val="0"/>
              </a:spcAft>
              <a:buSzPts val="1800"/>
              <a:buChar char="●"/>
            </a:pPr>
            <a:r>
              <a:rPr lang="en" sz="1800"/>
              <a:t>Trump administration drops the standard to 40.4 mpg </a:t>
            </a:r>
            <a:endParaRPr sz="1800"/>
          </a:p>
        </p:txBody>
      </p:sp>
      <p:pic>
        <p:nvPicPr>
          <p:cNvPr id="285" name="Google Shape;285;p14"/>
          <p:cNvPicPr preferRelativeResize="0"/>
          <p:nvPr/>
        </p:nvPicPr>
        <p:blipFill>
          <a:blip r:embed="rId3">
            <a:alphaModFix/>
          </a:blip>
          <a:stretch>
            <a:fillRect/>
          </a:stretch>
        </p:blipFill>
        <p:spPr>
          <a:xfrm>
            <a:off x="260275" y="2495550"/>
            <a:ext cx="4707467" cy="2647950"/>
          </a:xfrm>
          <a:prstGeom prst="rect">
            <a:avLst/>
          </a:prstGeom>
          <a:noFill/>
          <a:ln>
            <a:noFill/>
          </a:ln>
        </p:spPr>
      </p:pic>
      <p:pic>
        <p:nvPicPr>
          <p:cNvPr id="286" name="Google Shape;286;p14"/>
          <p:cNvPicPr preferRelativeResize="0"/>
          <p:nvPr/>
        </p:nvPicPr>
        <p:blipFill>
          <a:blip r:embed="rId4">
            <a:alphaModFix/>
          </a:blip>
          <a:stretch>
            <a:fillRect/>
          </a:stretch>
        </p:blipFill>
        <p:spPr>
          <a:xfrm>
            <a:off x="4967747" y="2495550"/>
            <a:ext cx="3973552" cy="26479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p15"/>
          <p:cNvSpPr txBox="1"/>
          <p:nvPr>
            <p:ph idx="1" type="body"/>
          </p:nvPr>
        </p:nvSpPr>
        <p:spPr>
          <a:xfrm>
            <a:off x="1288500" y="253850"/>
            <a:ext cx="7620900" cy="3787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Before change, Obama admin required 5 percent annual increase in fuel efficiency</a:t>
            </a:r>
            <a:endParaRPr sz="1800"/>
          </a:p>
          <a:p>
            <a:pPr indent="-342900" lvl="1" marL="914400" rtl="0" algn="l">
              <a:spcBef>
                <a:spcPts val="0"/>
              </a:spcBef>
              <a:spcAft>
                <a:spcPts val="0"/>
              </a:spcAft>
              <a:buSzPts val="1800"/>
              <a:buChar char="○"/>
            </a:pPr>
            <a:r>
              <a:rPr lang="en" sz="1800"/>
              <a:t>Avoid 6 billion metric tons of greenhouse gases</a:t>
            </a:r>
            <a:endParaRPr sz="1800"/>
          </a:p>
          <a:p>
            <a:pPr indent="-342900" lvl="1" marL="914400" rtl="0" algn="l">
              <a:spcBef>
                <a:spcPts val="0"/>
              </a:spcBef>
              <a:spcAft>
                <a:spcPts val="0"/>
              </a:spcAft>
              <a:buSzPts val="1800"/>
              <a:buChar char="○"/>
            </a:pPr>
            <a:r>
              <a:rPr lang="en" sz="1800"/>
              <a:t>Cut to 1.5 percent</a:t>
            </a:r>
            <a:endParaRPr sz="1800"/>
          </a:p>
          <a:p>
            <a:pPr indent="-342900" lvl="0" marL="457200" rtl="0" algn="l">
              <a:spcBef>
                <a:spcPts val="0"/>
              </a:spcBef>
              <a:spcAft>
                <a:spcPts val="0"/>
              </a:spcAft>
              <a:buSzPts val="1800"/>
              <a:buChar char="●"/>
            </a:pPr>
            <a:r>
              <a:rPr lang="en" sz="1800"/>
              <a:t>Claimed that increasing fuel efficiency make them more expensive and encourages people to drive older, less safe cars </a:t>
            </a:r>
            <a:endParaRPr sz="1800"/>
          </a:p>
          <a:p>
            <a:pPr indent="-342900" lvl="1" marL="914400" rtl="0" algn="l">
              <a:spcBef>
                <a:spcPts val="0"/>
              </a:spcBef>
              <a:spcAft>
                <a:spcPts val="0"/>
              </a:spcAft>
              <a:buSzPts val="1800"/>
              <a:buChar char="○"/>
            </a:pPr>
            <a:r>
              <a:rPr lang="en" sz="1800"/>
              <a:t>Avert up to 12,000 crash fatalities</a:t>
            </a:r>
            <a:endParaRPr sz="1800"/>
          </a:p>
          <a:p>
            <a:pPr indent="-342900" lvl="1" marL="914400" rtl="0" algn="l">
              <a:spcBef>
                <a:spcPts val="0"/>
              </a:spcBef>
              <a:spcAft>
                <a:spcPts val="0"/>
              </a:spcAft>
              <a:buSzPts val="1800"/>
              <a:buChar char="○"/>
            </a:pPr>
            <a:r>
              <a:rPr lang="en" sz="1800"/>
              <a:t>Other estimates say more people will die from air pollution difference in same period</a:t>
            </a:r>
            <a:endParaRPr sz="1800"/>
          </a:p>
          <a:p>
            <a:pPr indent="-342900" lvl="1" marL="914400" rtl="0" algn="l">
              <a:spcBef>
                <a:spcPts val="0"/>
              </a:spcBef>
              <a:spcAft>
                <a:spcPts val="0"/>
              </a:spcAft>
              <a:buSzPts val="1800"/>
              <a:buChar char="○"/>
            </a:pPr>
            <a:r>
              <a:rPr lang="en" sz="1800"/>
              <a:t>Consumers pay more at gas pump </a:t>
            </a:r>
            <a:endParaRPr sz="1800"/>
          </a:p>
          <a:p>
            <a:pPr indent="-342900" lvl="1" marL="914400" rtl="0" algn="l">
              <a:spcBef>
                <a:spcPts val="0"/>
              </a:spcBef>
              <a:spcAft>
                <a:spcPts val="0"/>
              </a:spcAft>
              <a:buSzPts val="1800"/>
              <a:buChar char="○"/>
            </a:pPr>
            <a:r>
              <a:rPr lang="en" sz="1800"/>
              <a:t>Lower car price by $1000, but $1400 increase in gas spending</a:t>
            </a:r>
            <a:endParaRPr sz="1800"/>
          </a:p>
          <a:p>
            <a:pPr indent="-342900" lvl="0" marL="457200" rtl="0" algn="l">
              <a:spcBef>
                <a:spcPts val="0"/>
              </a:spcBef>
              <a:spcAft>
                <a:spcPts val="0"/>
              </a:spcAft>
              <a:buSzPts val="1800"/>
              <a:buChar char="●"/>
            </a:pPr>
            <a:r>
              <a:rPr lang="en" sz="1800"/>
              <a:t>California and many other states suing federal government for right to set own fuel efficiency standards</a:t>
            </a:r>
            <a:endParaRPr sz="1800"/>
          </a:p>
          <a:p>
            <a:pPr indent="-342900" lvl="1" marL="914400" rtl="0" algn="l">
              <a:spcBef>
                <a:spcPts val="0"/>
              </a:spcBef>
              <a:spcAft>
                <a:spcPts val="0"/>
              </a:spcAft>
              <a:buSzPts val="1800"/>
              <a:buChar char="○"/>
            </a:pPr>
            <a:r>
              <a:rPr lang="en" sz="1800"/>
              <a:t>Several automakers already signed deals with California for minimum of 50 mpg by 2026</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Google Shape;296;p16"/>
          <p:cNvSpPr txBox="1"/>
          <p:nvPr>
            <p:ph type="title"/>
          </p:nvPr>
        </p:nvSpPr>
        <p:spPr>
          <a:xfrm>
            <a:off x="824000" y="1613825"/>
            <a:ext cx="58578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What is in Car Exhaust?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pic>
        <p:nvPicPr>
          <p:cNvPr id="301" name="Google Shape;301;p17"/>
          <p:cNvPicPr preferRelativeResize="0"/>
          <p:nvPr/>
        </p:nvPicPr>
        <p:blipFill rotWithShape="1">
          <a:blip r:embed="rId3">
            <a:alphaModFix/>
          </a:blip>
          <a:srcRect b="0" l="0" r="5704" t="0"/>
          <a:stretch/>
        </p:blipFill>
        <p:spPr>
          <a:xfrm>
            <a:off x="4001550" y="1525588"/>
            <a:ext cx="5142449" cy="3067725"/>
          </a:xfrm>
          <a:prstGeom prst="rect">
            <a:avLst/>
          </a:prstGeom>
          <a:noFill/>
          <a:ln>
            <a:noFill/>
          </a:ln>
        </p:spPr>
      </p:pic>
      <p:sp>
        <p:nvSpPr>
          <p:cNvPr id="302" name="Google Shape;302;p17"/>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Car Exhaust</a:t>
            </a:r>
            <a:endParaRPr/>
          </a:p>
        </p:txBody>
      </p:sp>
      <p:sp>
        <p:nvSpPr>
          <p:cNvPr id="303" name="Google Shape;303;p17"/>
          <p:cNvSpPr txBox="1"/>
          <p:nvPr>
            <p:ph idx="1" type="body"/>
          </p:nvPr>
        </p:nvSpPr>
        <p:spPr>
          <a:xfrm>
            <a:off x="278150" y="2040346"/>
            <a:ext cx="3870300" cy="2038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Carbon dioxide, water vapor, nitrogen oxide and dioxide, carbon monoxide, PM 2.5 are all found in car exhausts in significant amounts. Each has detrimental effects. </a:t>
            </a:r>
            <a:endParaRPr sz="1800"/>
          </a:p>
          <a:p>
            <a:pPr indent="0" lvl="0" marL="457200" rtl="0" algn="l">
              <a:spcBef>
                <a:spcPts val="1600"/>
              </a:spcBef>
              <a:spcAft>
                <a:spcPts val="0"/>
              </a:spcAft>
              <a:buNone/>
            </a:pPr>
            <a:r>
              <a:t/>
            </a:r>
            <a:endParaRPr sz="1800"/>
          </a:p>
          <a:p>
            <a:pPr indent="0" lvl="0" marL="0" rtl="0" algn="l">
              <a:spcBef>
                <a:spcPts val="1600"/>
              </a:spcBef>
              <a:spcAft>
                <a:spcPts val="0"/>
              </a:spcAft>
              <a:buNone/>
            </a:pPr>
            <a:r>
              <a:t/>
            </a:r>
            <a:endParaRPr sz="1400"/>
          </a:p>
          <a:p>
            <a:pPr indent="0" lvl="0" marL="0" rtl="0" algn="l">
              <a:spcBef>
                <a:spcPts val="1600"/>
              </a:spcBef>
              <a:spcAft>
                <a:spcPts val="0"/>
              </a:spcAft>
              <a:buNone/>
            </a:pPr>
            <a:r>
              <a:t/>
            </a:r>
            <a:endParaRPr sz="1400"/>
          </a:p>
          <a:p>
            <a:pPr indent="0" lvl="0" marL="0" rtl="0" algn="l">
              <a:spcBef>
                <a:spcPts val="1600"/>
              </a:spcBef>
              <a:spcAft>
                <a:spcPts val="1600"/>
              </a:spcAft>
              <a:buNone/>
            </a:pPr>
            <a:r>
              <a:t/>
            </a:r>
            <a:endParaRPr sz="1400"/>
          </a:p>
        </p:txBody>
      </p:sp>
      <p:sp>
        <p:nvSpPr>
          <p:cNvPr id="304" name="Google Shape;304;p17"/>
          <p:cNvSpPr txBox="1"/>
          <p:nvPr/>
        </p:nvSpPr>
        <p:spPr>
          <a:xfrm>
            <a:off x="4500575" y="312850"/>
            <a:ext cx="3765900" cy="9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Nunito"/>
              <a:ea typeface="Nunito"/>
              <a:cs typeface="Nunito"/>
              <a:sym typeface="Nuni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Google Shape;309;p18"/>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Gas Effects</a:t>
            </a:r>
            <a:endParaRPr/>
          </a:p>
        </p:txBody>
      </p:sp>
      <p:sp>
        <p:nvSpPr>
          <p:cNvPr id="310" name="Google Shape;310;p18"/>
          <p:cNvSpPr txBox="1"/>
          <p:nvPr>
            <p:ph idx="1" type="body"/>
          </p:nvPr>
        </p:nvSpPr>
        <p:spPr>
          <a:xfrm>
            <a:off x="1303800" y="1300950"/>
            <a:ext cx="7544100" cy="363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Carbon Dioxide: Most commonly known greenhouse gas</a:t>
            </a:r>
            <a:endParaRPr sz="1800"/>
          </a:p>
          <a:p>
            <a:pPr indent="-342900" lvl="0" marL="457200" rtl="0" algn="l">
              <a:spcBef>
                <a:spcPts val="0"/>
              </a:spcBef>
              <a:spcAft>
                <a:spcPts val="0"/>
              </a:spcAft>
              <a:buSzPts val="1800"/>
              <a:buChar char="●"/>
            </a:pPr>
            <a:r>
              <a:rPr lang="en" sz="1800"/>
              <a:t>Water Vapor: Greenhouse effect but </a:t>
            </a:r>
            <a:r>
              <a:rPr lang="en" sz="1800"/>
              <a:t>negligible</a:t>
            </a:r>
            <a:r>
              <a:rPr lang="en" sz="1800"/>
              <a:t> in comparison to ocean evaporation, but also create clouds that increase albedo.</a:t>
            </a:r>
            <a:endParaRPr sz="1800"/>
          </a:p>
          <a:p>
            <a:pPr indent="-342900" lvl="0" marL="457200" rtl="0" algn="l">
              <a:spcBef>
                <a:spcPts val="0"/>
              </a:spcBef>
              <a:spcAft>
                <a:spcPts val="0"/>
              </a:spcAft>
              <a:buSzPts val="1800"/>
              <a:buChar char="●"/>
            </a:pPr>
            <a:r>
              <a:rPr lang="en" sz="1800"/>
              <a:t>Nitrogen Oxide reacts with Volatile Organic Compounds to form Nitrogen Dioxide, which reacts with Oxygen gas to form tropospheric ozone. NO2 and O3 </a:t>
            </a:r>
            <a:r>
              <a:rPr lang="en" sz="1800"/>
              <a:t>aggravate</a:t>
            </a:r>
            <a:r>
              <a:rPr lang="en" sz="1800"/>
              <a:t> breathing issues and  cause haze. O3 contributes to crop damage and the greenhouse effect.</a:t>
            </a:r>
            <a:endParaRPr sz="1800"/>
          </a:p>
          <a:p>
            <a:pPr indent="-342900" lvl="0" marL="457200" rtl="0" algn="l">
              <a:spcBef>
                <a:spcPts val="0"/>
              </a:spcBef>
              <a:spcAft>
                <a:spcPts val="0"/>
              </a:spcAft>
              <a:buSzPts val="1800"/>
              <a:buChar char="●"/>
            </a:pPr>
            <a:r>
              <a:rPr lang="en" sz="1800"/>
              <a:t>Carbon Monoxide reacts to form Carbon Dioxide, but also both helps create and avoid the creation of methane and ozone.</a:t>
            </a:r>
            <a:endParaRPr sz="1800"/>
          </a:p>
          <a:p>
            <a:pPr indent="0" lvl="0" marL="0" rtl="0" algn="l">
              <a:spcBef>
                <a:spcPts val="1600"/>
              </a:spcBef>
              <a:spcAft>
                <a:spcPts val="0"/>
              </a:spcAft>
              <a:buNone/>
            </a:pPr>
            <a:r>
              <a:t/>
            </a:r>
            <a:endParaRPr sz="1800"/>
          </a:p>
          <a:p>
            <a:pPr indent="0" lvl="0" marL="0" rtl="0" algn="l">
              <a:spcBef>
                <a:spcPts val="1600"/>
              </a:spcBef>
              <a:spcAft>
                <a:spcPts val="1600"/>
              </a:spcAft>
              <a:buNone/>
            </a:pPr>
            <a:r>
              <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19"/>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Particulate Matter 2.5</a:t>
            </a:r>
            <a:endParaRPr/>
          </a:p>
        </p:txBody>
      </p:sp>
      <p:sp>
        <p:nvSpPr>
          <p:cNvPr id="316" name="Google Shape;316;p19"/>
          <p:cNvSpPr txBox="1"/>
          <p:nvPr>
            <p:ph idx="1" type="body"/>
          </p:nvPr>
        </p:nvSpPr>
        <p:spPr>
          <a:xfrm>
            <a:off x="642950" y="1597875"/>
            <a:ext cx="4008600" cy="3358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The PM2.5 in car exhaust causes irritation in the lungs. </a:t>
            </a:r>
            <a:endParaRPr sz="1800"/>
          </a:p>
          <a:p>
            <a:pPr indent="-342900" lvl="0" marL="457200" rtl="0" algn="l">
              <a:spcBef>
                <a:spcPts val="0"/>
              </a:spcBef>
              <a:spcAft>
                <a:spcPts val="0"/>
              </a:spcAft>
              <a:buSzPts val="1800"/>
              <a:buChar char="●"/>
            </a:pPr>
            <a:r>
              <a:rPr lang="en" sz="1800"/>
              <a:t>This can worsen already chronic health problems that people have.</a:t>
            </a:r>
            <a:endParaRPr sz="1800"/>
          </a:p>
        </p:txBody>
      </p:sp>
      <p:pic>
        <p:nvPicPr>
          <p:cNvPr id="317" name="Google Shape;317;p19"/>
          <p:cNvPicPr preferRelativeResize="0"/>
          <p:nvPr/>
        </p:nvPicPr>
        <p:blipFill>
          <a:blip r:embed="rId3">
            <a:alphaModFix/>
          </a:blip>
          <a:stretch>
            <a:fillRect/>
          </a:stretch>
        </p:blipFill>
        <p:spPr>
          <a:xfrm>
            <a:off x="4572000" y="1353273"/>
            <a:ext cx="4324674" cy="36031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Google Shape;322;p20"/>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How Does It All Connect?</a:t>
            </a:r>
            <a:endParaRPr/>
          </a:p>
        </p:txBody>
      </p:sp>
      <p:sp>
        <p:nvSpPr>
          <p:cNvPr id="323" name="Google Shape;323;p20"/>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sz="1800"/>
              <a:t>Decreasing fuel efficiency standards allows the car industry to sell cars that release much more of the carbon dioxide, nitrogen oxides, and particulate matter that accelerate climate change and cause respiratory distress</a:t>
            </a:r>
            <a:endParaRPr sz="1800"/>
          </a:p>
          <a:p>
            <a:pPr indent="-342900" lvl="0" marL="457200" rtl="0" algn="l">
              <a:spcBef>
                <a:spcPts val="0"/>
              </a:spcBef>
              <a:spcAft>
                <a:spcPts val="0"/>
              </a:spcAft>
              <a:buSzPts val="1800"/>
              <a:buChar char="●"/>
            </a:pPr>
            <a:r>
              <a:rPr lang="en" sz="1800"/>
              <a:t>There is the argument that vehicle fatalities will decrease as a result of the new policy, but the effects of the pollutants will likely cause more damage and deaths</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Google Shape;328;p21"/>
          <p:cNvSpPr txBox="1"/>
          <p:nvPr>
            <p:ph type="title"/>
          </p:nvPr>
        </p:nvSpPr>
        <p:spPr>
          <a:xfrm>
            <a:off x="824000" y="763600"/>
            <a:ext cx="5857800" cy="3573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Questions?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