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PT Sans Narrow"/>
      <p:regular r:id="rId16"/>
      <p:bold r:id="rId17"/>
    </p:embeddedFont>
    <p:embeddedFont>
      <p:font typeface="Open Sans"/>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TSansNarrow-bold.fntdata"/><Relationship Id="rId16" Type="http://schemas.openxmlformats.org/officeDocument/2006/relationships/font" Target="fonts/PTSansNarrow-regular.fntdata"/><Relationship Id="rId5" Type="http://schemas.openxmlformats.org/officeDocument/2006/relationships/notesMaster" Target="notesMasters/notesMaster1.xml"/><Relationship Id="rId19" Type="http://schemas.openxmlformats.org/officeDocument/2006/relationships/font" Target="fonts/OpenSans-bold.fntdata"/><Relationship Id="rId6" Type="http://schemas.openxmlformats.org/officeDocument/2006/relationships/slide" Target="slides/slide1.xml"/><Relationship Id="rId18"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3b664ec68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3b664ec68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73b664ec68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73b664ec68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73b664ec68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3b664ec68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73b664ec68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73b664ec68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73b664ec68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3b664ec68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73b664ec68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73b664ec68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73b664ec68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3b664ec68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73b664ec68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3b664ec68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3b664ec68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3b664ec68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agupubs.onlinelibrary.wiley.com/doi/full/10.1029/2003JD003439" TargetMode="External"/><Relationship Id="rId4" Type="http://schemas.openxmlformats.org/officeDocument/2006/relationships/hyperlink" Target="https://oco.jpl.nasa.gov/instrument/" TargetMode="External"/><Relationship Id="rId5" Type="http://schemas.openxmlformats.org/officeDocument/2006/relationships/hyperlink" Target="https://docserver.gesdisc.eosdis.nasa.gov/public/project/OCO/OCO2_DUG.V6.pdf" TargetMode="External"/><Relationship Id="rId6" Type="http://schemas.openxmlformats.org/officeDocument/2006/relationships/hyperlink" Target="https://agupubs.onlinelibrary.wiley.com/doi/epdf/10.1029/2000GL011912" TargetMode="External"/><Relationship Id="rId7" Type="http://schemas.openxmlformats.org/officeDocument/2006/relationships/hyperlink" Target="https://ro.uow.edu.au/cgi/viewcontent.cgi?article=5751&amp;context=smhpapers" TargetMode="External"/><Relationship Id="rId8" Type="http://schemas.openxmlformats.org/officeDocument/2006/relationships/hyperlink" Target="https://agupubs.onlinelibrary.wiley.com/doi/full/10.1002/2016GL07088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Benefits and Issues with CO2 Satellite Measurements</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Alexis Wilson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129" name="Google Shape;129;p2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100" u="sng">
                <a:solidFill>
                  <a:schemeClr val="hlink"/>
                </a:solidFill>
                <a:latin typeface="Arial"/>
                <a:ea typeface="Arial"/>
                <a:cs typeface="Arial"/>
                <a:sym typeface="Arial"/>
                <a:hlinkClick r:id="rId3"/>
              </a:rPr>
              <a:t>https://agupubs.onlinelibrary.wiley.com/doi/full/10.1029/2003JD003439</a:t>
            </a:r>
            <a:endParaRPr/>
          </a:p>
          <a:p>
            <a:pPr indent="-342900" lvl="0" marL="457200" rtl="0" algn="l">
              <a:spcBef>
                <a:spcPts val="0"/>
              </a:spcBef>
              <a:spcAft>
                <a:spcPts val="0"/>
              </a:spcAft>
              <a:buSzPts val="1800"/>
              <a:buChar char="●"/>
            </a:pPr>
            <a:r>
              <a:rPr lang="en" sz="1100" u="sng">
                <a:solidFill>
                  <a:schemeClr val="hlink"/>
                </a:solidFill>
                <a:latin typeface="Arial"/>
                <a:ea typeface="Arial"/>
                <a:cs typeface="Arial"/>
                <a:sym typeface="Arial"/>
                <a:hlinkClick r:id="rId4"/>
              </a:rPr>
              <a:t>https://oco.jpl.nasa.gov/instrument/</a:t>
            </a:r>
            <a:endParaRPr/>
          </a:p>
          <a:p>
            <a:pPr indent="-342900" lvl="0" marL="457200" rtl="0" algn="l">
              <a:spcBef>
                <a:spcPts val="0"/>
              </a:spcBef>
              <a:spcAft>
                <a:spcPts val="0"/>
              </a:spcAft>
              <a:buSzPts val="1800"/>
              <a:buChar char="●"/>
            </a:pPr>
            <a:r>
              <a:rPr lang="en" sz="1100" u="sng">
                <a:solidFill>
                  <a:schemeClr val="hlink"/>
                </a:solidFill>
                <a:latin typeface="Arial"/>
                <a:ea typeface="Arial"/>
                <a:cs typeface="Arial"/>
                <a:sym typeface="Arial"/>
                <a:hlinkClick r:id="rId5"/>
              </a:rPr>
              <a:t>https://docserver.gesdisc.eosdis.nasa.gov/public/project/OCO/OCO2_DUG.V6.pdf</a:t>
            </a:r>
            <a:endParaRPr/>
          </a:p>
          <a:p>
            <a:pPr indent="-342900" lvl="0" marL="457200" rtl="0" algn="l">
              <a:spcBef>
                <a:spcPts val="0"/>
              </a:spcBef>
              <a:spcAft>
                <a:spcPts val="0"/>
              </a:spcAft>
              <a:buSzPts val="1800"/>
              <a:buChar char="●"/>
            </a:pPr>
            <a:r>
              <a:rPr lang="en" sz="1100" u="sng">
                <a:solidFill>
                  <a:schemeClr val="hlink"/>
                </a:solidFill>
                <a:latin typeface="Arial"/>
                <a:ea typeface="Arial"/>
                <a:cs typeface="Arial"/>
                <a:sym typeface="Arial"/>
                <a:hlinkClick r:id="rId6"/>
              </a:rPr>
              <a:t>https://agupubs.onlinelibrary.wiley.com/doi/epdf/10.1029/2000GL011912</a:t>
            </a:r>
            <a:endParaRPr/>
          </a:p>
          <a:p>
            <a:pPr indent="-342900" lvl="0" marL="457200" rtl="0" algn="l">
              <a:spcBef>
                <a:spcPts val="0"/>
              </a:spcBef>
              <a:spcAft>
                <a:spcPts val="0"/>
              </a:spcAft>
              <a:buSzPts val="1800"/>
              <a:buChar char="●"/>
            </a:pPr>
            <a:r>
              <a:rPr lang="en" sz="1100" u="sng">
                <a:solidFill>
                  <a:schemeClr val="hlink"/>
                </a:solidFill>
                <a:latin typeface="Arial"/>
                <a:ea typeface="Arial"/>
                <a:cs typeface="Arial"/>
                <a:sym typeface="Arial"/>
                <a:hlinkClick r:id="rId7"/>
              </a:rPr>
              <a:t>https://ro.uow.edu.au/cgi/viewcontent.cgi?article=5751&amp;context=smhpapers</a:t>
            </a:r>
            <a:endParaRPr/>
          </a:p>
          <a:p>
            <a:pPr indent="-342900" lvl="0" marL="457200" rtl="0" algn="l">
              <a:spcBef>
                <a:spcPts val="0"/>
              </a:spcBef>
              <a:spcAft>
                <a:spcPts val="0"/>
              </a:spcAft>
              <a:buSzPts val="1800"/>
              <a:buChar char="●"/>
            </a:pPr>
            <a:r>
              <a:rPr lang="en" sz="1100" u="sng">
                <a:solidFill>
                  <a:schemeClr val="hlink"/>
                </a:solidFill>
                <a:latin typeface="Arial"/>
                <a:ea typeface="Arial"/>
                <a:cs typeface="Arial"/>
                <a:sym typeface="Arial"/>
                <a:hlinkClick r:id="rId8"/>
              </a:rPr>
              <a:t>https://agupubs.onlinelibrary.wiley.com/doi/full/10.1002/2016GL070885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 History</a:t>
            </a:r>
            <a:endParaRPr/>
          </a:p>
        </p:txBody>
      </p:sp>
      <p:sp>
        <p:nvSpPr>
          <p:cNvPr id="73" name="Google Shape;73;p14"/>
          <p:cNvSpPr txBox="1"/>
          <p:nvPr>
            <p:ph idx="1" type="body"/>
          </p:nvPr>
        </p:nvSpPr>
        <p:spPr>
          <a:xfrm>
            <a:off x="4887250" y="1206025"/>
            <a:ext cx="3978900" cy="342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The HIRS/2, launched in 1987, was the first satellite to measure atmospheric CO2</a:t>
            </a:r>
            <a:endParaRPr sz="1400"/>
          </a:p>
          <a:p>
            <a:pPr indent="-317500" lvl="0" marL="457200" rtl="0" algn="l">
              <a:spcBef>
                <a:spcPts val="0"/>
              </a:spcBef>
              <a:spcAft>
                <a:spcPts val="0"/>
              </a:spcAft>
              <a:buSzPts val="1400"/>
              <a:buChar char="●"/>
            </a:pPr>
            <a:r>
              <a:rPr lang="en" sz="1400"/>
              <a:t>Japanese Greenhouse Gases Observing Satellite (GOSAT) was the first satellite dedicated to measuring CO2</a:t>
            </a:r>
            <a:endParaRPr sz="1400"/>
          </a:p>
          <a:p>
            <a:pPr indent="-317500" lvl="0" marL="457200" rtl="0" algn="l">
              <a:spcBef>
                <a:spcPts val="0"/>
              </a:spcBef>
              <a:spcAft>
                <a:spcPts val="0"/>
              </a:spcAft>
              <a:buSzPts val="1400"/>
              <a:buChar char="●"/>
            </a:pPr>
            <a:r>
              <a:rPr lang="en" sz="1400"/>
              <a:t>The Orbiting Carbon Observatory (OCO) series is the most current satellite used to measure atmospheric CO2</a:t>
            </a:r>
            <a:endParaRPr sz="1400"/>
          </a:p>
          <a:p>
            <a:pPr indent="-304800" lvl="1" marL="914400" rtl="0" algn="l">
              <a:spcBef>
                <a:spcPts val="0"/>
              </a:spcBef>
              <a:spcAft>
                <a:spcPts val="0"/>
              </a:spcAft>
              <a:buSzPts val="1200"/>
              <a:buChar char="○"/>
            </a:pPr>
            <a:r>
              <a:rPr lang="en" sz="1200"/>
              <a:t>OCO-2 was launched in 2014 and is what is currently used</a:t>
            </a:r>
            <a:endParaRPr sz="1200"/>
          </a:p>
          <a:p>
            <a:pPr indent="-304800" lvl="1" marL="914400" rtl="0" algn="l">
              <a:spcBef>
                <a:spcPts val="0"/>
              </a:spcBef>
              <a:spcAft>
                <a:spcPts val="0"/>
              </a:spcAft>
              <a:buSzPts val="1200"/>
              <a:buChar char="○"/>
            </a:pPr>
            <a:r>
              <a:rPr lang="en" sz="1200"/>
              <a:t>OCO-3 was launched in 2019 and is currently in the testing and validation phase. It is mounted on the ISS</a:t>
            </a:r>
            <a:endParaRPr sz="1200"/>
          </a:p>
        </p:txBody>
      </p:sp>
      <p:pic>
        <p:nvPicPr>
          <p:cNvPr id="74" name="Google Shape;74;p14"/>
          <p:cNvPicPr preferRelativeResize="0"/>
          <p:nvPr/>
        </p:nvPicPr>
        <p:blipFill>
          <a:blip r:embed="rId3">
            <a:alphaModFix/>
          </a:blip>
          <a:stretch>
            <a:fillRect/>
          </a:stretch>
        </p:blipFill>
        <p:spPr>
          <a:xfrm>
            <a:off x="366600" y="1647625"/>
            <a:ext cx="4520644" cy="2541600"/>
          </a:xfrm>
          <a:prstGeom prst="rect">
            <a:avLst/>
          </a:prstGeom>
          <a:noFill/>
          <a:ln cap="flat" cmpd="sng" w="19050">
            <a:solidFill>
              <a:schemeClr val="accent4"/>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 CO2 Measurements</a:t>
            </a:r>
            <a:endParaRPr/>
          </a:p>
        </p:txBody>
      </p:sp>
      <p:sp>
        <p:nvSpPr>
          <p:cNvPr id="80" name="Google Shape;80;p15"/>
          <p:cNvSpPr txBox="1"/>
          <p:nvPr>
            <p:ph idx="1" type="body"/>
          </p:nvPr>
        </p:nvSpPr>
        <p:spPr>
          <a:xfrm>
            <a:off x="311700" y="1266325"/>
            <a:ext cx="5496300" cy="356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OCO-2 doesn’t directly measure CO2, it measures how much sunlight reflected from Earth is absorbed by CO2</a:t>
            </a:r>
            <a:endParaRPr/>
          </a:p>
          <a:p>
            <a:pPr indent="-342900" lvl="0" marL="457200" rtl="0" algn="l">
              <a:spcBef>
                <a:spcPts val="0"/>
              </a:spcBef>
              <a:spcAft>
                <a:spcPts val="0"/>
              </a:spcAft>
              <a:buSzPts val="1800"/>
              <a:buChar char="●"/>
            </a:pPr>
            <a:r>
              <a:rPr lang="en"/>
              <a:t>It collects 24 soundings per second in 3 different bands</a:t>
            </a:r>
            <a:endParaRPr/>
          </a:p>
          <a:p>
            <a:pPr indent="-317500" lvl="1" marL="914400" rtl="0" algn="l">
              <a:spcBef>
                <a:spcPts val="0"/>
              </a:spcBef>
              <a:spcAft>
                <a:spcPts val="0"/>
              </a:spcAft>
              <a:buSzPts val="1400"/>
              <a:buChar char="○"/>
            </a:pPr>
            <a:r>
              <a:rPr lang="en"/>
              <a:t>Weak CO2 band, Strong CO2 band, O2 band</a:t>
            </a:r>
            <a:endParaRPr/>
          </a:p>
          <a:p>
            <a:pPr indent="-342900" lvl="0" marL="457200" rtl="0" algn="l">
              <a:spcBef>
                <a:spcPts val="0"/>
              </a:spcBef>
              <a:spcAft>
                <a:spcPts val="0"/>
              </a:spcAft>
              <a:buSzPts val="1800"/>
              <a:buChar char="●"/>
            </a:pPr>
            <a:r>
              <a:rPr lang="en"/>
              <a:t>Only those readings collected in a cloud free environment are used for analysis</a:t>
            </a:r>
            <a:endParaRPr/>
          </a:p>
          <a:p>
            <a:pPr indent="-317500" lvl="1" marL="914400" rtl="0" algn="l">
              <a:spcBef>
                <a:spcPts val="0"/>
              </a:spcBef>
              <a:spcAft>
                <a:spcPts val="0"/>
              </a:spcAft>
              <a:buSzPts val="1400"/>
              <a:buChar char="○"/>
            </a:pPr>
            <a:r>
              <a:rPr lang="en"/>
              <a:t>Around 13% of soundings are cloud-free</a:t>
            </a:r>
            <a:endParaRPr/>
          </a:p>
          <a:p>
            <a:pPr indent="-342900" lvl="0" marL="457200" rtl="0" algn="l">
              <a:spcBef>
                <a:spcPts val="0"/>
              </a:spcBef>
              <a:spcAft>
                <a:spcPts val="0"/>
              </a:spcAft>
              <a:buSzPts val="1800"/>
              <a:buChar char="●"/>
            </a:pPr>
            <a:r>
              <a:rPr lang="en"/>
              <a:t>The Oxygen band is used to calculate the total dry air column</a:t>
            </a:r>
            <a:endParaRPr/>
          </a:p>
        </p:txBody>
      </p:sp>
      <p:pic>
        <p:nvPicPr>
          <p:cNvPr id="81" name="Google Shape;81;p15"/>
          <p:cNvPicPr preferRelativeResize="0"/>
          <p:nvPr/>
        </p:nvPicPr>
        <p:blipFill>
          <a:blip r:embed="rId3">
            <a:alphaModFix/>
          </a:blip>
          <a:stretch>
            <a:fillRect/>
          </a:stretch>
        </p:blipFill>
        <p:spPr>
          <a:xfrm>
            <a:off x="6420070" y="0"/>
            <a:ext cx="2757060" cy="5143498"/>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 of CO2 Satellite Measurements</a:t>
            </a:r>
            <a:endParaRPr/>
          </a:p>
        </p:txBody>
      </p:sp>
      <p:pic>
        <p:nvPicPr>
          <p:cNvPr id="87" name="Google Shape;87;p16"/>
          <p:cNvPicPr preferRelativeResize="0"/>
          <p:nvPr/>
        </p:nvPicPr>
        <p:blipFill>
          <a:blip r:embed="rId3">
            <a:alphaModFix/>
          </a:blip>
          <a:stretch>
            <a:fillRect/>
          </a:stretch>
        </p:blipFill>
        <p:spPr>
          <a:xfrm>
            <a:off x="108250" y="1498800"/>
            <a:ext cx="5522250" cy="2819625"/>
          </a:xfrm>
          <a:prstGeom prst="rect">
            <a:avLst/>
          </a:prstGeom>
          <a:noFill/>
          <a:ln>
            <a:noFill/>
          </a:ln>
        </p:spPr>
      </p:pic>
      <p:sp>
        <p:nvSpPr>
          <p:cNvPr id="88" name="Google Shape;88;p16"/>
          <p:cNvSpPr txBox="1"/>
          <p:nvPr>
            <p:ph idx="1" type="body"/>
          </p:nvPr>
        </p:nvSpPr>
        <p:spPr>
          <a:xfrm>
            <a:off x="5630500" y="1257263"/>
            <a:ext cx="3481500" cy="33027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Due to the scattered and uneven distribution of carbon column sampling stations, it can be highly difficult to infer surface sources and sinks of CO2 based on these stations alone.</a:t>
            </a:r>
            <a:endParaRPr sz="1700"/>
          </a:p>
          <a:p>
            <a:pPr indent="-336550" lvl="0" marL="457200" rtl="0" algn="l">
              <a:spcBef>
                <a:spcPts val="0"/>
              </a:spcBef>
              <a:spcAft>
                <a:spcPts val="0"/>
              </a:spcAft>
              <a:buSzPts val="1700"/>
              <a:buChar char="●"/>
            </a:pPr>
            <a:r>
              <a:rPr lang="en" sz="1700"/>
              <a:t>It is helpful from a policy perspective to have a method of tracking CO2 sources.</a:t>
            </a:r>
            <a:endParaRPr sz="1700"/>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 of CO2 Satellite Measurements</a:t>
            </a:r>
            <a:endParaRPr/>
          </a:p>
        </p:txBody>
      </p:sp>
      <p:sp>
        <p:nvSpPr>
          <p:cNvPr id="94" name="Google Shape;94;p17"/>
          <p:cNvSpPr txBox="1"/>
          <p:nvPr>
            <p:ph idx="1" type="body"/>
          </p:nvPr>
        </p:nvSpPr>
        <p:spPr>
          <a:xfrm>
            <a:off x="311700" y="1266325"/>
            <a:ext cx="3406500" cy="3652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CO2 satellite measurements, such as the ones on OCO-2, work to resolve this problem by offering a much larger </a:t>
            </a:r>
            <a:r>
              <a:rPr lang="en"/>
              <a:t>spatial</a:t>
            </a:r>
            <a:r>
              <a:rPr lang="en"/>
              <a:t> resolution</a:t>
            </a:r>
            <a:endParaRPr/>
          </a:p>
          <a:p>
            <a:pPr indent="-342900" lvl="0" marL="457200" rtl="0" algn="l">
              <a:spcBef>
                <a:spcPts val="0"/>
              </a:spcBef>
              <a:spcAft>
                <a:spcPts val="0"/>
              </a:spcAft>
              <a:buSzPts val="1800"/>
              <a:buChar char="●"/>
            </a:pPr>
            <a:r>
              <a:rPr lang="en"/>
              <a:t>Currently, the OCO-2 has a root mean square (RMS) of 1.5ppm when compared to surface </a:t>
            </a:r>
            <a:r>
              <a:rPr lang="en"/>
              <a:t>observations</a:t>
            </a:r>
            <a:endParaRPr/>
          </a:p>
        </p:txBody>
      </p:sp>
      <p:pic>
        <p:nvPicPr>
          <p:cNvPr id="95" name="Google Shape;95;p17"/>
          <p:cNvPicPr preferRelativeResize="0"/>
          <p:nvPr/>
        </p:nvPicPr>
        <p:blipFill>
          <a:blip r:embed="rId3">
            <a:alphaModFix/>
          </a:blip>
          <a:stretch>
            <a:fillRect/>
          </a:stretch>
        </p:blipFill>
        <p:spPr>
          <a:xfrm>
            <a:off x="3846030" y="1481787"/>
            <a:ext cx="5101525" cy="2871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 of CO2 Satellite Measurements</a:t>
            </a:r>
            <a:endParaRPr/>
          </a:p>
        </p:txBody>
      </p:sp>
      <p:sp>
        <p:nvSpPr>
          <p:cNvPr id="101" name="Google Shape;101;p18"/>
          <p:cNvSpPr txBox="1"/>
          <p:nvPr>
            <p:ph idx="1" type="body"/>
          </p:nvPr>
        </p:nvSpPr>
        <p:spPr>
          <a:xfrm>
            <a:off x="454250" y="3653525"/>
            <a:ext cx="8520600" cy="136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Based off of data from OCO-2, mean CO2 </a:t>
            </a:r>
            <a:r>
              <a:rPr lang="en"/>
              <a:t>anomalies show sources of CO2 emissions in places such as Eastern China, Europe, and the Eastern US. Also highlighted is the areas in Africa where biomass burning frequently occurs.</a:t>
            </a:r>
            <a:endParaRPr/>
          </a:p>
        </p:txBody>
      </p:sp>
      <p:pic>
        <p:nvPicPr>
          <p:cNvPr id="102" name="Google Shape;102;p18"/>
          <p:cNvPicPr preferRelativeResize="0"/>
          <p:nvPr/>
        </p:nvPicPr>
        <p:blipFill rotWithShape="1">
          <a:blip r:embed="rId3">
            <a:alphaModFix/>
          </a:blip>
          <a:srcRect b="67708" l="0" r="0" t="0"/>
          <a:stretch/>
        </p:blipFill>
        <p:spPr>
          <a:xfrm>
            <a:off x="311700" y="1457225"/>
            <a:ext cx="8663152" cy="2196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Problems with CO2 Satellite Measurements</a:t>
            </a:r>
            <a:endParaRPr/>
          </a:p>
        </p:txBody>
      </p:sp>
      <p:pic>
        <p:nvPicPr>
          <p:cNvPr id="108" name="Google Shape;108;p19"/>
          <p:cNvPicPr preferRelativeResize="0"/>
          <p:nvPr/>
        </p:nvPicPr>
        <p:blipFill rotWithShape="1">
          <a:blip r:embed="rId3">
            <a:alphaModFix/>
          </a:blip>
          <a:srcRect b="0" l="14024" r="21288" t="0"/>
          <a:stretch/>
        </p:blipFill>
        <p:spPr>
          <a:xfrm>
            <a:off x="237250" y="1454400"/>
            <a:ext cx="3641800" cy="2990850"/>
          </a:xfrm>
          <a:prstGeom prst="rect">
            <a:avLst/>
          </a:prstGeom>
          <a:noFill/>
          <a:ln>
            <a:noFill/>
          </a:ln>
        </p:spPr>
      </p:pic>
      <p:sp>
        <p:nvSpPr>
          <p:cNvPr id="109" name="Google Shape;109;p19"/>
          <p:cNvSpPr txBox="1"/>
          <p:nvPr>
            <p:ph idx="1" type="body"/>
          </p:nvPr>
        </p:nvSpPr>
        <p:spPr>
          <a:xfrm>
            <a:off x="3987175" y="1298475"/>
            <a:ext cx="5013900" cy="33027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As with most satellite measurements, there are inherent biases present.</a:t>
            </a:r>
            <a:endParaRPr sz="1700"/>
          </a:p>
          <a:p>
            <a:pPr indent="-336550" lvl="0" marL="457200" rtl="0" algn="l">
              <a:spcBef>
                <a:spcPts val="0"/>
              </a:spcBef>
              <a:spcAft>
                <a:spcPts val="0"/>
              </a:spcAft>
              <a:buSzPts val="1700"/>
              <a:buChar char="●"/>
            </a:pPr>
            <a:r>
              <a:rPr lang="en" sz="1700"/>
              <a:t>Rapid vertical mixing often present in the tropics would result in a much more diluted signal or surface sources than in the relatively more stable atmosphere in the mid-latitudes.</a:t>
            </a:r>
            <a:endParaRPr sz="1700"/>
          </a:p>
          <a:p>
            <a:pPr indent="-336550" lvl="0" marL="457200" rtl="0" algn="l">
              <a:spcBef>
                <a:spcPts val="0"/>
              </a:spcBef>
              <a:spcAft>
                <a:spcPts val="0"/>
              </a:spcAft>
              <a:buSzPts val="1700"/>
              <a:buChar char="●"/>
            </a:pPr>
            <a:r>
              <a:rPr lang="en" sz="1700"/>
              <a:t>This presents a problem in source tracking, as the measurements of the tropics will be less impactful on pinpointing a source than an equally precise measurement in the mid-latitudes</a:t>
            </a: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Problems with CO2 Satellite Measurements</a:t>
            </a:r>
            <a:endParaRPr/>
          </a:p>
        </p:txBody>
      </p:sp>
      <p:sp>
        <p:nvSpPr>
          <p:cNvPr id="115" name="Google Shape;115;p20"/>
          <p:cNvSpPr txBox="1"/>
          <p:nvPr>
            <p:ph idx="1" type="body"/>
          </p:nvPr>
        </p:nvSpPr>
        <p:spPr>
          <a:xfrm>
            <a:off x="159300" y="1259575"/>
            <a:ext cx="3985200" cy="33027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Another problem lies within the </a:t>
            </a:r>
            <a:r>
              <a:rPr lang="en" sz="1700"/>
              <a:t>presence</a:t>
            </a:r>
            <a:r>
              <a:rPr lang="en" sz="1700"/>
              <a:t> of clouds and aerosols. In order to reduce error due to biases, there has to be a </a:t>
            </a:r>
            <a:r>
              <a:rPr lang="en" sz="1700"/>
              <a:t>sufficiently</a:t>
            </a:r>
            <a:r>
              <a:rPr lang="en" sz="1700"/>
              <a:t> low amount of cloud cover and aerosols present. </a:t>
            </a:r>
            <a:endParaRPr sz="1700"/>
          </a:p>
          <a:p>
            <a:pPr indent="-336550" lvl="0" marL="457200" rtl="0" algn="l">
              <a:spcBef>
                <a:spcPts val="0"/>
              </a:spcBef>
              <a:spcAft>
                <a:spcPts val="0"/>
              </a:spcAft>
              <a:buSzPts val="1700"/>
              <a:buChar char="●"/>
            </a:pPr>
            <a:r>
              <a:rPr lang="en" sz="1700"/>
              <a:t>This limits the </a:t>
            </a:r>
            <a:r>
              <a:rPr lang="en" sz="1700"/>
              <a:t>retrieval</a:t>
            </a:r>
            <a:r>
              <a:rPr lang="en" sz="1700"/>
              <a:t> of CO2 concentration data, which can result in added uncertainty that can only be resolved by giving up temporal </a:t>
            </a:r>
            <a:r>
              <a:rPr lang="en" sz="1700"/>
              <a:t>resolution.</a:t>
            </a:r>
            <a:endParaRPr sz="1700"/>
          </a:p>
        </p:txBody>
      </p:sp>
      <p:pic>
        <p:nvPicPr>
          <p:cNvPr id="116" name="Google Shape;116;p20"/>
          <p:cNvPicPr preferRelativeResize="0"/>
          <p:nvPr/>
        </p:nvPicPr>
        <p:blipFill>
          <a:blip r:embed="rId3">
            <a:alphaModFix/>
          </a:blip>
          <a:stretch>
            <a:fillRect/>
          </a:stretch>
        </p:blipFill>
        <p:spPr>
          <a:xfrm>
            <a:off x="4224297" y="1301450"/>
            <a:ext cx="4778004" cy="33027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pic>
        <p:nvPicPr>
          <p:cNvPr id="122" name="Google Shape;122;p21"/>
          <p:cNvPicPr preferRelativeResize="0"/>
          <p:nvPr/>
        </p:nvPicPr>
        <p:blipFill>
          <a:blip r:embed="rId3">
            <a:alphaModFix/>
          </a:blip>
          <a:stretch>
            <a:fillRect/>
          </a:stretch>
        </p:blipFill>
        <p:spPr>
          <a:xfrm>
            <a:off x="229800" y="1521626"/>
            <a:ext cx="4581950" cy="2582575"/>
          </a:xfrm>
          <a:prstGeom prst="rect">
            <a:avLst/>
          </a:prstGeom>
          <a:noFill/>
          <a:ln cap="flat" cmpd="sng" w="19050">
            <a:solidFill>
              <a:schemeClr val="accent1"/>
            </a:solidFill>
            <a:prstDash val="solid"/>
            <a:round/>
            <a:headEnd len="sm" w="sm" type="none"/>
            <a:tailEnd len="sm" w="sm" type="none"/>
          </a:ln>
        </p:spPr>
      </p:pic>
      <p:sp>
        <p:nvSpPr>
          <p:cNvPr id="123" name="Google Shape;123;p21"/>
          <p:cNvSpPr txBox="1"/>
          <p:nvPr>
            <p:ph idx="1" type="body"/>
          </p:nvPr>
        </p:nvSpPr>
        <p:spPr>
          <a:xfrm>
            <a:off x="5071200" y="1161575"/>
            <a:ext cx="3822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Satellite measurements of CO2 concentrations are useful to resolve spatial resolution issues. While the biases and resulting errors in ppm are greater when the data is collected via satellite, the uncertainty for sources and sinks are greatly reduced. CO2 satellite measurements work best when used in conjunction to surface station measurements.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