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4eb208c7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4eb208c7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4eb208c7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4eb208c7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4eb208c7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4eb208c7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4eb208c7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4eb208c7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4eb208c7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24eb208c7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4eb208c7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4eb208c7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4eb208c7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4eb208c7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Leaches nutrients, exit ecosystem as runoff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Ammonia naturally scavanges H, but ammonium with oxygen can create nitric acid and restore acidity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4eb208c7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4eb208c7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5bf4c7b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5bf4c7b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5bf4c7b3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5bf4c7b3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4eb208c7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4eb208c7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Premature deaths primarily from leached heavy metals getting into drinking water, contaminating food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5bf4c7b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5bf4c7b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5bf4c7b3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5bf4c7b3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5bf4c7b3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5bf4c7b3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4eb208c7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4eb208c7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4eb208c7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4eb208c7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5c7dfbe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5c7dfbe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4eb208c78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4eb208c7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Efforts to control acid deposition have focused on cutting emissions of sulphur dioxide , because sulphuric acid is a more important acidifying agent than are nitrogen oxides (once the latter have been converted to nitrate, they are rapidly absorbed by plants).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4eb208c7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4eb208c7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9d79c9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9d79c9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eb208c78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4eb208c78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eb208c78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eb208c78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59d79c94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59d79c94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59d79c94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59d79c94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jeb.co.in/journal_issues/200801_jan08/paper_02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Acid Rain</a:t>
            </a:r>
            <a:endParaRPr sz="72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Nathan Banks, Chloe Lecates, and Amanda Mitchell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311700" y="1949400"/>
            <a:ext cx="88323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Geological Effects</a:t>
            </a:r>
            <a:endParaRPr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311700" y="227275"/>
            <a:ext cx="85206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Calcium Carbonate Neutralization 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1875000" y="1753188"/>
            <a:ext cx="539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CaCO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			CaSO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4136550" y="1985088"/>
            <a:ext cx="870900" cy="7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2866950" y="2851513"/>
            <a:ext cx="3410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			CO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O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3824475" y="3083413"/>
            <a:ext cx="870900" cy="7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563100" y="3903850"/>
            <a:ext cx="8017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Alkaline soils 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directly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neutralize acid and converts it to water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2995050" y="4442650"/>
            <a:ext cx="315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Found in middle of US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311700" y="253075"/>
            <a:ext cx="8520600" cy="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Cation Exchange Neutralization</a:t>
            </a:r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0" y="1409250"/>
            <a:ext cx="4439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30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switch places with metal ions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○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30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neutralized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975" y="1282208"/>
            <a:ext cx="4463150" cy="317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0" y="2515675"/>
            <a:ext cx="4439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Metal ions leached into lower soil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○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Cannot be used as nutrients for plant growth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0" y="419600"/>
            <a:ext cx="8832300" cy="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Aluminum Hydroxide Neutralization 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1903250" y="1261100"/>
            <a:ext cx="5662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Al(OH)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			Al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+ 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4164800" y="1492988"/>
            <a:ext cx="870900" cy="7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283500" y="1955300"/>
            <a:ext cx="8577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Aluminum mobilized as aluminum sulfate is soluble in water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Causes stunted root growth and prevents calcium accumulation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Inhibits release of nutrients from microorganisms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283500" y="4217400"/>
            <a:ext cx="834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Same process can occur with other toxic metals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2155100" y="3586600"/>
            <a:ext cx="515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NH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aseline="30000" lang="en" sz="23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+ 2O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 			NO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aseline="30000" lang="en" sz="2300"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+ H</a:t>
            </a:r>
            <a:r>
              <a:rPr baseline="-25000" lang="en" sz="23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O + 2H</a:t>
            </a:r>
            <a:r>
              <a:rPr baseline="30000" lang="en" sz="2300">
                <a:latin typeface="Roboto"/>
                <a:ea typeface="Roboto"/>
                <a:cs typeface="Roboto"/>
                <a:sym typeface="Roboto"/>
              </a:rPr>
              <a:t>+</a:t>
            </a:r>
            <a:endParaRPr baseline="30000"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3824150" y="3860488"/>
            <a:ext cx="870900" cy="7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319725" y="488163"/>
            <a:ext cx="85206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Aquatic Ecosystems</a:t>
            </a: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4210300" y="1177588"/>
            <a:ext cx="5106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Acid rain over oceans rapidly neutralized by CO</a:t>
            </a:r>
            <a:r>
              <a:rPr baseline="-25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aseline="30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2-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26" y="1491013"/>
            <a:ext cx="4013050" cy="2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4210300" y="1841788"/>
            <a:ext cx="5106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Increased fish mortality rate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Reproductive failure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Reduced growth rate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4210300" y="2815163"/>
            <a:ext cx="5106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Increased heavy metal concentration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4210300" y="3470038"/>
            <a:ext cx="5106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Leaching of Ca</a:t>
            </a:r>
            <a:r>
              <a:rPr baseline="30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2+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Disrupts shell and skeleton formation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155850" y="252500"/>
            <a:ext cx="45438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Forests</a:t>
            </a:r>
            <a:endParaRPr/>
          </a:p>
        </p:txBody>
      </p:sp>
      <p:sp>
        <p:nvSpPr>
          <p:cNvPr id="235" name="Google Shape;235;p27"/>
          <p:cNvSpPr txBox="1"/>
          <p:nvPr/>
        </p:nvSpPr>
        <p:spPr>
          <a:xfrm>
            <a:off x="0" y="966088"/>
            <a:ext cx="485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Direct damage to plant tissue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Roots and </a:t>
            </a: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foliage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550" y="1274300"/>
            <a:ext cx="4408448" cy="330847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/>
        </p:nvSpPr>
        <p:spPr>
          <a:xfrm>
            <a:off x="0" y="1596488"/>
            <a:ext cx="4855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Reduced canopy cover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0" y="1915138"/>
            <a:ext cx="4855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Discoloration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0" y="2219375"/>
            <a:ext cx="4855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Leaching of Ca</a:t>
            </a:r>
            <a:r>
              <a:rPr baseline="30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2+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Displacement of Ca</a:t>
            </a:r>
            <a:r>
              <a:rPr baseline="30000"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2+</a:t>
            </a: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cell membrane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0" y="3154938"/>
            <a:ext cx="4855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Protein concentration reduction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0" y="3488738"/>
            <a:ext cx="4855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Anatomical changes in leaves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Necrosis, epicuticular wax erosion, and epidermis rupture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163375" y="539725"/>
            <a:ext cx="39183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Crops</a:t>
            </a:r>
            <a:endParaRPr/>
          </a:p>
        </p:txBody>
      </p:sp>
      <p:sp>
        <p:nvSpPr>
          <p:cNvPr id="247" name="Google Shape;247;p28"/>
          <p:cNvSpPr txBox="1"/>
          <p:nvPr/>
        </p:nvSpPr>
        <p:spPr>
          <a:xfrm>
            <a:off x="163375" y="1321225"/>
            <a:ext cx="3860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Reduced CO</a:t>
            </a:r>
            <a:r>
              <a:rPr baseline="-25000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fixation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000" y="947700"/>
            <a:ext cx="4776600" cy="324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192175" y="1673000"/>
            <a:ext cx="3860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Decreased primary production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192175" y="2389175"/>
            <a:ext cx="3860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Reduced photosynthesis in wheat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○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Smaller root length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192175" y="3414425"/>
            <a:ext cx="3860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Overall yield decrease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○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Biomass was also smaller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type="title"/>
          </p:nvPr>
        </p:nvSpPr>
        <p:spPr>
          <a:xfrm>
            <a:off x="311700" y="1949400"/>
            <a:ext cx="88323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Governmental Regulations</a:t>
            </a:r>
            <a:endParaRPr sz="7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type="title"/>
          </p:nvPr>
        </p:nvSpPr>
        <p:spPr>
          <a:xfrm>
            <a:off x="189625" y="539600"/>
            <a:ext cx="8665500" cy="6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War and The Clean Air Act</a:t>
            </a:r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163375" y="1235300"/>
            <a:ext cx="8718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During World War II, industry rapidly increased, causing greenhouse gas production to also increase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caused an increase of NO</a:t>
            </a:r>
            <a:r>
              <a:rPr baseline="-25000"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S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to be dumped into the atmosphere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air pollution effects started being noticed in the 60’s and as a result, The United States passed the Clean Air Act in 1970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Clean Air Act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Gave the EPA more powers to combat air pollution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Originally was focused more on protecting ozone layer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Made a set of national air quality guidelines that each state had to follow (NAAQS)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>
            <p:ph type="title"/>
          </p:nvPr>
        </p:nvSpPr>
        <p:spPr>
          <a:xfrm>
            <a:off x="163375" y="453800"/>
            <a:ext cx="52143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Regulation</a:t>
            </a:r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163375" y="1235300"/>
            <a:ext cx="8718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United N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ational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Conference on Human Environment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Held in Stockholm, Sweden in 1972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First world conference specifically talking about environmental issues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Resulted in the Stockholm Declaration and Action Plan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■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Stockholm Declaration contained 26 principles on the relations between industrial and economic growth and air, water, and ocean pollution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Geneva Convention on Long-Range Transboundary Air pollution in Europe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Started in 1979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Joint committee of 51 parties all focused on air pollutants and their transportative properties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Introduction</a:t>
            </a:r>
            <a:endParaRPr sz="42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52700" y="80125"/>
            <a:ext cx="41664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909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55"/>
              <a:buChar char="●"/>
            </a:pPr>
            <a:r>
              <a:rPr lang="en" sz="2055"/>
              <a:t>Discovered in 1852</a:t>
            </a:r>
            <a:endParaRPr sz="2055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Acidity levels in industrialized England vs rural</a:t>
            </a:r>
            <a:endParaRPr sz="1800"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20650" y="977400"/>
            <a:ext cx="41664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74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55"/>
              <a:buChar char="●"/>
            </a:pPr>
            <a:r>
              <a:rPr lang="en" sz="1800"/>
              <a:t> </a:t>
            </a:r>
            <a:r>
              <a:rPr lang="en" sz="2055"/>
              <a:t>Rediscovered in 1950s</a:t>
            </a:r>
            <a:endParaRPr sz="2055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Death of Norwegian fish populations</a:t>
            </a:r>
            <a:endParaRPr sz="180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52700" y="1842875"/>
            <a:ext cx="41664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909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55"/>
              <a:buChar char="●"/>
            </a:pPr>
            <a:r>
              <a:rPr lang="en" sz="2055"/>
              <a:t>Corrodes limestone and marble </a:t>
            </a:r>
            <a:endParaRPr sz="2055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Buildings and statue structure disrupted</a:t>
            </a:r>
            <a:endParaRPr sz="180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652700" y="3009825"/>
            <a:ext cx="41664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909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55"/>
              <a:buChar char="●"/>
            </a:pPr>
            <a:r>
              <a:rPr lang="en" sz="2055"/>
              <a:t>Causes ~550 premature deaths/year</a:t>
            </a:r>
            <a:endParaRPr sz="1800"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652700" y="3650950"/>
            <a:ext cx="41664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909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55"/>
              <a:buChar char="●"/>
            </a:pPr>
            <a:r>
              <a:rPr lang="en" sz="2055"/>
              <a:t>Most common in Eastern US and Europe</a:t>
            </a:r>
            <a:endParaRPr sz="2055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Increasingly observed in India and China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type="title"/>
          </p:nvPr>
        </p:nvSpPr>
        <p:spPr>
          <a:xfrm>
            <a:off x="163375" y="539725"/>
            <a:ext cx="83025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</a:t>
            </a:r>
            <a:r>
              <a:rPr lang="en"/>
              <a:t> Regulation</a:t>
            </a:r>
            <a:endParaRPr/>
          </a:p>
        </p:txBody>
      </p:sp>
      <p:sp>
        <p:nvSpPr>
          <p:cNvPr id="274" name="Google Shape;274;p32"/>
          <p:cNvSpPr txBox="1"/>
          <p:nvPr/>
        </p:nvSpPr>
        <p:spPr>
          <a:xfrm>
            <a:off x="163375" y="1235300"/>
            <a:ext cx="8718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Eastern Canada Acid Rain Program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Started in 1985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Sought to reduce S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emissions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by 50% of 1980 by 1993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Canada-wide Acid Rain Strategy replaces Eastern Canada Acid Rain program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Started in 1998 and was a replacement to the Eastern Canada Acid Rain Program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Included the rest of the Canadian provinces and restated new goals for post 2000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163375" y="539725"/>
            <a:ext cx="83025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Regulation</a:t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163375" y="1235300"/>
            <a:ext cx="8718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Clean Air Act Amendments 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Amendments to the original clean air act were added in 1990 to specifically target and reduce Acid Rain Production from electrical production 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facilities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that use coal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Phase 1 started in 1995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■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Sought to reduce 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NO</a:t>
            </a:r>
            <a:r>
              <a:rPr baseline="-25000"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emissions by 10 million tons and 2 million tons below 1980 levels, respectively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■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Reduced emissions from a total of 445 electricity generating units in the US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Phase 2 started in 2000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■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Incorporated more units to 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continuously</a:t>
            </a: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reduce emissions and added a cap on pollutant concentrations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title"/>
          </p:nvPr>
        </p:nvSpPr>
        <p:spPr>
          <a:xfrm>
            <a:off x="163375" y="539725"/>
            <a:ext cx="39183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86" name="Google Shape;286;p34"/>
          <p:cNvSpPr txBox="1"/>
          <p:nvPr/>
        </p:nvSpPr>
        <p:spPr>
          <a:xfrm>
            <a:off x="163375" y="1235300"/>
            <a:ext cx="8718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1939 - 1945: World War II increases production of NO</a:t>
            </a:r>
            <a:r>
              <a:rPr baseline="-25000"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SO</a:t>
            </a:r>
            <a:r>
              <a:rPr baseline="-25000"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1970: Clean Air Act in United States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1972: United Nations Conference on Human Environment in Stockholm, Sweden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1979: Geneva Convention on Long-Range Transboundary Air pollution in Europe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1985: Eastern Canada Acid Rain Program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1990: Clean Air Act Amendments (Acid Rain Program)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1995: Initiation of phase 1 of Acid Rain Program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1998: Canada-wide Acid Rain Strategy replaces Eastern Canada Acid Rain program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2000: Initiation of phase 2 of Acid Rain Program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Conclusion</a:t>
            </a:r>
            <a:endParaRPr sz="4200"/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NO</a:t>
            </a:r>
            <a:r>
              <a:rPr baseline="-25000" lang="en" sz="2300"/>
              <a:t>x</a:t>
            </a:r>
            <a:r>
              <a:rPr lang="en" sz="2300"/>
              <a:t> and SO</a:t>
            </a:r>
            <a:r>
              <a:rPr baseline="-25000" lang="en" sz="2300"/>
              <a:t>x</a:t>
            </a:r>
            <a:r>
              <a:rPr lang="en" sz="2300"/>
              <a:t> are the primary pollutants that cause acid rain</a:t>
            </a:r>
            <a:endParaRPr sz="2300"/>
          </a:p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Emissions react with particles in the air to form acid rain</a:t>
            </a:r>
            <a:endParaRPr sz="2300"/>
          </a:p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Acid rain has nasty geological effects on plant life, particularly forests and crops</a:t>
            </a:r>
            <a:endParaRPr sz="2300"/>
          </a:p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For the last 50 years, regulations have been put in place to reduce NO</a:t>
            </a:r>
            <a:r>
              <a:rPr baseline="-25000" lang="en" sz="2300"/>
              <a:t>x</a:t>
            </a:r>
            <a:r>
              <a:rPr lang="en" sz="2300"/>
              <a:t> and SO</a:t>
            </a:r>
            <a:r>
              <a:rPr baseline="-25000" lang="en" sz="2300"/>
              <a:t>x</a:t>
            </a:r>
            <a:r>
              <a:rPr lang="en" sz="2300"/>
              <a:t> emission and production</a:t>
            </a:r>
            <a:endParaRPr sz="2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11700" y="448775"/>
            <a:ext cx="5334900" cy="80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/>
              <a:t>Resources</a:t>
            </a:r>
            <a:endParaRPr sz="3600"/>
          </a:p>
        </p:txBody>
      </p:sp>
      <p:sp>
        <p:nvSpPr>
          <p:cNvPr id="298" name="Google Shape;298;p36"/>
          <p:cNvSpPr txBox="1"/>
          <p:nvPr>
            <p:ph idx="1" type="body"/>
          </p:nvPr>
        </p:nvSpPr>
        <p:spPr>
          <a:xfrm>
            <a:off x="311700" y="1467900"/>
            <a:ext cx="8196600" cy="33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Introduction to Atmospheric Chemistry Textbook, Chapter 13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NOx Wikipedia Page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Ophardt, C. (2003). Acid Rain Effects - Soil Interactions. Elmhurst College. Retrieved from http://chemistry.elmhurst.edu/vchembook/196soil.html.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Singh, A., Agrawal, M. (2008). Acid Rain and its Ecological Consequences. Journal of Environmental Biology, 29(1). Retrieved from </a:t>
            </a:r>
            <a:r>
              <a:rPr lang="en" sz="10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http://www.jeb.co.in/journal_issues/200801_jan08/paper_02.pdf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Encyclopædia Britannica, inc. (n.d.). </a:t>
            </a:r>
            <a:r>
              <a:rPr i="1" lang="en" sz="1000">
                <a:solidFill>
                  <a:schemeClr val="accent3"/>
                </a:solidFill>
              </a:rPr>
              <a:t>Clean Air Act</a:t>
            </a:r>
            <a:r>
              <a:rPr lang="en" sz="1000">
                <a:solidFill>
                  <a:schemeClr val="accent3"/>
                </a:solidFill>
              </a:rPr>
              <a:t>. Encyclopædia Britannica. Retrieved April 25, 2022, from https://www.britannica.com/topic/Clean-Air-Act-United-States-1970 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United Nations. (n.d.). </a:t>
            </a:r>
            <a:r>
              <a:rPr i="1" lang="en" sz="1000">
                <a:solidFill>
                  <a:schemeClr val="accent3"/>
                </a:solidFill>
              </a:rPr>
              <a:t>United Nations Conference on the human environment, Stockholm 1972</a:t>
            </a:r>
            <a:r>
              <a:rPr lang="en" sz="1000">
                <a:solidFill>
                  <a:schemeClr val="accent3"/>
                </a:solidFill>
              </a:rPr>
              <a:t>. United Nations. Retrieved April 25, 2022, from https://www.un.org/en/conferences/environment/stockholm1972 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U.S. Department of State. (2021, January 5). </a:t>
            </a:r>
            <a:r>
              <a:rPr i="1" lang="en" sz="1000">
                <a:solidFill>
                  <a:schemeClr val="accent3"/>
                </a:solidFill>
              </a:rPr>
              <a:t>Convention on long-range transboundary air pollution - united states department of state</a:t>
            </a:r>
            <a:r>
              <a:rPr lang="en" sz="1000">
                <a:solidFill>
                  <a:schemeClr val="accent3"/>
                </a:solidFill>
              </a:rPr>
              <a:t>. U.S. Department of State. Retrieved April 25, 2022, from https://www.state.gov/key-topics-office-of-environmental-quality-and-transboundary-issues/convention-on-long-range-transboundary-air-pollution/#:~:text=The%201979%20Convention%20on%20Long,pollution%20and%20better%20understanding%20air 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i="1" lang="en" sz="1000">
                <a:solidFill>
                  <a:schemeClr val="accent3"/>
                </a:solidFill>
              </a:rPr>
              <a:t>Acid rain regulations in North America</a:t>
            </a:r>
            <a:r>
              <a:rPr lang="en" sz="1000">
                <a:solidFill>
                  <a:schemeClr val="accent3"/>
                </a:solidFill>
              </a:rPr>
              <a:t>. School of Engineering. (n.d.). Retrieved April 25, 2022, from http://www.soe.uoguelph.ca/webfiles/gej/AQ2017/Sinha/index.html#:~:text=Acid%20Rain%20Regulations%20in%20the%20United%20States&amp;text=The%20program%20was%20instituted%20in,power%20generation%20units%20and%20boilers. </a:t>
            </a:r>
            <a:endParaRPr sz="1000">
              <a:solidFill>
                <a:schemeClr val="accent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 sz="1000">
                <a:solidFill>
                  <a:schemeClr val="accent3"/>
                </a:solidFill>
              </a:rPr>
              <a:t>Environmental Protection Agency. (n.d.). </a:t>
            </a:r>
            <a:r>
              <a:rPr i="1" lang="en" sz="1000">
                <a:solidFill>
                  <a:schemeClr val="accent3"/>
                </a:solidFill>
              </a:rPr>
              <a:t>Acid Rain Program</a:t>
            </a:r>
            <a:r>
              <a:rPr lang="en" sz="1000">
                <a:solidFill>
                  <a:schemeClr val="accent3"/>
                </a:solidFill>
              </a:rPr>
              <a:t>. EPA. Retrieved April 25, 2022, from https://www.epa.gov/acidrain/acid-rain-program </a:t>
            </a:r>
            <a:endParaRPr sz="1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>
            <p:ph type="title"/>
          </p:nvPr>
        </p:nvSpPr>
        <p:spPr>
          <a:xfrm>
            <a:off x="754050" y="1949400"/>
            <a:ext cx="7635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50" y="831175"/>
            <a:ext cx="8355000" cy="33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Acid Rain Formation 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27075"/>
            <a:ext cx="85206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Emissions</a:t>
            </a:r>
            <a:endParaRPr/>
          </a:p>
        </p:txBody>
      </p:sp>
      <p:sp>
        <p:nvSpPr>
          <p:cNvPr id="86" name="Google Shape;86;p16"/>
          <p:cNvSpPr txBox="1"/>
          <p:nvPr>
            <p:ph idx="4294967295" type="body"/>
          </p:nvPr>
        </p:nvSpPr>
        <p:spPr>
          <a:xfrm>
            <a:off x="0" y="850200"/>
            <a:ext cx="57417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Primary pollutants that contribute to acid rain: NO</a:t>
            </a:r>
            <a:r>
              <a:rPr baseline="-25000" lang="en" sz="2300"/>
              <a:t>x</a:t>
            </a:r>
            <a:r>
              <a:rPr lang="en" sz="2300"/>
              <a:t> and SO</a:t>
            </a:r>
            <a:r>
              <a:rPr baseline="-25000" lang="en" sz="2300"/>
              <a:t>2</a:t>
            </a:r>
            <a:endParaRPr sz="23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S</a:t>
            </a:r>
            <a:r>
              <a:rPr lang="en" sz="2100"/>
              <a:t>O</a:t>
            </a:r>
            <a:r>
              <a:rPr baseline="-25000" lang="en" sz="2100"/>
              <a:t>2</a:t>
            </a:r>
            <a:r>
              <a:rPr lang="en" sz="2100"/>
              <a:t> </a:t>
            </a:r>
            <a:r>
              <a:rPr lang="en" sz="2100"/>
              <a:t>sources: power plants, petroleum refining, metal processing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NO</a:t>
            </a:r>
            <a:r>
              <a:rPr baseline="-25000" lang="en" sz="2100"/>
              <a:t>x</a:t>
            </a:r>
            <a:r>
              <a:rPr lang="en" sz="2100"/>
              <a:t> sources: cars/trucks, power plants, residential oil and gas</a:t>
            </a:r>
            <a:endParaRPr sz="21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Acidity balanced by natural bases (NH</a:t>
            </a:r>
            <a:r>
              <a:rPr baseline="-25000" lang="en" sz="2300"/>
              <a:t>3</a:t>
            </a:r>
            <a:r>
              <a:rPr lang="en" sz="2300"/>
              <a:t>)</a:t>
            </a:r>
            <a:endParaRPr sz="23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Ammonia sources:  agriculture (fertilizer and manure), car emissions, industry</a:t>
            </a:r>
            <a:endParaRPr sz="2100"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023" l="0" r="0" t="0"/>
          <a:stretch/>
        </p:blipFill>
        <p:spPr>
          <a:xfrm>
            <a:off x="5863420" y="0"/>
            <a:ext cx="32805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66450" y="48655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Ions in Rainwater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873" y="0"/>
            <a:ext cx="49461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4294967295" type="body"/>
          </p:nvPr>
        </p:nvSpPr>
        <p:spPr>
          <a:xfrm>
            <a:off x="132900" y="1156525"/>
            <a:ext cx="4065000" cy="21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737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50"/>
              <a:t>Variety of ions based on local emissions</a:t>
            </a:r>
            <a:endParaRPr sz="2950"/>
          </a:p>
          <a:p>
            <a:pPr indent="-3737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50"/>
              <a:t>SO</a:t>
            </a:r>
            <a:r>
              <a:rPr baseline="-25000" lang="en" sz="2950"/>
              <a:t>x</a:t>
            </a:r>
            <a:r>
              <a:rPr lang="en" sz="2950"/>
              <a:t> and NO</a:t>
            </a:r>
            <a:r>
              <a:rPr baseline="-25000" lang="en" sz="2950"/>
              <a:t>x</a:t>
            </a:r>
            <a:r>
              <a:rPr lang="en" sz="2950"/>
              <a:t> are equal</a:t>
            </a:r>
            <a:endParaRPr sz="2950"/>
          </a:p>
          <a:p>
            <a:pPr indent="-3737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50"/>
              <a:t>NH</a:t>
            </a:r>
            <a:r>
              <a:rPr baseline="-25000" lang="en" sz="2950"/>
              <a:t>3</a:t>
            </a:r>
            <a:r>
              <a:rPr lang="en" sz="2950"/>
              <a:t> common in midwest</a:t>
            </a:r>
            <a:endParaRPr sz="295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0" l="16922" r="0" t="0"/>
          <a:stretch/>
        </p:blipFill>
        <p:spPr>
          <a:xfrm>
            <a:off x="0" y="2966930"/>
            <a:ext cx="4310199" cy="21765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261800" y="4590700"/>
            <a:ext cx="80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9125"/>
            <a:ext cx="9144000" cy="472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975" y="4630600"/>
            <a:ext cx="1881050" cy="4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-50" y="0"/>
            <a:ext cx="9144000" cy="46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Global Sulfur Emission to Atmosphere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575" y="180875"/>
            <a:ext cx="87117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Reactions in Atmosphere (SO</a:t>
            </a:r>
            <a:r>
              <a:rPr baseline="-25000" lang="en"/>
              <a:t>2</a:t>
            </a:r>
            <a:r>
              <a:rPr lang="en"/>
              <a:t>)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50" y="3252774"/>
            <a:ext cx="1539902" cy="189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832050" y="350762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" name="Google Shape;111;p19"/>
          <p:cNvCxnSpPr>
            <a:stCxn id="110" idx="0"/>
            <a:endCxn id="112" idx="2"/>
          </p:cNvCxnSpPr>
          <p:nvPr/>
        </p:nvCxnSpPr>
        <p:spPr>
          <a:xfrm rot="10800000">
            <a:off x="1133700" y="2234125"/>
            <a:ext cx="16200" cy="127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19"/>
          <p:cNvSpPr txBox="1"/>
          <p:nvPr/>
        </p:nvSpPr>
        <p:spPr>
          <a:xfrm>
            <a:off x="180450" y="1741425"/>
            <a:ext cx="7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OH +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815700" y="174142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263763" y="174142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+ 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" name="Google Shape;115;p19"/>
          <p:cNvCxnSpPr>
            <a:stCxn id="114" idx="3"/>
            <a:endCxn id="116" idx="1"/>
          </p:cNvCxnSpPr>
          <p:nvPr/>
        </p:nvCxnSpPr>
        <p:spPr>
          <a:xfrm>
            <a:off x="1899463" y="1987725"/>
            <a:ext cx="431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9"/>
          <p:cNvSpPr txBox="1"/>
          <p:nvPr/>
        </p:nvSpPr>
        <p:spPr>
          <a:xfrm>
            <a:off x="2331025" y="1741425"/>
            <a:ext cx="127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 + HSO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" name="Google Shape;117;p19"/>
          <p:cNvCxnSpPr>
            <a:stCxn id="116" idx="3"/>
            <a:endCxn id="118" idx="1"/>
          </p:cNvCxnSpPr>
          <p:nvPr/>
        </p:nvCxnSpPr>
        <p:spPr>
          <a:xfrm>
            <a:off x="3605725" y="1987725"/>
            <a:ext cx="546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9"/>
          <p:cNvSpPr txBox="1"/>
          <p:nvPr/>
        </p:nvSpPr>
        <p:spPr>
          <a:xfrm>
            <a:off x="4152375" y="1741425"/>
            <a:ext cx="138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524763" y="1518225"/>
            <a:ext cx="47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19"/>
          <p:cNvCxnSpPr>
            <a:stCxn id="118" idx="3"/>
            <a:endCxn id="121" idx="1"/>
          </p:cNvCxnSpPr>
          <p:nvPr/>
        </p:nvCxnSpPr>
        <p:spPr>
          <a:xfrm>
            <a:off x="5535075" y="1987725"/>
            <a:ext cx="1409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9"/>
          <p:cNvSpPr txBox="1"/>
          <p:nvPr/>
        </p:nvSpPr>
        <p:spPr>
          <a:xfrm>
            <a:off x="5535075" y="1518225"/>
            <a:ext cx="120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 + 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944550" y="1741425"/>
            <a:ext cx="138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" name="Google Shape;123;p19"/>
          <p:cNvCxnSpPr>
            <a:endCxn id="124" idx="3"/>
          </p:cNvCxnSpPr>
          <p:nvPr/>
        </p:nvCxnSpPr>
        <p:spPr>
          <a:xfrm flipH="1">
            <a:off x="7400126" y="2228483"/>
            <a:ext cx="15000" cy="5928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9"/>
          <p:cNvSpPr/>
          <p:nvPr/>
        </p:nvSpPr>
        <p:spPr>
          <a:xfrm>
            <a:off x="6473000" y="2766325"/>
            <a:ext cx="1854252" cy="961200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6670500" y="2913775"/>
            <a:ext cx="147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2-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+ 2H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+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483375" y="2253875"/>
            <a:ext cx="153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Dissolution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214850" y="2766325"/>
            <a:ext cx="3752400" cy="1246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Lifetime against oxidation with OH is 1-2 weeks… why is acid rain so local?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2084975" y="1131325"/>
            <a:ext cx="5993136" cy="2935764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323450" y="220750"/>
            <a:ext cx="82341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Reactions in Clouds (SO</a:t>
            </a:r>
            <a:r>
              <a:rPr baseline="-25000" lang="en"/>
              <a:t>2</a:t>
            </a:r>
            <a:r>
              <a:rPr lang="en"/>
              <a:t>)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50" y="3252774"/>
            <a:ext cx="1539902" cy="189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832050" y="350762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" name="Google Shape;136;p20"/>
          <p:cNvCxnSpPr>
            <a:stCxn id="135" idx="0"/>
            <a:endCxn id="137" idx="2"/>
          </p:cNvCxnSpPr>
          <p:nvPr/>
        </p:nvCxnSpPr>
        <p:spPr>
          <a:xfrm rot="10800000">
            <a:off x="629400" y="2234125"/>
            <a:ext cx="520500" cy="127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0"/>
          <p:cNvSpPr txBox="1"/>
          <p:nvPr/>
        </p:nvSpPr>
        <p:spPr>
          <a:xfrm>
            <a:off x="311700" y="174142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" name="Google Shape;138;p20"/>
          <p:cNvCxnSpPr>
            <a:stCxn id="137" idx="3"/>
            <a:endCxn id="139" idx="1"/>
          </p:cNvCxnSpPr>
          <p:nvPr/>
        </p:nvCxnSpPr>
        <p:spPr>
          <a:xfrm>
            <a:off x="947400" y="1987725"/>
            <a:ext cx="18930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9" name="Google Shape;139;p20"/>
          <p:cNvSpPr txBox="1"/>
          <p:nvPr/>
        </p:nvSpPr>
        <p:spPr>
          <a:xfrm>
            <a:off x="2840450" y="1741425"/>
            <a:ext cx="127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ᐧ 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" name="Google Shape;140;p20"/>
          <p:cNvCxnSpPr>
            <a:stCxn id="141" idx="2"/>
            <a:endCxn id="142" idx="0"/>
          </p:cNvCxnSpPr>
          <p:nvPr/>
        </p:nvCxnSpPr>
        <p:spPr>
          <a:xfrm>
            <a:off x="8602425" y="1773625"/>
            <a:ext cx="0" cy="40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0"/>
          <p:cNvSpPr txBox="1"/>
          <p:nvPr/>
        </p:nvSpPr>
        <p:spPr>
          <a:xfrm>
            <a:off x="8186325" y="1281025"/>
            <a:ext cx="83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HO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p20"/>
          <p:cNvCxnSpPr>
            <a:stCxn id="144" idx="2"/>
            <a:endCxn id="145" idx="0"/>
          </p:cNvCxnSpPr>
          <p:nvPr/>
        </p:nvCxnSpPr>
        <p:spPr>
          <a:xfrm>
            <a:off x="5457050" y="2234025"/>
            <a:ext cx="0" cy="715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20"/>
          <p:cNvSpPr txBox="1"/>
          <p:nvPr/>
        </p:nvSpPr>
        <p:spPr>
          <a:xfrm>
            <a:off x="4765700" y="1741425"/>
            <a:ext cx="138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+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146;p20"/>
          <p:cNvCxnSpPr>
            <a:stCxn id="139" idx="3"/>
            <a:endCxn id="144" idx="1"/>
          </p:cNvCxnSpPr>
          <p:nvPr/>
        </p:nvCxnSpPr>
        <p:spPr>
          <a:xfrm>
            <a:off x="4115150" y="1987725"/>
            <a:ext cx="650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7" name="Google Shape;147;p20"/>
          <p:cNvSpPr txBox="1"/>
          <p:nvPr/>
        </p:nvSpPr>
        <p:spPr>
          <a:xfrm>
            <a:off x="1024950" y="1511275"/>
            <a:ext cx="153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Dissolution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8227725" y="2178325"/>
            <a:ext cx="74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" name="Google Shape;148;p20"/>
          <p:cNvCxnSpPr>
            <a:stCxn id="149" idx="3"/>
            <a:endCxn id="142" idx="1"/>
          </p:cNvCxnSpPr>
          <p:nvPr/>
        </p:nvCxnSpPr>
        <p:spPr>
          <a:xfrm flipH="1" rot="10800000">
            <a:off x="7305875" y="2424775"/>
            <a:ext cx="921900" cy="6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9" name="Google Shape;149;p20"/>
          <p:cNvSpPr txBox="1"/>
          <p:nvPr/>
        </p:nvSpPr>
        <p:spPr>
          <a:xfrm>
            <a:off x="6473675" y="2179075"/>
            <a:ext cx="83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20"/>
          <p:cNvCxnSpPr>
            <a:stCxn id="149" idx="1"/>
          </p:cNvCxnSpPr>
          <p:nvPr/>
        </p:nvCxnSpPr>
        <p:spPr>
          <a:xfrm flipH="1">
            <a:off x="5478875" y="2425375"/>
            <a:ext cx="994800" cy="1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0"/>
          <p:cNvSpPr txBox="1"/>
          <p:nvPr/>
        </p:nvSpPr>
        <p:spPr>
          <a:xfrm>
            <a:off x="4303100" y="2949200"/>
            <a:ext cx="230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2-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+ 2H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 rot="697302">
            <a:off x="386711" y="4169301"/>
            <a:ext cx="1015940" cy="385047"/>
          </a:xfrm>
          <a:prstGeom prst="cloud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358300" y="188600"/>
            <a:ext cx="87855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Reactions in Atmosphere (NO</a:t>
            </a:r>
            <a:r>
              <a:rPr baseline="-25000" lang="en"/>
              <a:t>x</a:t>
            </a:r>
            <a:r>
              <a:rPr lang="en"/>
              <a:t>)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628076" y="407927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" name="Google Shape;158;p21"/>
          <p:cNvCxnSpPr>
            <a:stCxn id="157" idx="0"/>
            <a:endCxn id="159" idx="2"/>
          </p:cNvCxnSpPr>
          <p:nvPr/>
        </p:nvCxnSpPr>
        <p:spPr>
          <a:xfrm flipH="1" rot="10800000">
            <a:off x="945926" y="1998475"/>
            <a:ext cx="187500" cy="208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21"/>
          <p:cNvSpPr txBox="1"/>
          <p:nvPr/>
        </p:nvSpPr>
        <p:spPr>
          <a:xfrm>
            <a:off x="180450" y="1505975"/>
            <a:ext cx="7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OH +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815700" y="150597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263763" y="150597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+ 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" name="Google Shape;162;p21"/>
          <p:cNvCxnSpPr>
            <a:stCxn id="161" idx="3"/>
            <a:endCxn id="163" idx="1"/>
          </p:cNvCxnSpPr>
          <p:nvPr/>
        </p:nvCxnSpPr>
        <p:spPr>
          <a:xfrm>
            <a:off x="1899463" y="1752275"/>
            <a:ext cx="431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1"/>
          <p:cNvSpPr txBox="1"/>
          <p:nvPr/>
        </p:nvSpPr>
        <p:spPr>
          <a:xfrm>
            <a:off x="2331025" y="1505975"/>
            <a:ext cx="138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 + HNO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" name="Google Shape;164;p21"/>
          <p:cNvCxnSpPr>
            <a:stCxn id="163" idx="3"/>
            <a:endCxn id="165" idx="2"/>
          </p:cNvCxnSpPr>
          <p:nvPr/>
        </p:nvCxnSpPr>
        <p:spPr>
          <a:xfrm>
            <a:off x="3713725" y="1752275"/>
            <a:ext cx="938400" cy="93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1"/>
          <p:cNvSpPr/>
          <p:nvPr/>
        </p:nvSpPr>
        <p:spPr>
          <a:xfrm>
            <a:off x="4646125" y="1281025"/>
            <a:ext cx="1908036" cy="961200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4780475" y="1505975"/>
            <a:ext cx="147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2-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H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+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950" y="3793324"/>
            <a:ext cx="2025849" cy="106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1"/>
          <p:cNvCxnSpPr>
            <a:stCxn id="157" idx="0"/>
            <a:endCxn id="169" idx="2"/>
          </p:cNvCxnSpPr>
          <p:nvPr/>
        </p:nvCxnSpPr>
        <p:spPr>
          <a:xfrm flipH="1" rot="10800000">
            <a:off x="945926" y="2960875"/>
            <a:ext cx="929100" cy="1118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1"/>
          <p:cNvSpPr txBox="1"/>
          <p:nvPr/>
        </p:nvSpPr>
        <p:spPr>
          <a:xfrm>
            <a:off x="1557125" y="2468325"/>
            <a:ext cx="63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p21"/>
          <p:cNvCxnSpPr>
            <a:stCxn id="169" idx="3"/>
            <a:endCxn id="171" idx="1"/>
          </p:cNvCxnSpPr>
          <p:nvPr/>
        </p:nvCxnSpPr>
        <p:spPr>
          <a:xfrm>
            <a:off x="2192825" y="2714625"/>
            <a:ext cx="816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1"/>
          <p:cNvSpPr txBox="1"/>
          <p:nvPr/>
        </p:nvSpPr>
        <p:spPr>
          <a:xfrm>
            <a:off x="2290613" y="2222025"/>
            <a:ext cx="47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009125" y="2468325"/>
            <a:ext cx="126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͘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21"/>
          <p:cNvCxnSpPr>
            <a:endCxn id="174" idx="0"/>
          </p:cNvCxnSpPr>
          <p:nvPr/>
        </p:nvCxnSpPr>
        <p:spPr>
          <a:xfrm>
            <a:off x="3833400" y="2954550"/>
            <a:ext cx="11400" cy="70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1"/>
          <p:cNvSpPr txBox="1"/>
          <p:nvPr/>
        </p:nvSpPr>
        <p:spPr>
          <a:xfrm>
            <a:off x="3880650" y="2904850"/>
            <a:ext cx="138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Daytime Photolysis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3308400" y="3655650"/>
            <a:ext cx="107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 + 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" name="Google Shape;176;p21"/>
          <p:cNvCxnSpPr>
            <a:stCxn id="171" idx="3"/>
            <a:endCxn id="177" idx="1"/>
          </p:cNvCxnSpPr>
          <p:nvPr/>
        </p:nvCxnSpPr>
        <p:spPr>
          <a:xfrm flipH="1" rot="10800000">
            <a:off x="4272725" y="2713125"/>
            <a:ext cx="1374600" cy="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21"/>
          <p:cNvSpPr txBox="1"/>
          <p:nvPr/>
        </p:nvSpPr>
        <p:spPr>
          <a:xfrm>
            <a:off x="4254150" y="2200000"/>
            <a:ext cx="113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5647325" y="2466675"/>
            <a:ext cx="126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5299225" y="3427375"/>
            <a:ext cx="3798036" cy="1481220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5765974" y="3717850"/>
            <a:ext cx="9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2HNO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348400" y="2904850"/>
            <a:ext cx="107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O (l)</a:t>
            </a:r>
            <a:endParaRPr baseline="-25000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2" name="Google Shape;182;p21"/>
          <p:cNvCxnSpPr>
            <a:stCxn id="177" idx="2"/>
            <a:endCxn id="180" idx="0"/>
          </p:cNvCxnSpPr>
          <p:nvPr/>
        </p:nvCxnSpPr>
        <p:spPr>
          <a:xfrm flipH="1">
            <a:off x="6255725" y="2959275"/>
            <a:ext cx="23400" cy="7587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1"/>
          <p:cNvCxnSpPr>
            <a:stCxn id="180" idx="3"/>
            <a:endCxn id="184" idx="1"/>
          </p:cNvCxnSpPr>
          <p:nvPr/>
        </p:nvCxnSpPr>
        <p:spPr>
          <a:xfrm>
            <a:off x="6745774" y="3964150"/>
            <a:ext cx="3321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1"/>
          <p:cNvSpPr txBox="1"/>
          <p:nvPr/>
        </p:nvSpPr>
        <p:spPr>
          <a:xfrm>
            <a:off x="7077825" y="3717850"/>
            <a:ext cx="15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baseline="-25000" lang="en" sz="20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2-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+ 2H</a:t>
            </a:r>
            <a:r>
              <a:rPr baseline="30000" lang="en" sz="2000">
                <a:latin typeface="Roboto"/>
                <a:ea typeface="Roboto"/>
                <a:cs typeface="Roboto"/>
                <a:sym typeface="Roboto"/>
              </a:rPr>
              <a:t>+</a:t>
            </a:r>
            <a:endParaRPr baseline="30000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