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5143500" cx="9144000"/>
  <p:notesSz cx="6858000" cy="9144000"/>
  <p:embeddedFontLst>
    <p:embeddedFont>
      <p:font typeface="Proxima Nova"/>
      <p:regular r:id="rId27"/>
      <p:bold r:id="rId28"/>
      <p:italic r:id="rId29"/>
      <p:boldItalic r:id="rId30"/>
    </p:embeddedFont>
    <p:embeddedFont>
      <p:font typeface="Alfa Slab One"/>
      <p:regular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ProximaNova-bold.fntdata"/><Relationship Id="rId27" Type="http://schemas.openxmlformats.org/officeDocument/2006/relationships/font" Target="fonts/ProximaNova-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roximaNova-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AlfaSlabOne-regular.fntdata"/><Relationship Id="rId30" Type="http://schemas.openxmlformats.org/officeDocument/2006/relationships/font" Target="fonts/ProximaNova-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4" name="Google Shape;5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1251daf6e4f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1251daf6e4f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1251dafc377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1251dafc377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1251daf6e4f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1251daf6e4f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1251dafc377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1251dafc377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urban areas we typically follow the NOx saturated regime, so decreasing VOC is needed to lower ozone production.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1251dafc377_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1251dafc377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121c7a8b1a1_3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121c7a8b1a1_3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a:r>
            <a:r>
              <a:rPr lang="en" sz="1250">
                <a:solidFill>
                  <a:srgbClr val="212529"/>
                </a:solidFill>
                <a:highlight>
                  <a:srgbClr val="F9F9F9"/>
                </a:highlight>
              </a:rPr>
              <a:t>Natural aerosols play an important role in vegetation-atmosphere-climate interactions. The terrestrial biosphere and the oceans are a large source of atmospheric aerosols, such as secondary organic aerosol (SOA), biomass burning from wildfires, dimethyl sulfide (DMS) from plankton, and sea-salt. Once in the atmosphere, these natural aerosols affect climate through their direct and indirect radiative effects. In addition, through their induced changes on diffuse surface radiation, these aerosol can strongly affect land vegetation growth.</a:t>
            </a:r>
            <a:r>
              <a:rPr lang="en"/>
              <a: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121c7a8b1a1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121c7a8b1a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Cryosphere and atmosphere have several interactions back and </a:t>
            </a:r>
            <a:r>
              <a:rPr lang="en"/>
              <a:t>forth</a:t>
            </a:r>
            <a:r>
              <a:rPr lang="en"/>
              <a:t> in a cyclic fashion</a:t>
            </a:r>
            <a:endParaRPr/>
          </a:p>
          <a:p>
            <a:pPr indent="-298450" lvl="0" marL="457200" rtl="0" algn="l">
              <a:spcBef>
                <a:spcPts val="0"/>
              </a:spcBef>
              <a:spcAft>
                <a:spcPts val="0"/>
              </a:spcAft>
              <a:buSzPts val="1100"/>
              <a:buChar char="-"/>
            </a:pPr>
            <a:r>
              <a:rPr lang="en"/>
              <a:t>Positive feedback loop</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121c7a8b1a1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121c7a8b1a1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1251dafc377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1251dafc377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1251dafc377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1251dafc377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121c7a8b1a1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121c7a8b1a1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1251dafc377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1251dafc377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121c7a8b1a1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121c7a8b1a1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121c7a8b1a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121c7a8b1a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124f205be98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124f205be98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121c7a8b1a1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121c7a8b1a1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1251dafc377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1251dafc377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121c7a8b1a1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121c7a8b1a1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1251daf6e4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1251daf6e4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sulfate particles can grow and reach sizes of about 100 nm within minutes after the emissions where they can be activated as cloud droplets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1251daf6e4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1251daf6e4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Grey squares indicate </a:t>
            </a:r>
            <a:r>
              <a:rPr lang="en"/>
              <a:t>non significant</a:t>
            </a:r>
            <a:r>
              <a:rPr lang="en"/>
              <a:t> contribution. Ship emissions are significant b/c the low quality fuel used in ships has high sulfur content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cxnSp>
        <p:nvCxnSpPr>
          <p:cNvPr id="10" name="Google Shape;10;p2"/>
          <p:cNvCxnSpPr/>
          <p:nvPr/>
        </p:nvCxnSpPr>
        <p:spPr>
          <a:xfrm>
            <a:off x="4278300" y="2751163"/>
            <a:ext cx="587400" cy="0"/>
          </a:xfrm>
          <a:prstGeom prst="straightConnector1">
            <a:avLst/>
          </a:prstGeom>
          <a:noFill/>
          <a:ln cap="flat" cmpd="sng" w="76200">
            <a:solidFill>
              <a:schemeClr val="dk1"/>
            </a:solidFill>
            <a:prstDash val="solid"/>
            <a:round/>
            <a:headEnd len="sm" w="sm" type="none"/>
            <a:tailEnd len="sm" w="sm" type="none"/>
          </a:ln>
        </p:spPr>
      </p:cxnSp>
      <p:sp>
        <p:nvSpPr>
          <p:cNvPr id="11" name="Google Shape;11;p2"/>
          <p:cNvSpPr txBox="1"/>
          <p:nvPr>
            <p:ph type="ctrTitle"/>
          </p:nvPr>
        </p:nvSpPr>
        <p:spPr>
          <a:xfrm>
            <a:off x="311700" y="595975"/>
            <a:ext cx="8520600" cy="1957800"/>
          </a:xfrm>
          <a:prstGeom prst="rect">
            <a:avLst/>
          </a:prstGeom>
        </p:spPr>
        <p:txBody>
          <a:bodyPr anchorCtr="0" anchor="b" bIns="91425" lIns="91425" spcFirstLastPara="1" rIns="91425" wrap="square" tIns="91425">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12" name="Google Shape;12;p2"/>
          <p:cNvSpPr txBox="1"/>
          <p:nvPr>
            <p:ph idx="1" type="subTitle"/>
          </p:nvPr>
        </p:nvSpPr>
        <p:spPr>
          <a:xfrm>
            <a:off x="311700" y="3165823"/>
            <a:ext cx="8520600" cy="733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167925"/>
            <a:ext cx="8520600" cy="19800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dk1"/>
              </a:buClr>
              <a:buSzPts val="11000"/>
              <a:buNone/>
              <a:defRPr sz="11000">
                <a:solidFill>
                  <a:schemeClr val="dk1"/>
                </a:solidFill>
              </a:defRPr>
            </a:lvl1pPr>
            <a:lvl2pPr lvl="1" algn="ctr">
              <a:spcBef>
                <a:spcPts val="0"/>
              </a:spcBef>
              <a:spcAft>
                <a:spcPts val="0"/>
              </a:spcAft>
              <a:buClr>
                <a:schemeClr val="dk1"/>
              </a:buClr>
              <a:buSzPts val="11000"/>
              <a:buNone/>
              <a:defRPr sz="11000">
                <a:solidFill>
                  <a:schemeClr val="dk1"/>
                </a:solidFill>
              </a:defRPr>
            </a:lvl2pPr>
            <a:lvl3pPr lvl="2" algn="ctr">
              <a:spcBef>
                <a:spcPts val="0"/>
              </a:spcBef>
              <a:spcAft>
                <a:spcPts val="0"/>
              </a:spcAft>
              <a:buClr>
                <a:schemeClr val="dk1"/>
              </a:buClr>
              <a:buSzPts val="11000"/>
              <a:buNone/>
              <a:defRPr sz="11000">
                <a:solidFill>
                  <a:schemeClr val="dk1"/>
                </a:solidFill>
              </a:defRPr>
            </a:lvl3pPr>
            <a:lvl4pPr lvl="3" algn="ctr">
              <a:spcBef>
                <a:spcPts val="0"/>
              </a:spcBef>
              <a:spcAft>
                <a:spcPts val="0"/>
              </a:spcAft>
              <a:buClr>
                <a:schemeClr val="dk1"/>
              </a:buClr>
              <a:buSzPts val="11000"/>
              <a:buNone/>
              <a:defRPr sz="11000">
                <a:solidFill>
                  <a:schemeClr val="dk1"/>
                </a:solidFill>
              </a:defRPr>
            </a:lvl4pPr>
            <a:lvl5pPr lvl="4" algn="ctr">
              <a:spcBef>
                <a:spcPts val="0"/>
              </a:spcBef>
              <a:spcAft>
                <a:spcPts val="0"/>
              </a:spcAft>
              <a:buClr>
                <a:schemeClr val="dk1"/>
              </a:buClr>
              <a:buSzPts val="11000"/>
              <a:buNone/>
              <a:defRPr sz="11000">
                <a:solidFill>
                  <a:schemeClr val="dk1"/>
                </a:solidFill>
              </a:defRPr>
            </a:lvl5pPr>
            <a:lvl6pPr lvl="5" algn="ctr">
              <a:spcBef>
                <a:spcPts val="0"/>
              </a:spcBef>
              <a:spcAft>
                <a:spcPts val="0"/>
              </a:spcAft>
              <a:buClr>
                <a:schemeClr val="dk1"/>
              </a:buClr>
              <a:buSzPts val="11000"/>
              <a:buNone/>
              <a:defRPr sz="11000">
                <a:solidFill>
                  <a:schemeClr val="dk1"/>
                </a:solidFill>
              </a:defRPr>
            </a:lvl6pPr>
            <a:lvl7pPr lvl="6" algn="ctr">
              <a:spcBef>
                <a:spcPts val="0"/>
              </a:spcBef>
              <a:spcAft>
                <a:spcPts val="0"/>
              </a:spcAft>
              <a:buClr>
                <a:schemeClr val="dk1"/>
              </a:buClr>
              <a:buSzPts val="11000"/>
              <a:buNone/>
              <a:defRPr sz="11000">
                <a:solidFill>
                  <a:schemeClr val="dk1"/>
                </a:solidFill>
              </a:defRPr>
            </a:lvl7pPr>
            <a:lvl8pPr lvl="7" algn="ctr">
              <a:spcBef>
                <a:spcPts val="0"/>
              </a:spcBef>
              <a:spcAft>
                <a:spcPts val="0"/>
              </a:spcAft>
              <a:buClr>
                <a:schemeClr val="dk1"/>
              </a:buClr>
              <a:buSzPts val="11000"/>
              <a:buNone/>
              <a:defRPr sz="11000">
                <a:solidFill>
                  <a:schemeClr val="dk1"/>
                </a:solidFill>
              </a:defRPr>
            </a:lvl8pPr>
            <a:lvl9pPr lvl="8" algn="ctr">
              <a:spcBef>
                <a:spcPts val="0"/>
              </a:spcBef>
              <a:spcAft>
                <a:spcPts val="0"/>
              </a:spcAft>
              <a:buClr>
                <a:schemeClr val="dk1"/>
              </a:buClr>
              <a:buSzPts val="11000"/>
              <a:buNone/>
              <a:defRPr sz="11000">
                <a:solidFill>
                  <a:schemeClr val="dk1"/>
                </a:solidFill>
              </a:defRPr>
            </a:lvl9pPr>
          </a:lstStyle>
          <a:p>
            <a:r>
              <a:t>xx%</a:t>
            </a:r>
          </a:p>
        </p:txBody>
      </p:sp>
      <p:sp>
        <p:nvSpPr>
          <p:cNvPr id="48" name="Google Shape;48;p11"/>
          <p:cNvSpPr txBox="1"/>
          <p:nvPr>
            <p:ph idx="1" type="body"/>
          </p:nvPr>
        </p:nvSpPr>
        <p:spPr>
          <a:xfrm>
            <a:off x="311700" y="3224250"/>
            <a:ext cx="85206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sp>
        <p:nvSpPr>
          <p:cNvPr id="15" name="Google Shape;15;p3"/>
          <p:cNvSpPr txBox="1"/>
          <p:nvPr>
            <p:ph type="title"/>
          </p:nvPr>
        </p:nvSpPr>
        <p:spPr>
          <a:xfrm>
            <a:off x="311700" y="2480550"/>
            <a:ext cx="8114400" cy="2445900"/>
          </a:xfrm>
          <a:prstGeom prst="rect">
            <a:avLst/>
          </a:prstGeom>
        </p:spPr>
        <p:txBody>
          <a:bodyPr anchorCtr="0" anchor="b" bIns="91425" lIns="91425" spcFirstLastPara="1" rIns="91425" wrap="square" tIns="91425">
            <a:normAutofit/>
          </a:bodyPr>
          <a:lstStyle>
            <a:lvl1pPr lvl="0">
              <a:spcBef>
                <a:spcPts val="0"/>
              </a:spcBef>
              <a:spcAft>
                <a:spcPts val="0"/>
              </a:spcAft>
              <a:buClr>
                <a:schemeClr val="lt1"/>
              </a:buClr>
              <a:buSzPts val="6800"/>
              <a:buNone/>
              <a:defRPr sz="6800">
                <a:solidFill>
                  <a:schemeClr val="lt1"/>
                </a:solidFill>
              </a:defRPr>
            </a:lvl1pPr>
            <a:lvl2pPr lvl="1">
              <a:spcBef>
                <a:spcPts val="0"/>
              </a:spcBef>
              <a:spcAft>
                <a:spcPts val="0"/>
              </a:spcAft>
              <a:buClr>
                <a:schemeClr val="lt1"/>
              </a:buClr>
              <a:buSzPts val="6800"/>
              <a:buNone/>
              <a:defRPr sz="6800">
                <a:solidFill>
                  <a:schemeClr val="lt1"/>
                </a:solidFill>
              </a:defRPr>
            </a:lvl2pPr>
            <a:lvl3pPr lvl="2">
              <a:spcBef>
                <a:spcPts val="0"/>
              </a:spcBef>
              <a:spcAft>
                <a:spcPts val="0"/>
              </a:spcAft>
              <a:buClr>
                <a:schemeClr val="lt1"/>
              </a:buClr>
              <a:buSzPts val="6800"/>
              <a:buNone/>
              <a:defRPr sz="6800">
                <a:solidFill>
                  <a:schemeClr val="lt1"/>
                </a:solidFill>
              </a:defRPr>
            </a:lvl3pPr>
            <a:lvl4pPr lvl="3">
              <a:spcBef>
                <a:spcPts val="0"/>
              </a:spcBef>
              <a:spcAft>
                <a:spcPts val="0"/>
              </a:spcAft>
              <a:buClr>
                <a:schemeClr val="lt1"/>
              </a:buClr>
              <a:buSzPts val="6800"/>
              <a:buNone/>
              <a:defRPr sz="6800">
                <a:solidFill>
                  <a:schemeClr val="lt1"/>
                </a:solidFill>
              </a:defRPr>
            </a:lvl4pPr>
            <a:lvl5pPr lvl="4">
              <a:spcBef>
                <a:spcPts val="0"/>
              </a:spcBef>
              <a:spcAft>
                <a:spcPts val="0"/>
              </a:spcAft>
              <a:buClr>
                <a:schemeClr val="lt1"/>
              </a:buClr>
              <a:buSzPts val="6800"/>
              <a:buNone/>
              <a:defRPr sz="6800">
                <a:solidFill>
                  <a:schemeClr val="lt1"/>
                </a:solidFill>
              </a:defRPr>
            </a:lvl5pPr>
            <a:lvl6pPr lvl="5">
              <a:spcBef>
                <a:spcPts val="0"/>
              </a:spcBef>
              <a:spcAft>
                <a:spcPts val="0"/>
              </a:spcAft>
              <a:buClr>
                <a:schemeClr val="lt1"/>
              </a:buClr>
              <a:buSzPts val="6800"/>
              <a:buNone/>
              <a:defRPr sz="6800">
                <a:solidFill>
                  <a:schemeClr val="lt1"/>
                </a:solidFill>
              </a:defRPr>
            </a:lvl6pPr>
            <a:lvl7pPr lvl="6">
              <a:spcBef>
                <a:spcPts val="0"/>
              </a:spcBef>
              <a:spcAft>
                <a:spcPts val="0"/>
              </a:spcAft>
              <a:buClr>
                <a:schemeClr val="lt1"/>
              </a:buClr>
              <a:buSzPts val="6800"/>
              <a:buNone/>
              <a:defRPr sz="6800">
                <a:solidFill>
                  <a:schemeClr val="lt1"/>
                </a:solidFill>
              </a:defRPr>
            </a:lvl7pPr>
            <a:lvl8pPr lvl="7">
              <a:spcBef>
                <a:spcPts val="0"/>
              </a:spcBef>
              <a:spcAft>
                <a:spcPts val="0"/>
              </a:spcAft>
              <a:buClr>
                <a:schemeClr val="lt1"/>
              </a:buClr>
              <a:buSzPts val="6800"/>
              <a:buNone/>
              <a:defRPr sz="6800">
                <a:solidFill>
                  <a:schemeClr val="lt1"/>
                </a:solidFill>
              </a:defRPr>
            </a:lvl8pPr>
            <a:lvl9pPr lvl="8">
              <a:spcBef>
                <a:spcPts val="0"/>
              </a:spcBef>
              <a:spcAft>
                <a:spcPts val="0"/>
              </a:spcAft>
              <a:buClr>
                <a:schemeClr val="lt1"/>
              </a:buClr>
              <a:buSzPts val="6800"/>
              <a:buNone/>
              <a:defRPr sz="6800">
                <a:solidFill>
                  <a:schemeClr val="lt1"/>
                </a:solidFill>
              </a:defRPr>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9" name="Google Shape;19;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0" name="Google Shape;20;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3" name="Google Shape;23;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8" name="Google Shape;28;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311700" y="6318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1" name="Google Shape;31;p7"/>
          <p:cNvSpPr txBox="1"/>
          <p:nvPr>
            <p:ph idx="1" type="body"/>
          </p:nvPr>
        </p:nvSpPr>
        <p:spPr>
          <a:xfrm>
            <a:off x="311700" y="1490875"/>
            <a:ext cx="2808000" cy="30780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2" name="Google Shape;32;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33" name="Shape 33"/>
        <p:cNvGrpSpPr/>
        <p:nvPr/>
      </p:nvGrpSpPr>
      <p:grpSpPr>
        <a:xfrm>
          <a:off x="0" y="0"/>
          <a:ext cx="0" cy="0"/>
          <a:chOff x="0" y="0"/>
          <a:chExt cx="0" cy="0"/>
        </a:xfrm>
      </p:grpSpPr>
      <p:sp>
        <p:nvSpPr>
          <p:cNvPr id="34" name="Google Shape;34;p8"/>
          <p:cNvSpPr txBox="1"/>
          <p:nvPr>
            <p:ph type="title"/>
          </p:nvPr>
        </p:nvSpPr>
        <p:spPr>
          <a:xfrm>
            <a:off x="490250" y="526350"/>
            <a:ext cx="56838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5" name="Google Shape;35;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4572000" y="10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 name="Google Shape;38;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39" name="Google Shape;39;p9"/>
          <p:cNvSpPr txBox="1"/>
          <p:nvPr>
            <p:ph type="title"/>
          </p:nvPr>
        </p:nvSpPr>
        <p:spPr>
          <a:xfrm>
            <a:off x="265500" y="1375599"/>
            <a:ext cx="4045200" cy="1551900"/>
          </a:xfrm>
          <a:prstGeom prst="rect">
            <a:avLst/>
          </a:prstGeom>
        </p:spPr>
        <p:txBody>
          <a:bodyPr anchorCtr="0" anchor="b" bIns="91425" lIns="91425" spcFirstLastPara="1" rIns="91425" wrap="square" tIns="91425">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40" name="Google Shape;40;p9"/>
          <p:cNvSpPr txBox="1"/>
          <p:nvPr>
            <p:ph idx="1" type="subTitle"/>
          </p:nvPr>
        </p:nvSpPr>
        <p:spPr>
          <a:xfrm>
            <a:off x="265500" y="2981125"/>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41" name="Google Shape;41;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9500" y="42337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accent3"/>
              </a:buClr>
              <a:buSzPts val="1800"/>
              <a:buFont typeface="Alfa Slab One"/>
              <a:buNone/>
              <a:defRPr>
                <a:solidFill>
                  <a:schemeClr val="accent3"/>
                </a:solidFill>
                <a:latin typeface="Alfa Slab One"/>
                <a:ea typeface="Alfa Slab One"/>
                <a:cs typeface="Alfa Slab One"/>
                <a:sym typeface="Alfa Slab One"/>
              </a:defRPr>
            </a:lvl1pPr>
          </a:lstStyle>
          <a:p/>
        </p:txBody>
      </p:sp>
      <p:sp>
        <p:nvSpPr>
          <p:cNvPr id="45" name="Google Shape;45;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gameday">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1pPr>
            <a:lvl2pPr lvl="1">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2pPr>
            <a:lvl3pPr lvl="2">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3pPr>
            <a:lvl4pPr lvl="3">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4pPr>
            <a:lvl5pPr lvl="4">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5pPr>
            <a:lvl6pPr lvl="5">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6pPr>
            <a:lvl7pPr lvl="6">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7pPr>
            <a:lvl8pPr lvl="7">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8pPr>
            <a:lvl9pPr lvl="8">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indent="-317500" lvl="1" marL="9144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indent="-317500" lvl="2" marL="13716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indent="-317500" lvl="3" marL="18288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indent="-317500" lvl="4" marL="22860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indent="-317500" lvl="5" marL="27432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indent="-317500" lvl="6" marL="32004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indent="-317500" lvl="7" marL="36576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indent="-317500" lvl="8" marL="41148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Proxima Nova"/>
                <a:ea typeface="Proxima Nova"/>
                <a:cs typeface="Proxima Nova"/>
                <a:sym typeface="Proxima Nova"/>
              </a:defRPr>
            </a:lvl1pPr>
            <a:lvl2pPr lvl="1" algn="r">
              <a:buNone/>
              <a:defRPr sz="1000">
                <a:solidFill>
                  <a:schemeClr val="dk2"/>
                </a:solidFill>
                <a:latin typeface="Proxima Nova"/>
                <a:ea typeface="Proxima Nova"/>
                <a:cs typeface="Proxima Nova"/>
                <a:sym typeface="Proxima Nova"/>
              </a:defRPr>
            </a:lvl2pPr>
            <a:lvl3pPr lvl="2" algn="r">
              <a:buNone/>
              <a:defRPr sz="1000">
                <a:solidFill>
                  <a:schemeClr val="dk2"/>
                </a:solidFill>
                <a:latin typeface="Proxima Nova"/>
                <a:ea typeface="Proxima Nova"/>
                <a:cs typeface="Proxima Nova"/>
                <a:sym typeface="Proxima Nova"/>
              </a:defRPr>
            </a:lvl3pPr>
            <a:lvl4pPr lvl="3" algn="r">
              <a:buNone/>
              <a:defRPr sz="1000">
                <a:solidFill>
                  <a:schemeClr val="dk2"/>
                </a:solidFill>
                <a:latin typeface="Proxima Nova"/>
                <a:ea typeface="Proxima Nova"/>
                <a:cs typeface="Proxima Nova"/>
                <a:sym typeface="Proxima Nova"/>
              </a:defRPr>
            </a:lvl4pPr>
            <a:lvl5pPr lvl="4" algn="r">
              <a:buNone/>
              <a:defRPr sz="1000">
                <a:solidFill>
                  <a:schemeClr val="dk2"/>
                </a:solidFill>
                <a:latin typeface="Proxima Nova"/>
                <a:ea typeface="Proxima Nova"/>
                <a:cs typeface="Proxima Nova"/>
                <a:sym typeface="Proxima Nova"/>
              </a:defRPr>
            </a:lvl5pPr>
            <a:lvl6pPr lvl="5" algn="r">
              <a:buNone/>
              <a:defRPr sz="1000">
                <a:solidFill>
                  <a:schemeClr val="dk2"/>
                </a:solidFill>
                <a:latin typeface="Proxima Nova"/>
                <a:ea typeface="Proxima Nova"/>
                <a:cs typeface="Proxima Nova"/>
                <a:sym typeface="Proxima Nova"/>
              </a:defRPr>
            </a:lvl6pPr>
            <a:lvl7pPr lvl="6" algn="r">
              <a:buNone/>
              <a:defRPr sz="1000">
                <a:solidFill>
                  <a:schemeClr val="dk2"/>
                </a:solidFill>
                <a:latin typeface="Proxima Nova"/>
                <a:ea typeface="Proxima Nova"/>
                <a:cs typeface="Proxima Nova"/>
                <a:sym typeface="Proxima Nova"/>
              </a:defRPr>
            </a:lvl7pPr>
            <a:lvl8pPr lvl="7" algn="r">
              <a:buNone/>
              <a:defRPr sz="1000">
                <a:solidFill>
                  <a:schemeClr val="dk2"/>
                </a:solidFill>
                <a:latin typeface="Proxima Nova"/>
                <a:ea typeface="Proxima Nova"/>
                <a:cs typeface="Proxima Nova"/>
                <a:sym typeface="Proxima Nova"/>
              </a:defRPr>
            </a:lvl8pPr>
            <a:lvl9pPr lvl="8" algn="r">
              <a:buNone/>
              <a:defRPr sz="1000">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4.png"/><Relationship Id="rId5"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7.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s://earthobservatory.nasa.gov/images/84499/measuring-earths-albedo" TargetMode="External"/><Relationship Id="rId4" Type="http://schemas.openxmlformats.org/officeDocument/2006/relationships/hyperlink" Target="https://pubs.acs.org/doi/pdf/10.1021/acs.chemrev.5b00089" TargetMode="External"/><Relationship Id="rId10" Type="http://schemas.openxmlformats.org/officeDocument/2006/relationships/hyperlink" Target="https://agu.confex.com/agu/fm19/meetingapp.cgi/Paper/533251" TargetMode="External"/><Relationship Id="rId9" Type="http://schemas.openxmlformats.org/officeDocument/2006/relationships/hyperlink" Target="https://www.ccacoalition.org/en/slcps/black-carbon#:~:text=Per%20unit%20of%20mass%2C%20black,regional%20circulation%20and%20rainfall%20patterns" TargetMode="External"/><Relationship Id="rId5" Type="http://schemas.openxmlformats.org/officeDocument/2006/relationships/hyperlink" Target="https://blogs.egu.eu/divisions/cr/2019/09/20/climate-change-cryosphere-summer-2019-the-year-that-the-arctic-was-sunburned/" TargetMode="External"/><Relationship Id="rId6" Type="http://schemas.openxmlformats.org/officeDocument/2006/relationships/hyperlink" Target="https://www.nature.com/articles/s41558-020-00911-9" TargetMode="External"/><Relationship Id="rId7" Type="http://schemas.openxmlformats.org/officeDocument/2006/relationships/hyperlink" Target="https://iopscience.iop.org/article/10.1088/1748-9326/3/2/025002" TargetMode="External"/><Relationship Id="rId8" Type="http://schemas.openxmlformats.org/officeDocument/2006/relationships/hyperlink" Target="https://acp.copernicus.org/articles/21/1049/2021/#:~:text=Aerosol%E2%80%93cloud%20interactions%2C%20also%20termed,albedo%20(Twomey%2C%201977)"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5" name="Shape 55"/>
        <p:cNvGrpSpPr/>
        <p:nvPr/>
      </p:nvGrpSpPr>
      <p:grpSpPr>
        <a:xfrm>
          <a:off x="0" y="0"/>
          <a:ext cx="0" cy="0"/>
          <a:chOff x="0" y="0"/>
          <a:chExt cx="0" cy="0"/>
        </a:xfrm>
      </p:grpSpPr>
      <p:sp>
        <p:nvSpPr>
          <p:cNvPr id="56" name="Google Shape;56;p13"/>
          <p:cNvSpPr txBox="1"/>
          <p:nvPr>
            <p:ph type="ctrTitle"/>
          </p:nvPr>
        </p:nvSpPr>
        <p:spPr>
          <a:xfrm>
            <a:off x="311700" y="595975"/>
            <a:ext cx="8520600" cy="19578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Air Quality Impact on Climate Change</a:t>
            </a:r>
            <a:endParaRPr/>
          </a:p>
        </p:txBody>
      </p:sp>
      <p:sp>
        <p:nvSpPr>
          <p:cNvPr id="57" name="Google Shape;57;p13"/>
          <p:cNvSpPr txBox="1"/>
          <p:nvPr>
            <p:ph idx="1" type="subTitle"/>
          </p:nvPr>
        </p:nvSpPr>
        <p:spPr>
          <a:xfrm>
            <a:off x="311700" y="3165823"/>
            <a:ext cx="8520600" cy="733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Aman, Aria, Marcus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Black Carbon Aerosol-Radiation Effects</a:t>
            </a:r>
            <a:endParaRPr/>
          </a:p>
        </p:txBody>
      </p:sp>
      <p:sp>
        <p:nvSpPr>
          <p:cNvPr id="117" name="Google Shape;117;p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Sourced from the incomplete combustion of biomass, </a:t>
            </a:r>
            <a:r>
              <a:rPr lang="en"/>
              <a:t>diesel, and coal</a:t>
            </a:r>
            <a:endParaRPr/>
          </a:p>
          <a:p>
            <a:pPr indent="-317500" lvl="1" marL="914400" rtl="0" algn="l">
              <a:spcBef>
                <a:spcPts val="0"/>
              </a:spcBef>
              <a:spcAft>
                <a:spcPts val="0"/>
              </a:spcAft>
              <a:buSzPts val="1400"/>
              <a:buChar char="-"/>
            </a:pPr>
            <a:r>
              <a:rPr lang="en"/>
              <a:t>Primary anthropogenic sources are household energy, transportation, and industry</a:t>
            </a:r>
            <a:endParaRPr/>
          </a:p>
          <a:p>
            <a:pPr indent="-342900" lvl="0" marL="457200" rtl="0" algn="l">
              <a:spcBef>
                <a:spcPts val="0"/>
              </a:spcBef>
              <a:spcAft>
                <a:spcPts val="0"/>
              </a:spcAft>
              <a:buSzPts val="1800"/>
              <a:buChar char="-"/>
            </a:pPr>
            <a:r>
              <a:rPr lang="en"/>
              <a:t>In the atmosphere, it’s characterized by its strong absorption of visible and near-infrared light that causes atmospheric warming</a:t>
            </a:r>
            <a:endParaRPr/>
          </a:p>
          <a:p>
            <a:pPr indent="-342900" lvl="0" marL="457200" rtl="0" algn="l">
              <a:spcBef>
                <a:spcPts val="0"/>
              </a:spcBef>
              <a:spcAft>
                <a:spcPts val="0"/>
              </a:spcAft>
              <a:buSzPts val="1800"/>
              <a:buChar char="-"/>
            </a:pPr>
            <a:r>
              <a:rPr lang="en"/>
              <a:t>Relatively low lifetime of 1-2 weeks</a:t>
            </a:r>
            <a:endParaRPr/>
          </a:p>
          <a:p>
            <a:pPr indent="-342900" lvl="0" marL="457200" rtl="0" algn="l">
              <a:spcBef>
                <a:spcPts val="0"/>
              </a:spcBef>
              <a:spcAft>
                <a:spcPts val="0"/>
              </a:spcAft>
              <a:buSzPts val="1800"/>
              <a:buChar char="-"/>
            </a:pPr>
            <a:r>
              <a:rPr lang="en"/>
              <a:t>Emission reductions can be achieved through the transition away from biomass powered heating and cooking infrastructure towards modern fuel stoves. Elimination of high-emitting diesel vehicles would also contribute to reductions</a:t>
            </a:r>
            <a:endParaRPr/>
          </a:p>
        </p:txBody>
      </p:sp>
      <p:pic>
        <p:nvPicPr>
          <p:cNvPr id="118" name="Google Shape;118;p22"/>
          <p:cNvPicPr preferRelativeResize="0"/>
          <p:nvPr/>
        </p:nvPicPr>
        <p:blipFill>
          <a:blip r:embed="rId3">
            <a:alphaModFix/>
          </a:blip>
          <a:stretch>
            <a:fillRect/>
          </a:stretch>
        </p:blipFill>
        <p:spPr>
          <a:xfrm>
            <a:off x="5557937" y="3667926"/>
            <a:ext cx="2764549" cy="13822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Black Carbon Regional Sources</a:t>
            </a:r>
            <a:endParaRPr/>
          </a:p>
        </p:txBody>
      </p:sp>
      <p:pic>
        <p:nvPicPr>
          <p:cNvPr id="124" name="Google Shape;124;p23"/>
          <p:cNvPicPr preferRelativeResize="0"/>
          <p:nvPr/>
        </p:nvPicPr>
        <p:blipFill>
          <a:blip r:embed="rId3">
            <a:alphaModFix/>
          </a:blip>
          <a:stretch>
            <a:fillRect/>
          </a:stretch>
        </p:blipFill>
        <p:spPr>
          <a:xfrm>
            <a:off x="2056300" y="1084325"/>
            <a:ext cx="5031399" cy="35589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Tropospheric Ozone</a:t>
            </a:r>
            <a:endParaRPr/>
          </a:p>
        </p:txBody>
      </p:sp>
      <p:sp>
        <p:nvSpPr>
          <p:cNvPr id="130" name="Google Shape;130;p24"/>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SzPts val="1400"/>
              <a:buChar char="-"/>
            </a:pPr>
            <a:r>
              <a:rPr lang="en"/>
              <a:t>In the troposphere, ozone is a secondary pollutant chemically produced from a combination of nitrous </a:t>
            </a:r>
            <a:r>
              <a:rPr lang="en"/>
              <a:t>oxides</a:t>
            </a:r>
            <a:r>
              <a:rPr lang="en"/>
              <a:t>, volatile </a:t>
            </a:r>
            <a:r>
              <a:rPr lang="en"/>
              <a:t>organic</a:t>
            </a:r>
            <a:r>
              <a:rPr lang="en"/>
              <a:t> </a:t>
            </a:r>
            <a:r>
              <a:rPr lang="en"/>
              <a:t>compounds</a:t>
            </a:r>
            <a:r>
              <a:rPr lang="en"/>
              <a:t> (VOCs), carbon monoxide, and methane in the presence of sunlight</a:t>
            </a:r>
            <a:endParaRPr/>
          </a:p>
          <a:p>
            <a:pPr indent="-317500" lvl="0" marL="457200" rtl="0" algn="l">
              <a:spcBef>
                <a:spcPts val="0"/>
              </a:spcBef>
              <a:spcAft>
                <a:spcPts val="0"/>
              </a:spcAft>
              <a:buSzPts val="1400"/>
              <a:buChar char="-"/>
            </a:pPr>
            <a:r>
              <a:rPr lang="en"/>
              <a:t>As a GHG, increased concentrations of ozone will contribute to global warming</a:t>
            </a:r>
            <a:endParaRPr/>
          </a:p>
          <a:p>
            <a:pPr indent="-317500" lvl="0" marL="457200" rtl="0" algn="l">
              <a:spcBef>
                <a:spcPts val="0"/>
              </a:spcBef>
              <a:spcAft>
                <a:spcPts val="0"/>
              </a:spcAft>
              <a:buSzPts val="1400"/>
              <a:buChar char="-"/>
            </a:pPr>
            <a:r>
              <a:rPr lang="en"/>
              <a:t>Emissions of VOCs and NOx are key in the formation of tropospheric ozone</a:t>
            </a:r>
            <a:endParaRPr/>
          </a:p>
          <a:p>
            <a:pPr indent="-317500" lvl="0" marL="457200" rtl="0" algn="l">
              <a:spcBef>
                <a:spcPts val="0"/>
              </a:spcBef>
              <a:spcAft>
                <a:spcPts val="0"/>
              </a:spcAft>
              <a:buSzPts val="1400"/>
              <a:buChar char="-"/>
            </a:pPr>
            <a:r>
              <a:rPr lang="en"/>
              <a:t>Regulation of ozone production depends on if the area is NOx limited or saturated</a:t>
            </a:r>
            <a:endParaRPr/>
          </a:p>
        </p:txBody>
      </p:sp>
      <p:pic>
        <p:nvPicPr>
          <p:cNvPr id="131" name="Google Shape;131;p24"/>
          <p:cNvPicPr preferRelativeResize="0"/>
          <p:nvPr/>
        </p:nvPicPr>
        <p:blipFill>
          <a:blip r:embed="rId3">
            <a:alphaModFix/>
          </a:blip>
          <a:stretch>
            <a:fillRect/>
          </a:stretch>
        </p:blipFill>
        <p:spPr>
          <a:xfrm>
            <a:off x="4673751" y="1433888"/>
            <a:ext cx="4083850" cy="22757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500"/>
              <a:t>Ozone Production Dependence on VOC and NOx</a:t>
            </a:r>
            <a:endParaRPr sz="2500"/>
          </a:p>
        </p:txBody>
      </p:sp>
      <p:pic>
        <p:nvPicPr>
          <p:cNvPr id="137" name="Google Shape;137;p25"/>
          <p:cNvPicPr preferRelativeResize="0"/>
          <p:nvPr/>
        </p:nvPicPr>
        <p:blipFill>
          <a:blip r:embed="rId3">
            <a:alphaModFix/>
          </a:blip>
          <a:stretch>
            <a:fillRect/>
          </a:stretch>
        </p:blipFill>
        <p:spPr>
          <a:xfrm>
            <a:off x="2387850" y="1263313"/>
            <a:ext cx="4368300" cy="3301865"/>
          </a:xfrm>
          <a:prstGeom prst="rect">
            <a:avLst/>
          </a:prstGeom>
          <a:noFill/>
          <a:ln>
            <a:noFill/>
          </a:ln>
        </p:spPr>
      </p:pic>
      <p:sp>
        <p:nvSpPr>
          <p:cNvPr id="138" name="Google Shape;138;p25"/>
          <p:cNvSpPr txBox="1"/>
          <p:nvPr/>
        </p:nvSpPr>
        <p:spPr>
          <a:xfrm>
            <a:off x="165438" y="1803950"/>
            <a:ext cx="2222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Proxima Nova"/>
                <a:ea typeface="Proxima Nova"/>
                <a:cs typeface="Proxima Nova"/>
                <a:sym typeface="Proxima Nova"/>
              </a:rPr>
              <a:t>NOx Limited Regime</a:t>
            </a:r>
            <a:endParaRPr>
              <a:latin typeface="Proxima Nova"/>
              <a:ea typeface="Proxima Nova"/>
              <a:cs typeface="Proxima Nova"/>
              <a:sym typeface="Proxima Nova"/>
            </a:endParaRPr>
          </a:p>
        </p:txBody>
      </p:sp>
      <p:pic>
        <p:nvPicPr>
          <p:cNvPr id="139" name="Google Shape;139;p25"/>
          <p:cNvPicPr preferRelativeResize="0"/>
          <p:nvPr/>
        </p:nvPicPr>
        <p:blipFill>
          <a:blip r:embed="rId4">
            <a:alphaModFix/>
          </a:blip>
          <a:stretch>
            <a:fillRect/>
          </a:stretch>
        </p:blipFill>
        <p:spPr>
          <a:xfrm>
            <a:off x="6965713" y="3164375"/>
            <a:ext cx="1803275" cy="560023"/>
          </a:xfrm>
          <a:prstGeom prst="rect">
            <a:avLst/>
          </a:prstGeom>
          <a:noFill/>
          <a:ln>
            <a:noFill/>
          </a:ln>
        </p:spPr>
      </p:pic>
      <p:sp>
        <p:nvSpPr>
          <p:cNvPr id="140" name="Google Shape;140;p25"/>
          <p:cNvSpPr txBox="1"/>
          <p:nvPr/>
        </p:nvSpPr>
        <p:spPr>
          <a:xfrm>
            <a:off x="6756150" y="2764175"/>
            <a:ext cx="2222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Proxima Nova"/>
                <a:ea typeface="Proxima Nova"/>
                <a:cs typeface="Proxima Nova"/>
                <a:sym typeface="Proxima Nova"/>
              </a:rPr>
              <a:t>VOC</a:t>
            </a:r>
            <a:r>
              <a:rPr lang="en">
                <a:latin typeface="Proxima Nova"/>
                <a:ea typeface="Proxima Nova"/>
                <a:cs typeface="Proxima Nova"/>
                <a:sym typeface="Proxima Nova"/>
              </a:rPr>
              <a:t> Limited Regime</a:t>
            </a:r>
            <a:endParaRPr>
              <a:latin typeface="Proxima Nova"/>
              <a:ea typeface="Proxima Nova"/>
              <a:cs typeface="Proxima Nova"/>
              <a:sym typeface="Proxima Nova"/>
            </a:endParaRPr>
          </a:p>
        </p:txBody>
      </p:sp>
      <p:pic>
        <p:nvPicPr>
          <p:cNvPr id="141" name="Google Shape;141;p25"/>
          <p:cNvPicPr preferRelativeResize="0"/>
          <p:nvPr/>
        </p:nvPicPr>
        <p:blipFill>
          <a:blip r:embed="rId5">
            <a:alphaModFix/>
          </a:blip>
          <a:stretch>
            <a:fillRect/>
          </a:stretch>
        </p:blipFill>
        <p:spPr>
          <a:xfrm>
            <a:off x="375025" y="2204150"/>
            <a:ext cx="1803250" cy="6468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6"/>
          <p:cNvSpPr txBox="1"/>
          <p:nvPr>
            <p:ph type="title"/>
          </p:nvPr>
        </p:nvSpPr>
        <p:spPr>
          <a:xfrm>
            <a:off x="237594" y="445025"/>
            <a:ext cx="8668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Other Chemical Compounds’ Radiative Forcing </a:t>
            </a:r>
            <a:endParaRPr/>
          </a:p>
        </p:txBody>
      </p:sp>
      <p:pic>
        <p:nvPicPr>
          <p:cNvPr id="147" name="Google Shape;147;p26"/>
          <p:cNvPicPr preferRelativeResize="0"/>
          <p:nvPr/>
        </p:nvPicPr>
        <p:blipFill>
          <a:blip r:embed="rId3">
            <a:alphaModFix/>
          </a:blip>
          <a:stretch>
            <a:fillRect/>
          </a:stretch>
        </p:blipFill>
        <p:spPr>
          <a:xfrm>
            <a:off x="1960150" y="1159425"/>
            <a:ext cx="5223704" cy="38209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Biosphere</a:t>
            </a:r>
            <a:endParaRPr/>
          </a:p>
        </p:txBody>
      </p:sp>
      <p:sp>
        <p:nvSpPr>
          <p:cNvPr id="153" name="Google Shape;153;p27"/>
          <p:cNvSpPr txBox="1"/>
          <p:nvPr>
            <p:ph idx="1" type="body"/>
          </p:nvPr>
        </p:nvSpPr>
        <p:spPr>
          <a:xfrm>
            <a:off x="311700" y="1152475"/>
            <a:ext cx="5341500" cy="17361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CO</a:t>
            </a:r>
            <a:r>
              <a:rPr baseline="-25000" lang="en"/>
              <a:t>2</a:t>
            </a:r>
            <a:r>
              <a:rPr lang="en"/>
              <a:t> sinks</a:t>
            </a:r>
            <a:endParaRPr/>
          </a:p>
          <a:p>
            <a:pPr indent="-342900" lvl="0" marL="457200" rtl="0" algn="l">
              <a:spcBef>
                <a:spcPts val="0"/>
              </a:spcBef>
              <a:spcAft>
                <a:spcPts val="0"/>
              </a:spcAft>
              <a:buSzPts val="1800"/>
              <a:buChar char="-"/>
            </a:pPr>
            <a:r>
              <a:rPr lang="en"/>
              <a:t>Emission of biomass aerosols</a:t>
            </a:r>
            <a:endParaRPr/>
          </a:p>
          <a:p>
            <a:pPr indent="-317500" lvl="1" marL="914400" rtl="0" algn="l">
              <a:spcBef>
                <a:spcPts val="0"/>
              </a:spcBef>
              <a:spcAft>
                <a:spcPts val="0"/>
              </a:spcAft>
              <a:buSzPts val="1400"/>
              <a:buChar char="-"/>
            </a:pPr>
            <a:r>
              <a:rPr lang="en"/>
              <a:t>Dimethyl sulfide</a:t>
            </a:r>
            <a:endParaRPr/>
          </a:p>
          <a:p>
            <a:pPr indent="-317500" lvl="1" marL="914400" rtl="0" algn="l">
              <a:spcBef>
                <a:spcPts val="0"/>
              </a:spcBef>
              <a:spcAft>
                <a:spcPts val="0"/>
              </a:spcAft>
              <a:buSzPts val="1400"/>
              <a:buChar char="-"/>
            </a:pPr>
            <a:r>
              <a:rPr lang="en"/>
              <a:t>Secondary organic aerosols</a:t>
            </a:r>
            <a:endParaRPr/>
          </a:p>
          <a:p>
            <a:pPr indent="-317500" lvl="1" marL="914400" rtl="0" algn="l">
              <a:spcBef>
                <a:spcPts val="0"/>
              </a:spcBef>
              <a:spcAft>
                <a:spcPts val="0"/>
              </a:spcAft>
              <a:buSzPts val="1400"/>
              <a:buChar char="-"/>
            </a:pPr>
            <a:r>
              <a:rPr lang="en"/>
              <a:t>Biomass burning from wildfires, etc</a:t>
            </a:r>
            <a:endParaRPr/>
          </a:p>
        </p:txBody>
      </p:sp>
      <p:pic>
        <p:nvPicPr>
          <p:cNvPr id="154" name="Google Shape;154;p27"/>
          <p:cNvPicPr preferRelativeResize="0"/>
          <p:nvPr/>
        </p:nvPicPr>
        <p:blipFill>
          <a:blip r:embed="rId3">
            <a:alphaModFix/>
          </a:blip>
          <a:stretch>
            <a:fillRect/>
          </a:stretch>
        </p:blipFill>
        <p:spPr>
          <a:xfrm>
            <a:off x="370000" y="2729678"/>
            <a:ext cx="4201999" cy="2104947"/>
          </a:xfrm>
          <a:prstGeom prst="rect">
            <a:avLst/>
          </a:prstGeom>
          <a:noFill/>
          <a:ln>
            <a:noFill/>
          </a:ln>
        </p:spPr>
      </p:pic>
      <p:sp>
        <p:nvSpPr>
          <p:cNvPr id="155" name="Google Shape;155;p27"/>
          <p:cNvSpPr txBox="1"/>
          <p:nvPr/>
        </p:nvSpPr>
        <p:spPr>
          <a:xfrm>
            <a:off x="5036825" y="3284463"/>
            <a:ext cx="3934800" cy="17361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2"/>
              </a:buClr>
              <a:buSzPts val="1800"/>
              <a:buFont typeface="Proxima Nova"/>
              <a:buChar char="-"/>
            </a:pPr>
            <a:r>
              <a:rPr lang="en" sz="1800">
                <a:solidFill>
                  <a:schemeClr val="dk2"/>
                </a:solidFill>
                <a:latin typeface="Proxima Nova"/>
                <a:ea typeface="Proxima Nova"/>
                <a:cs typeface="Proxima Nova"/>
                <a:sym typeface="Proxima Nova"/>
              </a:rPr>
              <a:t>VOCs</a:t>
            </a:r>
            <a:endParaRPr sz="1800">
              <a:solidFill>
                <a:schemeClr val="dk2"/>
              </a:solidFill>
              <a:latin typeface="Proxima Nova"/>
              <a:ea typeface="Proxima Nova"/>
              <a:cs typeface="Proxima Nova"/>
              <a:sym typeface="Proxima Nova"/>
            </a:endParaRPr>
          </a:p>
          <a:p>
            <a:pPr indent="-342900" lvl="0" marL="457200" rtl="0" algn="l">
              <a:lnSpc>
                <a:spcPct val="115000"/>
              </a:lnSpc>
              <a:spcBef>
                <a:spcPts val="0"/>
              </a:spcBef>
              <a:spcAft>
                <a:spcPts val="0"/>
              </a:spcAft>
              <a:buClr>
                <a:schemeClr val="dk2"/>
              </a:buClr>
              <a:buSzPts val="1800"/>
              <a:buFont typeface="Proxima Nova"/>
              <a:buChar char="-"/>
            </a:pPr>
            <a:r>
              <a:rPr lang="en" sz="1800">
                <a:solidFill>
                  <a:schemeClr val="dk2"/>
                </a:solidFill>
                <a:latin typeface="Proxima Nova"/>
                <a:ea typeface="Proxima Nova"/>
                <a:cs typeface="Proxima Nova"/>
                <a:sym typeface="Proxima Nova"/>
              </a:rPr>
              <a:t>Ozone - vegetation feedbacks lead to increased ozone concentrations in the troposphere</a:t>
            </a:r>
            <a:endParaRPr>
              <a:latin typeface="Proxima Nova"/>
              <a:ea typeface="Proxima Nova"/>
              <a:cs typeface="Proxima Nova"/>
              <a:sym typeface="Proxima Nova"/>
            </a:endParaRPr>
          </a:p>
        </p:txBody>
      </p:sp>
      <p:pic>
        <p:nvPicPr>
          <p:cNvPr id="156" name="Google Shape;156;p27"/>
          <p:cNvPicPr preferRelativeResize="0"/>
          <p:nvPr/>
        </p:nvPicPr>
        <p:blipFill>
          <a:blip r:embed="rId4">
            <a:alphaModFix/>
          </a:blip>
          <a:stretch>
            <a:fillRect/>
          </a:stretch>
        </p:blipFill>
        <p:spPr>
          <a:xfrm>
            <a:off x="6255902" y="238675"/>
            <a:ext cx="2576401" cy="31761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Cryosphere</a:t>
            </a:r>
            <a:endParaRPr/>
          </a:p>
        </p:txBody>
      </p:sp>
      <p:sp>
        <p:nvSpPr>
          <p:cNvPr id="162" name="Google Shape;162;p28"/>
          <p:cNvSpPr txBox="1"/>
          <p:nvPr>
            <p:ph idx="1" type="body"/>
          </p:nvPr>
        </p:nvSpPr>
        <p:spPr>
          <a:xfrm>
            <a:off x="311700" y="1152475"/>
            <a:ext cx="44085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All frozen water on earth: snow, ice, etc.</a:t>
            </a:r>
            <a:endParaRPr/>
          </a:p>
          <a:p>
            <a:pPr indent="-342900" lvl="0" marL="457200" rtl="0" algn="l">
              <a:spcBef>
                <a:spcPts val="0"/>
              </a:spcBef>
              <a:spcAft>
                <a:spcPts val="0"/>
              </a:spcAft>
              <a:buSzPts val="1800"/>
              <a:buChar char="-"/>
            </a:pPr>
            <a:r>
              <a:rPr lang="en"/>
              <a:t>Most of Earth’s albedo effect comes from cryosphere</a:t>
            </a:r>
            <a:endParaRPr/>
          </a:p>
          <a:p>
            <a:pPr indent="-342900" lvl="0" marL="457200" rtl="0" algn="l">
              <a:spcBef>
                <a:spcPts val="0"/>
              </a:spcBef>
              <a:spcAft>
                <a:spcPts val="0"/>
              </a:spcAft>
              <a:buSzPts val="1800"/>
              <a:buChar char="-"/>
            </a:pPr>
            <a:r>
              <a:rPr lang="en"/>
              <a:t>Aerosols settle on snow</a:t>
            </a:r>
            <a:endParaRPr/>
          </a:p>
          <a:p>
            <a:pPr indent="-317500" lvl="1" marL="914400" rtl="0" algn="l">
              <a:spcBef>
                <a:spcPts val="0"/>
              </a:spcBef>
              <a:spcAft>
                <a:spcPts val="0"/>
              </a:spcAft>
              <a:buSzPts val="1400"/>
              <a:buChar char="-"/>
            </a:pPr>
            <a:r>
              <a:rPr lang="en"/>
              <a:t>Black carbon from wildfires</a:t>
            </a:r>
            <a:endParaRPr/>
          </a:p>
          <a:p>
            <a:pPr indent="-317500" lvl="1" marL="914400" rtl="0" algn="l">
              <a:spcBef>
                <a:spcPts val="0"/>
              </a:spcBef>
              <a:spcAft>
                <a:spcPts val="0"/>
              </a:spcAft>
              <a:buSzPts val="1400"/>
              <a:buChar char="-"/>
            </a:pPr>
            <a:r>
              <a:rPr lang="en"/>
              <a:t>Dust from </a:t>
            </a:r>
            <a:r>
              <a:rPr lang="en"/>
              <a:t>the</a:t>
            </a:r>
            <a:r>
              <a:rPr lang="en"/>
              <a:t> Sahara desert</a:t>
            </a:r>
            <a:endParaRPr/>
          </a:p>
        </p:txBody>
      </p:sp>
      <p:pic>
        <p:nvPicPr>
          <p:cNvPr id="163" name="Google Shape;163;p28"/>
          <p:cNvPicPr preferRelativeResize="0"/>
          <p:nvPr/>
        </p:nvPicPr>
        <p:blipFill>
          <a:blip r:embed="rId3">
            <a:alphaModFix/>
          </a:blip>
          <a:stretch>
            <a:fillRect/>
          </a:stretch>
        </p:blipFill>
        <p:spPr>
          <a:xfrm>
            <a:off x="4572000" y="289937"/>
            <a:ext cx="4408401" cy="2167589"/>
          </a:xfrm>
          <a:prstGeom prst="rect">
            <a:avLst/>
          </a:prstGeom>
          <a:noFill/>
          <a:ln>
            <a:noFill/>
          </a:ln>
        </p:spPr>
      </p:pic>
      <p:pic>
        <p:nvPicPr>
          <p:cNvPr id="164" name="Google Shape;164;p28"/>
          <p:cNvPicPr preferRelativeResize="0"/>
          <p:nvPr/>
        </p:nvPicPr>
        <p:blipFill>
          <a:blip r:embed="rId4">
            <a:alphaModFix/>
          </a:blip>
          <a:stretch>
            <a:fillRect/>
          </a:stretch>
        </p:blipFill>
        <p:spPr>
          <a:xfrm>
            <a:off x="4872600" y="2609926"/>
            <a:ext cx="3632747" cy="238117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Change in reflectivity Mar.1.2000 - Dec.31.2011</a:t>
            </a:r>
            <a:endParaRPr/>
          </a:p>
        </p:txBody>
      </p:sp>
      <p:sp>
        <p:nvSpPr>
          <p:cNvPr id="170" name="Google Shape;170;p2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71" name="Google Shape;171;p29"/>
          <p:cNvPicPr preferRelativeResize="0"/>
          <p:nvPr/>
        </p:nvPicPr>
        <p:blipFill>
          <a:blip r:embed="rId3">
            <a:alphaModFix/>
          </a:blip>
          <a:stretch>
            <a:fillRect/>
          </a:stretch>
        </p:blipFill>
        <p:spPr>
          <a:xfrm>
            <a:off x="1368825" y="1345950"/>
            <a:ext cx="6472900" cy="36509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Ways to Help Improve Air Quality</a:t>
            </a:r>
            <a:endParaRPr/>
          </a:p>
        </p:txBody>
      </p:sp>
      <p:sp>
        <p:nvSpPr>
          <p:cNvPr id="177" name="Google Shape;177;p3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Reduce the number of trips you take in your car.</a:t>
            </a:r>
            <a:endParaRPr/>
          </a:p>
          <a:p>
            <a:pPr indent="0" lvl="0" marL="0" rtl="0" algn="l">
              <a:spcBef>
                <a:spcPts val="1200"/>
              </a:spcBef>
              <a:spcAft>
                <a:spcPts val="0"/>
              </a:spcAft>
              <a:buNone/>
            </a:pPr>
            <a:r>
              <a:rPr lang="en"/>
              <a:t>Reduce or eliminate fireplace and wood stove use.</a:t>
            </a:r>
            <a:endParaRPr/>
          </a:p>
          <a:p>
            <a:pPr indent="0" lvl="0" marL="0" rtl="0" algn="l">
              <a:spcBef>
                <a:spcPts val="1200"/>
              </a:spcBef>
              <a:spcAft>
                <a:spcPts val="0"/>
              </a:spcAft>
              <a:buNone/>
            </a:pPr>
            <a:r>
              <a:rPr lang="en"/>
              <a:t>Avoid burning leaves, trash, and other materials.</a:t>
            </a:r>
            <a:endParaRPr/>
          </a:p>
          <a:p>
            <a:pPr indent="0" lvl="0" marL="0" rtl="0" algn="l">
              <a:spcBef>
                <a:spcPts val="1200"/>
              </a:spcBef>
              <a:spcAft>
                <a:spcPts val="0"/>
              </a:spcAft>
              <a:buNone/>
            </a:pPr>
            <a:r>
              <a:rPr lang="en"/>
              <a:t>Avoid using gas-powered lawn and garden equipment.</a:t>
            </a:r>
            <a:endParaRPr/>
          </a:p>
          <a:p>
            <a:pPr indent="0" lvl="0" marL="0" rtl="0" algn="l">
              <a:spcBef>
                <a:spcPts val="1200"/>
              </a:spcBef>
              <a:spcAft>
                <a:spcPts val="0"/>
              </a:spcAft>
              <a:buNone/>
            </a:pPr>
            <a:r>
              <a:rPr lang="en"/>
              <a:t>Reduce airplane trips.</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178" name="Google Shape;178;p30"/>
          <p:cNvPicPr preferRelativeResize="0"/>
          <p:nvPr/>
        </p:nvPicPr>
        <p:blipFill>
          <a:blip r:embed="rId3">
            <a:alphaModFix/>
          </a:blip>
          <a:stretch>
            <a:fillRect/>
          </a:stretch>
        </p:blipFill>
        <p:spPr>
          <a:xfrm>
            <a:off x="6658725" y="0"/>
            <a:ext cx="2485275" cy="2485275"/>
          </a:xfrm>
          <a:prstGeom prst="rect">
            <a:avLst/>
          </a:prstGeom>
          <a:noFill/>
          <a:ln>
            <a:noFill/>
          </a:ln>
        </p:spPr>
      </p:pic>
      <p:pic>
        <p:nvPicPr>
          <p:cNvPr id="179" name="Google Shape;179;p30"/>
          <p:cNvPicPr preferRelativeResize="0"/>
          <p:nvPr/>
        </p:nvPicPr>
        <p:blipFill>
          <a:blip r:embed="rId4">
            <a:alphaModFix/>
          </a:blip>
          <a:stretch>
            <a:fillRect/>
          </a:stretch>
        </p:blipFill>
        <p:spPr>
          <a:xfrm>
            <a:off x="6453875" y="2522225"/>
            <a:ext cx="2690122" cy="25717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Conclusion</a:t>
            </a:r>
            <a:endParaRPr/>
          </a:p>
        </p:txBody>
      </p:sp>
      <p:sp>
        <p:nvSpPr>
          <p:cNvPr id="185" name="Google Shape;185;p3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Aerosol</a:t>
            </a:r>
            <a:r>
              <a:rPr lang="en"/>
              <a:t> scattering has a cooling effect while </a:t>
            </a:r>
            <a:r>
              <a:rPr lang="en"/>
              <a:t>aerosol</a:t>
            </a:r>
            <a:r>
              <a:rPr lang="en"/>
              <a:t> </a:t>
            </a:r>
            <a:r>
              <a:rPr lang="en"/>
              <a:t>absorption</a:t>
            </a:r>
            <a:r>
              <a:rPr lang="en"/>
              <a:t> has a heating effect. </a:t>
            </a:r>
            <a:endParaRPr/>
          </a:p>
          <a:p>
            <a:pPr indent="-342900" lvl="0" marL="457200" rtl="0" algn="l">
              <a:spcBef>
                <a:spcPts val="0"/>
              </a:spcBef>
              <a:spcAft>
                <a:spcPts val="0"/>
              </a:spcAft>
              <a:buSzPts val="1800"/>
              <a:buChar char="-"/>
            </a:pPr>
            <a:r>
              <a:rPr lang="en"/>
              <a:t>Aerosols tend to be cooling in the stratosphere and warming in the troposphere and on the surface</a:t>
            </a:r>
            <a:endParaRPr/>
          </a:p>
          <a:p>
            <a:pPr indent="-342900" lvl="0" marL="457200" rtl="0" algn="l">
              <a:spcBef>
                <a:spcPts val="0"/>
              </a:spcBef>
              <a:spcAft>
                <a:spcPts val="0"/>
              </a:spcAft>
              <a:buSzPts val="1800"/>
              <a:buChar char="-"/>
            </a:pPr>
            <a:r>
              <a:rPr lang="en"/>
              <a:t>Pollution transfer to the cryosphere reduces surface albedo, leading to increased temperature and greater melting in a positive feedback loop.</a:t>
            </a:r>
            <a:endParaRPr/>
          </a:p>
          <a:p>
            <a:pPr indent="-342900" lvl="0" marL="457200" rtl="0" algn="l">
              <a:spcBef>
                <a:spcPts val="0"/>
              </a:spcBef>
              <a:spcAft>
                <a:spcPts val="0"/>
              </a:spcAft>
              <a:buSzPts val="1800"/>
              <a:buChar char="-"/>
            </a:pPr>
            <a:r>
              <a:rPr lang="en"/>
              <a:t>The reduction of fossil fuel emissions will overall reduce the positive radiative forcing by air pollutants.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Overview</a:t>
            </a:r>
            <a:endParaRPr/>
          </a:p>
        </p:txBody>
      </p:sp>
      <p:sp>
        <p:nvSpPr>
          <p:cNvPr id="63" name="Google Shape;63;p14"/>
          <p:cNvSpPr txBox="1"/>
          <p:nvPr>
            <p:ph idx="1" type="body"/>
          </p:nvPr>
        </p:nvSpPr>
        <p:spPr>
          <a:xfrm>
            <a:off x="311700" y="955125"/>
            <a:ext cx="8520600" cy="3613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The recent increase in greenhouse gas is trapping excess heat and causing the climate to heat. This presentation is looking at how air </a:t>
            </a:r>
            <a:r>
              <a:rPr lang="en"/>
              <a:t>quality</a:t>
            </a:r>
            <a:r>
              <a:rPr lang="en"/>
              <a:t> impacts climate change. </a:t>
            </a:r>
            <a:r>
              <a:rPr lang="en"/>
              <a:t>Specifically looking at aerosol, biosphere, and cryosphere interaction. This is a global overview of climate change. Finally, going over ways to reduce the impact of climate change by improving air quality through an individual and global standpoint. </a:t>
            </a:r>
            <a:endParaRPr/>
          </a:p>
        </p:txBody>
      </p:sp>
      <p:pic>
        <p:nvPicPr>
          <p:cNvPr id="64" name="Google Shape;64;p14"/>
          <p:cNvPicPr preferRelativeResize="0"/>
          <p:nvPr/>
        </p:nvPicPr>
        <p:blipFill>
          <a:blip r:embed="rId3">
            <a:alphaModFix/>
          </a:blip>
          <a:stretch>
            <a:fillRect/>
          </a:stretch>
        </p:blipFill>
        <p:spPr>
          <a:xfrm>
            <a:off x="689774" y="2920400"/>
            <a:ext cx="2791100" cy="1918874"/>
          </a:xfrm>
          <a:prstGeom prst="rect">
            <a:avLst/>
          </a:prstGeom>
          <a:noFill/>
          <a:ln>
            <a:noFill/>
          </a:ln>
        </p:spPr>
      </p:pic>
      <p:pic>
        <p:nvPicPr>
          <p:cNvPr id="65" name="Google Shape;65;p14"/>
          <p:cNvPicPr preferRelativeResize="0"/>
          <p:nvPr/>
        </p:nvPicPr>
        <p:blipFill>
          <a:blip r:embed="rId4">
            <a:alphaModFix/>
          </a:blip>
          <a:stretch>
            <a:fillRect/>
          </a:stretch>
        </p:blipFill>
        <p:spPr>
          <a:xfrm>
            <a:off x="6277925" y="2836238"/>
            <a:ext cx="1943174" cy="20872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32"/>
          <p:cNvSpPr txBox="1"/>
          <p:nvPr>
            <p:ph type="title"/>
          </p:nvPr>
        </p:nvSpPr>
        <p:spPr>
          <a:xfrm>
            <a:off x="311700" y="2480550"/>
            <a:ext cx="8114400" cy="24459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Questions?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Sources</a:t>
            </a:r>
            <a:endParaRPr/>
          </a:p>
        </p:txBody>
      </p:sp>
      <p:sp>
        <p:nvSpPr>
          <p:cNvPr id="196" name="Google Shape;196;p3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62500" lnSpcReduction="10000"/>
          </a:bodyPr>
          <a:lstStyle/>
          <a:p>
            <a:pPr indent="0" lvl="0" marL="0" rtl="0" algn="l">
              <a:spcBef>
                <a:spcPts val="0"/>
              </a:spcBef>
              <a:spcAft>
                <a:spcPts val="0"/>
              </a:spcAft>
              <a:buNone/>
            </a:pPr>
            <a:r>
              <a:rPr lang="en" u="sng">
                <a:solidFill>
                  <a:schemeClr val="hlink"/>
                </a:solidFill>
                <a:hlinkClick r:id="rId3"/>
              </a:rPr>
              <a:t>https://earthobservatory.nasa.gov/images/84499/measuring-earths-albedo</a:t>
            </a:r>
            <a:endParaRPr/>
          </a:p>
          <a:p>
            <a:pPr indent="0" lvl="0" marL="0" rtl="0" algn="l">
              <a:spcBef>
                <a:spcPts val="1200"/>
              </a:spcBef>
              <a:spcAft>
                <a:spcPts val="0"/>
              </a:spcAft>
              <a:buNone/>
            </a:pPr>
            <a:r>
              <a:rPr lang="en" u="sng">
                <a:solidFill>
                  <a:schemeClr val="hlink"/>
                </a:solidFill>
                <a:hlinkClick r:id="rId4"/>
              </a:rPr>
              <a:t>https://pubs.acs.org/doi/pdf/10.1021/acs.chemrev.5b00089</a:t>
            </a:r>
            <a:endParaRPr/>
          </a:p>
          <a:p>
            <a:pPr indent="0" lvl="0" marL="0" rtl="0" algn="l">
              <a:spcBef>
                <a:spcPts val="1200"/>
              </a:spcBef>
              <a:spcAft>
                <a:spcPts val="0"/>
              </a:spcAft>
              <a:buNone/>
            </a:pPr>
            <a:r>
              <a:rPr lang="en" u="sng">
                <a:solidFill>
                  <a:schemeClr val="hlink"/>
                </a:solidFill>
                <a:hlinkClick r:id="rId5"/>
              </a:rPr>
              <a:t>https://blogs.egu.eu/divisions/cr/2019/09/20/climate-change-cryosphere-summer-2019-the-year-that-the-arctic-was-sunburned/</a:t>
            </a:r>
            <a:r>
              <a:rPr lang="en"/>
              <a:t> </a:t>
            </a:r>
            <a:endParaRPr/>
          </a:p>
          <a:p>
            <a:pPr indent="0" lvl="0" marL="0" rtl="0" algn="l">
              <a:spcBef>
                <a:spcPts val="1200"/>
              </a:spcBef>
              <a:spcAft>
                <a:spcPts val="0"/>
              </a:spcAft>
              <a:buNone/>
            </a:pPr>
            <a:r>
              <a:rPr lang="en" u="sng">
                <a:solidFill>
                  <a:schemeClr val="hlink"/>
                </a:solidFill>
                <a:hlinkClick r:id="rId6"/>
              </a:rPr>
              <a:t>https://www.nature.com/articles/s41558-020-00911-9</a:t>
            </a:r>
            <a:r>
              <a:rPr lang="en"/>
              <a:t>   </a:t>
            </a:r>
            <a:endParaRPr/>
          </a:p>
          <a:p>
            <a:pPr indent="0" lvl="0" marL="0" rtl="0" algn="l">
              <a:spcBef>
                <a:spcPts val="1200"/>
              </a:spcBef>
              <a:spcAft>
                <a:spcPts val="0"/>
              </a:spcAft>
              <a:buNone/>
            </a:pPr>
            <a:r>
              <a:rPr lang="en" u="sng">
                <a:solidFill>
                  <a:schemeClr val="hlink"/>
                </a:solidFill>
                <a:hlinkClick r:id="rId7"/>
              </a:rPr>
              <a:t>https://iopscience.iop.org/article/10.1088/1748-9326/3/2/025002</a:t>
            </a:r>
            <a:endParaRPr/>
          </a:p>
          <a:p>
            <a:pPr indent="0" lvl="0" marL="0" rtl="0" algn="l">
              <a:spcBef>
                <a:spcPts val="1200"/>
              </a:spcBef>
              <a:spcAft>
                <a:spcPts val="0"/>
              </a:spcAft>
              <a:buNone/>
            </a:pPr>
            <a:r>
              <a:rPr lang="en" u="sng">
                <a:solidFill>
                  <a:schemeClr val="hlink"/>
                </a:solidFill>
                <a:hlinkClick r:id="rId8"/>
              </a:rPr>
              <a:t>https://acp.copernicus.org/articles/21/1049/2021/#:~:text=Aerosol%E2%80%93cloud%20interactions%2C%20also%20termed,albedo%20(Twomey%2C%201977)</a:t>
            </a:r>
            <a:r>
              <a:rPr lang="en"/>
              <a:t>.</a:t>
            </a:r>
            <a:endParaRPr/>
          </a:p>
          <a:p>
            <a:pPr indent="0" lvl="0" marL="0" rtl="0" algn="l">
              <a:spcBef>
                <a:spcPts val="1200"/>
              </a:spcBef>
              <a:spcAft>
                <a:spcPts val="0"/>
              </a:spcAft>
              <a:buNone/>
            </a:pPr>
            <a:r>
              <a:rPr lang="en" u="sng">
                <a:solidFill>
                  <a:schemeClr val="hlink"/>
                </a:solidFill>
                <a:hlinkClick r:id="rId9"/>
              </a:rPr>
              <a:t>https://www.ccacoalition.org/en/slcps/black-carbon#:~:text=Per%20unit%20of%20mass%2C%20black,regional%20circulation%20and%20rainfall%20patterns</a:t>
            </a:r>
            <a:r>
              <a:rPr lang="en"/>
              <a:t>. </a:t>
            </a:r>
            <a:endParaRPr/>
          </a:p>
          <a:p>
            <a:pPr indent="0" lvl="0" marL="0" rtl="0" algn="l">
              <a:spcBef>
                <a:spcPts val="1200"/>
              </a:spcBef>
              <a:spcAft>
                <a:spcPts val="0"/>
              </a:spcAft>
              <a:buNone/>
            </a:pPr>
            <a:r>
              <a:rPr lang="en" u="sng">
                <a:solidFill>
                  <a:schemeClr val="hlink"/>
                </a:solidFill>
                <a:hlinkClick r:id="rId10"/>
              </a:rPr>
              <a:t>https://agu.confex.com/agu/fm19/meetingapp.cgi/Paper/533251</a:t>
            </a:r>
            <a:r>
              <a:rPr lang="en"/>
              <a:t> </a:t>
            </a:r>
            <a:endParaRPr/>
          </a:p>
          <a:p>
            <a:pPr indent="0" lvl="0" marL="0" rtl="0" algn="l">
              <a:spcBef>
                <a:spcPts val="1200"/>
              </a:spcBef>
              <a:spcAft>
                <a:spcPts val="120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pic>
        <p:nvPicPr>
          <p:cNvPr id="70" name="Google Shape;70;p15"/>
          <p:cNvPicPr preferRelativeResize="0"/>
          <p:nvPr/>
        </p:nvPicPr>
        <p:blipFill>
          <a:blip r:embed="rId3">
            <a:alphaModFix/>
          </a:blip>
          <a:stretch>
            <a:fillRect/>
          </a:stretch>
        </p:blipFill>
        <p:spPr>
          <a:xfrm>
            <a:off x="623800" y="76200"/>
            <a:ext cx="7609999" cy="49127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6"/>
          <p:cNvSpPr txBox="1"/>
          <p:nvPr>
            <p:ph type="title"/>
          </p:nvPr>
        </p:nvSpPr>
        <p:spPr>
          <a:xfrm>
            <a:off x="311700" y="70750"/>
            <a:ext cx="3027600" cy="594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Aerosols</a:t>
            </a:r>
            <a:endParaRPr/>
          </a:p>
        </p:txBody>
      </p:sp>
      <p:sp>
        <p:nvSpPr>
          <p:cNvPr id="76" name="Google Shape;76;p16"/>
          <p:cNvSpPr txBox="1"/>
          <p:nvPr>
            <p:ph idx="1" type="body"/>
          </p:nvPr>
        </p:nvSpPr>
        <p:spPr>
          <a:xfrm>
            <a:off x="311700" y="785325"/>
            <a:ext cx="3530100" cy="37836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600"/>
              <a:t>Aerosols affect climate in many ways. First, they scatter and absorb sunlight, which modifies the radiative balance. Aerosol scattering generally makes the planet more reflective and tends to cool the climate, but aerosol absorption has the opposite effect, tending to warm the climate system. However, both aerosol scattering and absorption cause less solar radiation to reach the surface.</a:t>
            </a:r>
            <a:endParaRPr sz="1600"/>
          </a:p>
        </p:txBody>
      </p:sp>
      <p:pic>
        <p:nvPicPr>
          <p:cNvPr id="77" name="Google Shape;77;p16"/>
          <p:cNvPicPr preferRelativeResize="0"/>
          <p:nvPr/>
        </p:nvPicPr>
        <p:blipFill rotWithShape="1">
          <a:blip r:embed="rId3">
            <a:alphaModFix/>
          </a:blip>
          <a:srcRect b="11793" l="0" r="0" t="0"/>
          <a:stretch/>
        </p:blipFill>
        <p:spPr>
          <a:xfrm>
            <a:off x="5031850" y="2829150"/>
            <a:ext cx="3145675" cy="1864100"/>
          </a:xfrm>
          <a:prstGeom prst="rect">
            <a:avLst/>
          </a:prstGeom>
          <a:noFill/>
          <a:ln>
            <a:noFill/>
          </a:ln>
        </p:spPr>
      </p:pic>
      <p:pic>
        <p:nvPicPr>
          <p:cNvPr id="78" name="Google Shape;78;p16"/>
          <p:cNvPicPr preferRelativeResize="0"/>
          <p:nvPr/>
        </p:nvPicPr>
        <p:blipFill>
          <a:blip r:embed="rId4">
            <a:alphaModFix/>
          </a:blip>
          <a:stretch>
            <a:fillRect/>
          </a:stretch>
        </p:blipFill>
        <p:spPr>
          <a:xfrm>
            <a:off x="5031838" y="396000"/>
            <a:ext cx="3086725" cy="19569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Aerosol</a:t>
            </a:r>
            <a:r>
              <a:rPr lang="en"/>
              <a:t> Cloud Interactions</a:t>
            </a:r>
            <a:endParaRPr/>
          </a:p>
        </p:txBody>
      </p:sp>
      <p:sp>
        <p:nvSpPr>
          <p:cNvPr id="84" name="Google Shape;84;p17"/>
          <p:cNvSpPr txBox="1"/>
          <p:nvPr>
            <p:ph idx="1" type="body"/>
          </p:nvPr>
        </p:nvSpPr>
        <p:spPr>
          <a:xfrm>
            <a:off x="311700" y="1017725"/>
            <a:ext cx="8185200" cy="3551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Aerosols are responsible for a radiative forcing of climate change through their interactions with radiation and clouds. This radiative forcing of aerosols could inhibit the warming effect of greenhouse gases.</a:t>
            </a:r>
            <a:endParaRPr/>
          </a:p>
          <a:p>
            <a:pPr indent="0" lvl="0" marL="0" rtl="0" algn="l">
              <a:spcBef>
                <a:spcPts val="1200"/>
              </a:spcBef>
              <a:spcAft>
                <a:spcPts val="0"/>
              </a:spcAft>
              <a:buNone/>
            </a:pPr>
            <a:r>
              <a:rPr lang="en"/>
              <a:t>In comparing pristine versus polluted storms, it is shown that aerosols increase the liquid water content, cloud cover and consequently the albedo of polluted systems, enhancing outgoing </a:t>
            </a:r>
            <a:r>
              <a:rPr lang="en"/>
              <a:t>shortwave</a:t>
            </a:r>
            <a:r>
              <a:rPr lang="en"/>
              <a:t> radiation by upwards of 4 W m−2 within the storm.</a:t>
            </a:r>
            <a:endParaRPr/>
          </a:p>
          <a:p>
            <a:pPr indent="0" lvl="0" marL="0" rtl="0" algn="l">
              <a:spcBef>
                <a:spcPts val="1200"/>
              </a:spcBef>
              <a:spcAft>
                <a:spcPts val="1200"/>
              </a:spcAft>
              <a:buNone/>
            </a:pPr>
            <a:r>
              <a:t/>
            </a:r>
            <a:endParaRPr/>
          </a:p>
        </p:txBody>
      </p:sp>
      <p:pic>
        <p:nvPicPr>
          <p:cNvPr id="85" name="Google Shape;85;p17"/>
          <p:cNvPicPr preferRelativeResize="0"/>
          <p:nvPr/>
        </p:nvPicPr>
        <p:blipFill>
          <a:blip r:embed="rId3">
            <a:alphaModFix/>
          </a:blip>
          <a:stretch>
            <a:fillRect/>
          </a:stretch>
        </p:blipFill>
        <p:spPr>
          <a:xfrm>
            <a:off x="5642550" y="3169575"/>
            <a:ext cx="3065950" cy="17998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8"/>
          <p:cNvSpPr txBox="1"/>
          <p:nvPr>
            <p:ph type="title"/>
          </p:nvPr>
        </p:nvSpPr>
        <p:spPr>
          <a:xfrm>
            <a:off x="0" y="526350"/>
            <a:ext cx="3511500" cy="18186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3300"/>
              <a:t>1750-2011</a:t>
            </a:r>
            <a:endParaRPr sz="3300"/>
          </a:p>
        </p:txBody>
      </p:sp>
      <p:pic>
        <p:nvPicPr>
          <p:cNvPr id="91" name="Google Shape;91;p18"/>
          <p:cNvPicPr preferRelativeResize="0"/>
          <p:nvPr/>
        </p:nvPicPr>
        <p:blipFill>
          <a:blip r:embed="rId3">
            <a:alphaModFix/>
          </a:blip>
          <a:stretch>
            <a:fillRect/>
          </a:stretch>
        </p:blipFill>
        <p:spPr>
          <a:xfrm>
            <a:off x="2483250" y="229625"/>
            <a:ext cx="6518126" cy="4425026"/>
          </a:xfrm>
          <a:prstGeom prst="rect">
            <a:avLst/>
          </a:prstGeom>
          <a:noFill/>
          <a:ln>
            <a:noFill/>
          </a:ln>
        </p:spPr>
      </p:pic>
      <p:sp>
        <p:nvSpPr>
          <p:cNvPr id="92" name="Google Shape;92;p18"/>
          <p:cNvSpPr txBox="1"/>
          <p:nvPr/>
        </p:nvSpPr>
        <p:spPr>
          <a:xfrm>
            <a:off x="1246575" y="4560550"/>
            <a:ext cx="7210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https://www.epa.gov/climate-indicators/climate-change-indicators-climate-forcing</a:t>
            </a:r>
            <a:endParaRPr>
              <a:latin typeface="Proxima Nova"/>
              <a:ea typeface="Proxima Nova"/>
              <a:cs typeface="Proxima Nova"/>
              <a:sym typeface="Proxima Nov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Direct effects</a:t>
            </a:r>
            <a:endParaRPr/>
          </a:p>
        </p:txBody>
      </p:sp>
      <p:sp>
        <p:nvSpPr>
          <p:cNvPr id="98" name="Google Shape;98;p19"/>
          <p:cNvSpPr txBox="1"/>
          <p:nvPr>
            <p:ph idx="1" type="body"/>
          </p:nvPr>
        </p:nvSpPr>
        <p:spPr>
          <a:xfrm>
            <a:off x="311700" y="970000"/>
            <a:ext cx="8520600" cy="3598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a:t>
            </a:r>
            <a:r>
              <a:rPr lang="en"/>
              <a:t>cattering and absorption of solar radiation and changes in energy budgets caused by aerosols imposing a positive or negative radiative forcing at the top of the atmosphere and a negative radiative forcing near the surface</a:t>
            </a:r>
            <a:endParaRPr/>
          </a:p>
          <a:p>
            <a:pPr indent="0" lvl="0" marL="0" rtl="0" algn="l">
              <a:spcBef>
                <a:spcPts val="1200"/>
              </a:spcBef>
              <a:spcAft>
                <a:spcPts val="1200"/>
              </a:spcAft>
              <a:buNone/>
            </a:pPr>
            <a:r>
              <a:t/>
            </a:r>
            <a:endParaRPr/>
          </a:p>
        </p:txBody>
      </p:sp>
      <p:pic>
        <p:nvPicPr>
          <p:cNvPr id="99" name="Google Shape;99;p19"/>
          <p:cNvPicPr preferRelativeResize="0"/>
          <p:nvPr/>
        </p:nvPicPr>
        <p:blipFill>
          <a:blip r:embed="rId3">
            <a:alphaModFix/>
          </a:blip>
          <a:stretch>
            <a:fillRect/>
          </a:stretch>
        </p:blipFill>
        <p:spPr>
          <a:xfrm>
            <a:off x="2146050" y="2465400"/>
            <a:ext cx="5055101" cy="22718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Sulfate Aerosols</a:t>
            </a:r>
            <a:endParaRPr/>
          </a:p>
        </p:txBody>
      </p:sp>
      <p:sp>
        <p:nvSpPr>
          <p:cNvPr id="105" name="Google Shape;105;p20"/>
          <p:cNvSpPr txBox="1"/>
          <p:nvPr>
            <p:ph idx="1" type="body"/>
          </p:nvPr>
        </p:nvSpPr>
        <p:spPr>
          <a:xfrm>
            <a:off x="311700" y="1152475"/>
            <a:ext cx="8520600" cy="3519600"/>
          </a:xfrm>
          <a:prstGeom prst="rect">
            <a:avLst/>
          </a:prstGeom>
        </p:spPr>
        <p:txBody>
          <a:bodyPr anchorCtr="0" anchor="t" bIns="91425" lIns="91425" spcFirstLastPara="1" rIns="91425" wrap="square" tIns="91425">
            <a:normAutofit lnSpcReduction="10000"/>
          </a:bodyPr>
          <a:lstStyle/>
          <a:p>
            <a:pPr indent="-342900" lvl="0" marL="457200" rtl="0" algn="l">
              <a:spcBef>
                <a:spcPts val="0"/>
              </a:spcBef>
              <a:spcAft>
                <a:spcPts val="0"/>
              </a:spcAft>
              <a:buSzPts val="1800"/>
              <a:buChar char="-"/>
            </a:pPr>
            <a:r>
              <a:rPr lang="en"/>
              <a:t>Anthropogenic sources include: Emissions from fossil fuel combustion and biomass burning</a:t>
            </a:r>
            <a:endParaRPr/>
          </a:p>
          <a:p>
            <a:pPr indent="-342900" lvl="0" marL="457200" rtl="0" algn="l">
              <a:spcBef>
                <a:spcPts val="0"/>
              </a:spcBef>
              <a:spcAft>
                <a:spcPts val="0"/>
              </a:spcAft>
              <a:buSzPts val="1800"/>
              <a:buChar char="-"/>
            </a:pPr>
            <a:r>
              <a:rPr lang="en"/>
              <a:t>Sulfate aerosols scatter solar radiation, resulting in a cooling effect</a:t>
            </a:r>
            <a:endParaRPr/>
          </a:p>
          <a:p>
            <a:pPr indent="-317500" lvl="1" marL="914400" rtl="0" algn="l">
              <a:spcBef>
                <a:spcPts val="0"/>
              </a:spcBef>
              <a:spcAft>
                <a:spcPts val="0"/>
              </a:spcAft>
              <a:buSzPts val="1400"/>
              <a:buChar char="-"/>
            </a:pPr>
            <a:r>
              <a:rPr lang="en"/>
              <a:t>Radiative forcing of -0.41 W/m</a:t>
            </a:r>
            <a:r>
              <a:rPr baseline="30000" lang="en"/>
              <a:t>2</a:t>
            </a:r>
            <a:r>
              <a:rPr lang="en"/>
              <a:t>(IPCC AR5)</a:t>
            </a:r>
            <a:endParaRPr/>
          </a:p>
          <a:p>
            <a:pPr indent="-342900" lvl="0" marL="457200" rtl="0" algn="l">
              <a:spcBef>
                <a:spcPts val="0"/>
              </a:spcBef>
              <a:spcAft>
                <a:spcPts val="0"/>
              </a:spcAft>
              <a:buSzPts val="1800"/>
              <a:buChar char="-"/>
            </a:pPr>
            <a:r>
              <a:rPr lang="en"/>
              <a:t>Sulfate </a:t>
            </a:r>
            <a:r>
              <a:rPr lang="en"/>
              <a:t>particles</a:t>
            </a:r>
            <a:r>
              <a:rPr lang="en"/>
              <a:t> from ship emissions are the especially potent climate-forcers because of rapid coagulation that occurs in ship emission plumes</a:t>
            </a:r>
            <a:endParaRPr/>
          </a:p>
          <a:p>
            <a:pPr indent="-342900" lvl="0" marL="457200" rtl="0" algn="l">
              <a:spcBef>
                <a:spcPts val="0"/>
              </a:spcBef>
              <a:spcAft>
                <a:spcPts val="0"/>
              </a:spcAft>
              <a:buSzPts val="1800"/>
              <a:buChar char="-"/>
            </a:pPr>
            <a:r>
              <a:rPr lang="en"/>
              <a:t>Relatively low lifetime (few days in the troposphere)</a:t>
            </a:r>
            <a:endParaRPr/>
          </a:p>
          <a:p>
            <a:pPr indent="-342900" lvl="0" marL="457200" rtl="0" algn="l">
              <a:spcBef>
                <a:spcPts val="0"/>
              </a:spcBef>
              <a:spcAft>
                <a:spcPts val="0"/>
              </a:spcAft>
              <a:buSzPts val="1800"/>
              <a:buChar char="-"/>
            </a:pPr>
            <a:r>
              <a:rPr lang="en"/>
              <a:t>Emission reductions can be achieved through decreased use of sulfur-containing energy sources (i.e. coal) and/or the adoption of post-combustion scrubbing to reduce sulfur emissions</a:t>
            </a:r>
            <a:endParaRPr/>
          </a:p>
          <a:p>
            <a:pPr indent="-317500" lvl="1" marL="914400" rtl="0" algn="l">
              <a:spcBef>
                <a:spcPts val="0"/>
              </a:spcBef>
              <a:spcAft>
                <a:spcPts val="0"/>
              </a:spcAft>
              <a:buSzPts val="1400"/>
              <a:buChar char="-"/>
            </a:pPr>
            <a:r>
              <a:rPr lang="en"/>
              <a:t>Due to the low lifetime, this would result in short term warming in areas of high emission reductions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300"/>
              <a:t>Relative Contribution of Shipping to Sulfate Aerosols</a:t>
            </a:r>
            <a:endParaRPr sz="2300"/>
          </a:p>
        </p:txBody>
      </p:sp>
      <p:pic>
        <p:nvPicPr>
          <p:cNvPr id="111" name="Google Shape;111;p21"/>
          <p:cNvPicPr preferRelativeResize="0"/>
          <p:nvPr/>
        </p:nvPicPr>
        <p:blipFill>
          <a:blip r:embed="rId3">
            <a:alphaModFix/>
          </a:blip>
          <a:stretch>
            <a:fillRect/>
          </a:stretch>
        </p:blipFill>
        <p:spPr>
          <a:xfrm>
            <a:off x="2076450" y="1191575"/>
            <a:ext cx="4991100" cy="3321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