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  <p:sldMasterId id="2147483668" r:id="rId3"/>
    <p:sldMasterId id="2147483681" r:id="rId4"/>
  </p:sldMasterIdLst>
  <p:notesMasterIdLst>
    <p:notesMasterId r:id="rId36"/>
  </p:notesMasterIdLst>
  <p:sldIdLst>
    <p:sldId id="256" r:id="rId5"/>
    <p:sldId id="257" r:id="rId6"/>
    <p:sldId id="287" r:id="rId7"/>
    <p:sldId id="259" r:id="rId8"/>
    <p:sldId id="260" r:id="rId9"/>
    <p:sldId id="261" r:id="rId10"/>
    <p:sldId id="262" r:id="rId11"/>
    <p:sldId id="288" r:id="rId12"/>
    <p:sldId id="289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2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764A6-57AA-1D4F-B679-EE451F99467F}" type="datetimeFigureOut">
              <a:rPr lang="en-US" smtClean="0"/>
              <a:t>4/19/12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F1E1F-D7D6-6D48-B6D0-1446FCF6F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05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F1E1F-D7D6-6D48-B6D0-1446FCF6FA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08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8F20-2E59-450C-A249-5A03C12F95D7}" type="datetimeFigureOut">
              <a:rPr lang="zh-CN" altLang="en-US" smtClean="0"/>
              <a:t>4/19/12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059D-CC37-42D8-848B-D1E4F7DFF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986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91247-1789-1741-9198-17C42A0E4EF1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62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A25BD7-7F1B-2540-A26A-7E595D67E6BB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21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0BB93-9E22-1345-9F34-0958FC29E4C1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59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7268D-864B-904A-9561-7838E08C1BF6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153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80311-9077-4844-8D75-C24EDF957E7C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595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DA0C1-432B-694A-9BBD-4BF5CE7EEA5A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059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B1CC0-A340-A840-9856-EA1D83A394FF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33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2AB070-CA4B-2A44-888C-675BAE154F83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037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BAB794-3EB6-F044-80FA-0C360C989106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03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EC44C-550A-1C42-92B5-276FCE43361C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80311-9077-4844-8D75-C24EDF957E7C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74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52ECC1-02F4-1D4A-93E8-251BB7CD6DA4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4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C77877-7C07-0E4A-BF55-14FF158EB268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855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91247-1789-1741-9198-17C42A0E4EF1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835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A25BD7-7F1B-2540-A26A-7E595D67E6BB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095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0BB93-9E22-1345-9F34-0958FC29E4C1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286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7268D-864B-904A-9561-7838E08C1BF6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381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80311-9077-4844-8D75-C24EDF957E7C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9092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DA0C1-432B-694A-9BBD-4BF5CE7EEA5A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669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B1CC0-A340-A840-9856-EA1D83A394FF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46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2AB070-CA4B-2A44-888C-675BAE154F83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06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DA0C1-432B-694A-9BBD-4BF5CE7EEA5A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23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BAB794-3EB6-F044-80FA-0C360C989106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0810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EC44C-550A-1C42-92B5-276FCE43361C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633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52ECC1-02F4-1D4A-93E8-251BB7CD6DA4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660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C77877-7C07-0E4A-BF55-14FF158EB268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915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91247-1789-1741-9198-17C42A0E4EF1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3605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A25BD7-7F1B-2540-A26A-7E595D67E6BB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2118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0BB93-9E22-1345-9F34-0958FC29E4C1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610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7268D-864B-904A-9561-7838E08C1BF6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9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B1CC0-A340-A840-9856-EA1D83A394FF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8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2AB070-CA4B-2A44-888C-675BAE154F83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82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BAB794-3EB6-F044-80FA-0C360C989106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156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EC44C-550A-1C42-92B5-276FCE43361C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3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52ECC1-02F4-1D4A-93E8-251BB7CD6DA4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51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C77877-7C07-0E4A-BF55-14FF158EB268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69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B8F20-2E59-450C-A249-5A03C12F95D7}" type="datetimeFigureOut">
              <a:rPr lang="zh-CN" altLang="en-US" smtClean="0"/>
              <a:t>4/19/12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F059D-CC37-42D8-848B-D1E4F7DFF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91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0"/>
                <a:cs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0"/>
                <a:cs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0"/>
                <a:cs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3966D8-0912-214B-818D-4F6186BD08FA}" type="slidenum">
              <a:rPr lang="en-US" altLang="zh-CN" smtClean="0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665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0"/>
                <a:cs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0"/>
                <a:cs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0"/>
                <a:cs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3966D8-0912-214B-818D-4F6186BD08FA}" type="slidenum">
              <a:rPr lang="en-US" altLang="zh-CN" smtClean="0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678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0"/>
                <a:cs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0"/>
                <a:cs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0"/>
                <a:cs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3966D8-0912-214B-818D-4F6186BD08FA}" type="slidenum">
              <a:rPr lang="en-US" altLang="zh-CN" smtClean="0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3991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3175" algn="l" eaLnBrk="1" hangingPunct="1"/>
            <a:r>
              <a:rPr lang="en-US" altLang="zh-CN" smtClean="0">
                <a:solidFill>
                  <a:srgbClr val="FFC000"/>
                </a:solidFill>
                <a:ea typeface="宋体" charset="-122"/>
              </a:rPr>
              <a:t>Wildfires, Climate</a:t>
            </a:r>
            <a:br>
              <a:rPr lang="en-US" altLang="zh-CN" smtClean="0">
                <a:solidFill>
                  <a:srgbClr val="FFC000"/>
                </a:solidFill>
                <a:ea typeface="宋体" charset="-122"/>
              </a:rPr>
            </a:br>
            <a:r>
              <a:rPr lang="en-US" altLang="zh-CN" smtClean="0">
                <a:solidFill>
                  <a:srgbClr val="FFC000"/>
                </a:solidFill>
                <a:ea typeface="宋体" charset="-122"/>
              </a:rPr>
              <a:t>and Air Quality</a:t>
            </a: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6981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89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2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2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08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04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31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12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smtClean="0"/>
              <a:t>Climate change influence </a:t>
            </a:r>
            <a:r>
              <a:rPr lang="en-US" altLang="zh-CN" sz="2800" b="1" smtClean="0"/>
              <a:t>to </a:t>
            </a:r>
            <a:r>
              <a:rPr lang="en-US" sz="2800" b="1" smtClean="0">
                <a:sym typeface="Wingdings" pitchFamily="2" charset="2"/>
              </a:rPr>
              <a:t>wildfire in tropic</a:t>
            </a:r>
            <a:endParaRPr lang="en-US" sz="2800" b="1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06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b="1" smtClean="0">
                <a:solidFill>
                  <a:srgbClr val="000000"/>
                </a:solidFill>
              </a:rPr>
              <a:t>Climate change influence </a:t>
            </a:r>
            <a:r>
              <a:rPr lang="en-US" altLang="zh-CN" sz="2400" b="1" smtClean="0">
                <a:solidFill>
                  <a:srgbClr val="000000"/>
                </a:solidFill>
              </a:rPr>
              <a:t>to </a:t>
            </a:r>
            <a:r>
              <a:rPr lang="en-US" sz="2400" b="1" smtClean="0">
                <a:solidFill>
                  <a:srgbClr val="000000"/>
                </a:solidFill>
                <a:sym typeface="Wingdings" pitchFamily="2" charset="2"/>
              </a:rPr>
              <a:t>wildfire in west USA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70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b="1" smtClean="0"/>
              <a:t>Climate change influence </a:t>
            </a:r>
            <a:r>
              <a:rPr lang="en-US" altLang="zh-CN" sz="2400" b="1" smtClean="0"/>
              <a:t>to </a:t>
            </a:r>
            <a:r>
              <a:rPr lang="en-US" sz="2400" b="1" smtClean="0">
                <a:sym typeface="Wingdings" pitchFamily="2" charset="2"/>
              </a:rPr>
              <a:t>wildfire in Mediterranean</a:t>
            </a:r>
            <a:endParaRPr lang="en-US" sz="2400" b="1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3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Outline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7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smtClean="0">
                <a:solidFill>
                  <a:srgbClr val="000000"/>
                </a:solidFill>
              </a:rPr>
              <a:t>Wild Fire and air quality</a:t>
            </a:r>
            <a:endParaRPr lang="zh-CN" altLang="en-US" sz="2800" dirty="0">
              <a:solidFill>
                <a:srgbClr val="000000"/>
              </a:solidFill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6945" y="642604"/>
            <a:ext cx="1942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Inter-continental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30115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mtClean="0">
                <a:solidFill>
                  <a:srgbClr val="000000"/>
                </a:solidFill>
              </a:rPr>
              <a:t>Emission from wild fire</a:t>
            </a:r>
            <a:endParaRPr lang="zh-CN" altLang="en-US" sz="3200" dirty="0">
              <a:solidFill>
                <a:srgbClr val="000000"/>
              </a:solidFill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787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07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mtClean="0">
                <a:solidFill>
                  <a:srgbClr val="000000"/>
                </a:solidFill>
              </a:rPr>
              <a:t>Emission from wild fire</a:t>
            </a:r>
            <a:endParaRPr lang="zh-CN" altLang="en-US" sz="3200" dirty="0">
              <a:solidFill>
                <a:srgbClr val="000000"/>
              </a:solidFill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4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05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mtClean="0"/>
              <a:t>Uncertainty of emission estimate</a:t>
            </a:r>
            <a:endParaRPr lang="zh-CN" altLang="en-US" sz="3200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2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mtClean="0">
                <a:solidFill>
                  <a:srgbClr val="000000"/>
                </a:solidFill>
              </a:rPr>
              <a:t>Model simulation of fire plume</a:t>
            </a:r>
            <a:endParaRPr lang="zh-CN" altLang="en-US" sz="3200" dirty="0">
              <a:solidFill>
                <a:srgbClr val="000000"/>
              </a:solidFill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64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mtClean="0">
                <a:solidFill>
                  <a:srgbClr val="000000"/>
                </a:solidFill>
              </a:rPr>
              <a:t>Model simulation of fire plume</a:t>
            </a:r>
            <a:endParaRPr lang="zh-CN" altLang="en-US" sz="3200" dirty="0">
              <a:solidFill>
                <a:srgbClr val="000000"/>
              </a:solidFill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57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mtClean="0">
                <a:solidFill>
                  <a:srgbClr val="000000"/>
                </a:solidFill>
              </a:rPr>
              <a:t>Impact on air quality and scale</a:t>
            </a:r>
            <a:endParaRPr lang="zh-CN" altLang="en-US" sz="3200" dirty="0">
              <a:solidFill>
                <a:srgbClr val="000000"/>
              </a:solidFill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14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Summary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09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0182" eaLnBrk="1" hangingPunct="1"/>
            <a:r>
              <a:rPr lang="en-US" altLang="zh-CN" sz="3500" smtClean="0">
                <a:ea typeface="宋体" charset="-122"/>
              </a:rPr>
              <a:t>References</a:t>
            </a:r>
            <a:endParaRPr lang="en-US" altLang="zh-CN" sz="3500" dirty="0">
              <a:ea typeface="宋体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6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76200"/>
            <a:ext cx="9144000" cy="6096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099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16994"/>
          <a:lstStyle/>
          <a:p>
            <a:pPr marL="39688" algn="ctr" eaLnBrk="1" hangingPunct="1"/>
            <a:r>
              <a:rPr lang="en-US" altLang="zh-CN" sz="3600" dirty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Wildfire Chemistry and </a:t>
            </a:r>
            <a:br>
              <a:rPr lang="en-US" altLang="zh-CN" sz="3600" dirty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</a:br>
            <a:r>
              <a:rPr lang="en-US" altLang="zh-CN" sz="3600" dirty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Climate </a:t>
            </a:r>
            <a:r>
              <a:rPr lang="en-US" altLang="zh-CN" sz="3600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Coupling</a:t>
            </a:r>
            <a:endParaRPr lang="en-US" altLang="zh-CN" sz="3600" dirty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100" name="Oval 2"/>
          <p:cNvSpPr>
            <a:spLocks/>
          </p:cNvSpPr>
          <p:nvPr/>
        </p:nvSpPr>
        <p:spPr bwMode="auto">
          <a:xfrm>
            <a:off x="3533775" y="1990725"/>
            <a:ext cx="1893888" cy="893763"/>
          </a:xfrm>
          <a:prstGeom prst="ellips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8" bIns="0" anchor="ctr"/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Climate</a:t>
            </a:r>
          </a:p>
        </p:txBody>
      </p:sp>
      <p:sp>
        <p:nvSpPr>
          <p:cNvPr id="4101" name="Oval 3"/>
          <p:cNvSpPr>
            <a:spLocks/>
          </p:cNvSpPr>
          <p:nvPr/>
        </p:nvSpPr>
        <p:spPr bwMode="auto">
          <a:xfrm>
            <a:off x="1400175" y="3759200"/>
            <a:ext cx="1892300" cy="893763"/>
          </a:xfrm>
          <a:prstGeom prst="ellips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8" bIns="0" anchor="ctr"/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Wildfires</a:t>
            </a:r>
          </a:p>
        </p:txBody>
      </p:sp>
      <p:sp>
        <p:nvSpPr>
          <p:cNvPr id="4102" name="Oval 4"/>
          <p:cNvSpPr>
            <a:spLocks/>
          </p:cNvSpPr>
          <p:nvPr/>
        </p:nvSpPr>
        <p:spPr bwMode="auto">
          <a:xfrm>
            <a:off x="5649913" y="3759200"/>
            <a:ext cx="1893887" cy="893763"/>
          </a:xfrm>
          <a:prstGeom prst="ellips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8" bIns="0" anchor="ctr"/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Chemistry</a:t>
            </a:r>
          </a:p>
        </p:txBody>
      </p:sp>
      <p:sp>
        <p:nvSpPr>
          <p:cNvPr id="4103" name="Line 5"/>
          <p:cNvSpPr>
            <a:spLocks noChangeShapeType="1"/>
          </p:cNvSpPr>
          <p:nvPr/>
        </p:nvSpPr>
        <p:spPr bwMode="auto">
          <a:xfrm flipH="1">
            <a:off x="2570163" y="2705100"/>
            <a:ext cx="1125537" cy="1062038"/>
          </a:xfrm>
          <a:prstGeom prst="line">
            <a:avLst/>
          </a:prstGeom>
          <a:noFill/>
          <a:ln w="63500">
            <a:solidFill>
              <a:schemeClr val="bg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104" name="Line 6"/>
          <p:cNvSpPr>
            <a:spLocks noChangeShapeType="1"/>
          </p:cNvSpPr>
          <p:nvPr/>
        </p:nvSpPr>
        <p:spPr bwMode="auto">
          <a:xfrm>
            <a:off x="5248275" y="2705100"/>
            <a:ext cx="1258888" cy="1063625"/>
          </a:xfrm>
          <a:prstGeom prst="line">
            <a:avLst/>
          </a:prstGeom>
          <a:noFill/>
          <a:ln w="63500">
            <a:solidFill>
              <a:schemeClr val="bg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105" name="Line 7"/>
          <p:cNvSpPr>
            <a:spLocks noChangeShapeType="1"/>
          </p:cNvSpPr>
          <p:nvPr/>
        </p:nvSpPr>
        <p:spPr bwMode="auto">
          <a:xfrm>
            <a:off x="3302000" y="4214813"/>
            <a:ext cx="2330450" cy="26987"/>
          </a:xfrm>
          <a:prstGeom prst="line">
            <a:avLst/>
          </a:prstGeom>
          <a:noFill/>
          <a:ln w="63500">
            <a:solidFill>
              <a:schemeClr val="bg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949" y="6248400"/>
            <a:ext cx="200165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Overview: Wild fire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40310" y="6283896"/>
            <a:ext cx="2865090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50" dirty="0" smtClean="0">
                <a:solidFill>
                  <a:schemeClr val="tx1">
                    <a:lumMod val="75000"/>
                  </a:schemeClr>
                </a:solidFill>
                <a:latin typeface="Arial" charset="0"/>
                <a:ea typeface="ＭＳ Ｐゴシック" charset="0"/>
                <a:cs typeface="Arial" charset="0"/>
              </a:rPr>
              <a:t>Feedbacks between Wildfire and Climate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0" y="6283896"/>
            <a:ext cx="3258264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50" dirty="0" smtClean="0">
                <a:solidFill>
                  <a:srgbClr val="BFBFBF"/>
                </a:solidFill>
                <a:latin typeface="Arial" charset="0"/>
                <a:ea typeface="ＭＳ Ｐゴシック" charset="0"/>
                <a:cs typeface="Arial" charset="0"/>
              </a:rPr>
              <a:t>Emission from wildfire and impact on air quality</a:t>
            </a:r>
          </a:p>
        </p:txBody>
      </p:sp>
    </p:spTree>
    <p:extLst>
      <p:ext uri="{BB962C8B-B14F-4D97-AF65-F5344CB8AC3E}">
        <p14:creationId xmlns:p14="http://schemas.microsoft.com/office/powerpoint/2010/main" val="1532433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1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73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9688" eaLnBrk="1" hangingPunct="1"/>
            <a:r>
              <a:rPr lang="en-US" altLang="zh-CN" sz="3600" smtClean="0">
                <a:solidFill>
                  <a:srgbClr val="000000"/>
                </a:solidFill>
                <a:ea typeface="宋体" charset="-122"/>
              </a:rPr>
              <a:t>Biomass (Wildfire) Burning Chemistry</a:t>
            </a: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9327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9688" eaLnBrk="1" hangingPunct="1"/>
            <a:r>
              <a:rPr lang="en-US" altLang="zh-CN" sz="4000" smtClean="0">
                <a:solidFill>
                  <a:srgbClr val="000000"/>
                </a:solidFill>
                <a:ea typeface="宋体" charset="-122"/>
              </a:rPr>
              <a:t>Phases of Biomass Burning</a:t>
            </a:r>
            <a:endParaRPr lang="en-US" altLang="zh-CN" sz="4000" dirty="0" smtClean="0">
              <a:solidFill>
                <a:srgbClr val="000000"/>
              </a:solidFill>
              <a:ea typeface="宋体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3011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9688" algn="ctr" eaLnBrk="1" hangingPunct="1"/>
            <a:r>
              <a:rPr lang="en-US" altLang="zh-CN" sz="3600" smtClean="0">
                <a:ea typeface="宋体" charset="-122"/>
              </a:rPr>
              <a:t>A Suite of Contributions to </a:t>
            </a:r>
            <a:br>
              <a:rPr lang="en-US" altLang="zh-CN" sz="3600" smtClean="0">
                <a:ea typeface="宋体" charset="-122"/>
              </a:rPr>
            </a:br>
            <a:r>
              <a:rPr lang="en-US" altLang="zh-CN" sz="3600" smtClean="0">
                <a:ea typeface="宋体" charset="-122"/>
              </a:rPr>
              <a:t>Atmospheric Chemistry</a:t>
            </a:r>
            <a:endParaRPr lang="en-US" altLang="zh-CN" sz="3600" dirty="0" smtClean="0">
              <a:ea typeface="宋体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4941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9688" eaLnBrk="1" hangingPunct="1"/>
            <a:r>
              <a:rPr lang="en-US" altLang="zh-CN" sz="3600" smtClean="0">
                <a:ea typeface="宋体" charset="-122"/>
              </a:rPr>
              <a:t>How do Wildfires Fit into the System?</a:t>
            </a:r>
            <a:endParaRPr lang="en-US" altLang="zh-CN" sz="3600" dirty="0" smtClean="0">
              <a:ea typeface="宋体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0794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/>
          <p:nvPr/>
        </p:nvSpPr>
        <p:spPr>
          <a:xfrm>
            <a:off x="0" y="-76200"/>
            <a:ext cx="9144000" cy="9906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 rotWithShape="1">
          <a:blip r:embed="rId2"/>
          <a:srcRect t="12568"/>
          <a:stretch/>
        </p:blipFill>
        <p:spPr>
          <a:xfrm>
            <a:off x="0" y="861856"/>
            <a:ext cx="9144000" cy="5996143"/>
          </a:xfrm>
          <a:prstGeom prst="rect">
            <a:avLst/>
          </a:prstGeom>
        </p:spPr>
      </p:pic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838200" y="0"/>
            <a:ext cx="73152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166398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57150" eaLnBrk="1" hangingPunct="1"/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Couplings Affecting Wildfire Potential</a:t>
            </a:r>
            <a:endParaRPr lang="en-US" sz="3200" dirty="0">
              <a:solidFill>
                <a:srgbClr val="000000"/>
              </a:solidFill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649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/>
          <p:nvPr/>
        </p:nvSpPr>
        <p:spPr>
          <a:xfrm>
            <a:off x="0" y="-76200"/>
            <a:ext cx="9144000" cy="16002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2">
                <a:lumMod val="9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9688" eaLnBrk="1" hangingPunct="1"/>
            <a:r>
              <a:rPr lang="en-US" altLang="zh-CN" smtClean="0">
                <a:solidFill>
                  <a:srgbClr val="000000"/>
                </a:solidFill>
                <a:ea typeface="宋体" charset="-122"/>
              </a:rPr>
              <a:t>Feedback Evidence</a:t>
            </a:r>
          </a:p>
        </p:txBody>
      </p:sp>
      <p:pic>
        <p:nvPicPr>
          <p:cNvPr id="3" name="图片 2"/>
          <p:cNvPicPr/>
          <p:nvPr/>
        </p:nvPicPr>
        <p:blipFill rotWithShape="1">
          <a:blip r:embed="rId2"/>
          <a:srcRect t="21165"/>
          <a:stretch/>
        </p:blipFill>
        <p:spPr>
          <a:xfrm>
            <a:off x="0" y="1451548"/>
            <a:ext cx="9144000" cy="5406451"/>
          </a:xfrm>
          <a:prstGeom prst="rect">
            <a:avLst/>
          </a:prstGeom>
        </p:spPr>
      </p:pic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647700" y="130175"/>
            <a:ext cx="69723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166398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57150" eaLnBrk="1" hangingPunct="1"/>
            <a:r>
              <a:rPr lang="en-US" sz="4000" dirty="0" smtClean="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Coupling Evidence</a:t>
            </a:r>
            <a:endParaRPr lang="en-US" sz="4000" dirty="0">
              <a:solidFill>
                <a:srgbClr val="000000"/>
              </a:solidFill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74241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">
  <a:themeElements>
    <a:clrScheme name="slide 1">
      <a:dk1>
        <a:srgbClr val="000000"/>
      </a:dk1>
      <a:lt1>
        <a:srgbClr val="FFFFFF"/>
      </a:lt1>
      <a:dk2>
        <a:srgbClr val="905529"/>
      </a:dk2>
      <a:lt2>
        <a:srgbClr val="FFFFFF"/>
      </a:lt2>
      <a:accent1>
        <a:srgbClr val="CE8651"/>
      </a:accent1>
      <a:accent2>
        <a:srgbClr val="F5CD9D"/>
      </a:accent2>
      <a:accent3>
        <a:srgbClr val="C6B4AC"/>
      </a:accent3>
      <a:accent4>
        <a:srgbClr val="DADADA"/>
      </a:accent4>
      <a:accent5>
        <a:srgbClr val="E3C3B3"/>
      </a:accent5>
      <a:accent6>
        <a:srgbClr val="DEBA8E"/>
      </a:accent6>
      <a:hlink>
        <a:srgbClr val="F5EAE0"/>
      </a:hlink>
      <a:folHlink>
        <a:srgbClr val="F5EAE0"/>
      </a:folHlink>
    </a:clrScheme>
    <a:fontScheme name="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1">
        <a:dk1>
          <a:srgbClr val="000000"/>
        </a:dk1>
        <a:lt1>
          <a:srgbClr val="FFFFFF"/>
        </a:lt1>
        <a:dk2>
          <a:srgbClr val="905529"/>
        </a:dk2>
        <a:lt2>
          <a:srgbClr val="FFFFFF"/>
        </a:lt2>
        <a:accent1>
          <a:srgbClr val="CE8651"/>
        </a:accent1>
        <a:accent2>
          <a:srgbClr val="F5CD9D"/>
        </a:accent2>
        <a:accent3>
          <a:srgbClr val="C6B4AC"/>
        </a:accent3>
        <a:accent4>
          <a:srgbClr val="DADADA"/>
        </a:accent4>
        <a:accent5>
          <a:srgbClr val="E3C3B3"/>
        </a:accent5>
        <a:accent6>
          <a:srgbClr val="DEBA8E"/>
        </a:accent6>
        <a:hlink>
          <a:srgbClr val="F5EAE0"/>
        </a:hlink>
        <a:folHlink>
          <a:srgbClr val="F5EA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2">
        <a:dk1>
          <a:srgbClr val="000000"/>
        </a:dk1>
        <a:lt1>
          <a:srgbClr val="FFFFFF"/>
        </a:lt1>
        <a:dk2>
          <a:srgbClr val="905529"/>
        </a:dk2>
        <a:lt2>
          <a:srgbClr val="FFFFFF"/>
        </a:lt2>
        <a:accent1>
          <a:srgbClr val="F22711"/>
        </a:accent1>
        <a:accent2>
          <a:srgbClr val="FFA505"/>
        </a:accent2>
        <a:accent3>
          <a:srgbClr val="C6B4AC"/>
        </a:accent3>
        <a:accent4>
          <a:srgbClr val="DADADA"/>
        </a:accent4>
        <a:accent5>
          <a:srgbClr val="F7ACAA"/>
        </a:accent5>
        <a:accent6>
          <a:srgbClr val="E79504"/>
        </a:accent6>
        <a:hlink>
          <a:srgbClr val="FFECDB"/>
        </a:hlink>
        <a:folHlink>
          <a:srgbClr val="FFDBD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3">
        <a:dk1>
          <a:srgbClr val="000000"/>
        </a:dk1>
        <a:lt1>
          <a:srgbClr val="FFFFFF"/>
        </a:lt1>
        <a:dk2>
          <a:srgbClr val="905529"/>
        </a:dk2>
        <a:lt2>
          <a:srgbClr val="FFFFFF"/>
        </a:lt2>
        <a:accent1>
          <a:srgbClr val="FF7005"/>
        </a:accent1>
        <a:accent2>
          <a:srgbClr val="05FF3D"/>
        </a:accent2>
        <a:accent3>
          <a:srgbClr val="C6B4AC"/>
        </a:accent3>
        <a:accent4>
          <a:srgbClr val="DADADA"/>
        </a:accent4>
        <a:accent5>
          <a:srgbClr val="FFBBAA"/>
        </a:accent5>
        <a:accent6>
          <a:srgbClr val="04E736"/>
        </a:accent6>
        <a:hlink>
          <a:srgbClr val="D6E5FF"/>
        </a:hlink>
        <a:folHlink>
          <a:srgbClr val="DBFF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4">
        <a:dk1>
          <a:srgbClr val="000000"/>
        </a:dk1>
        <a:lt1>
          <a:srgbClr val="FFFFFF"/>
        </a:lt1>
        <a:dk2>
          <a:srgbClr val="905529"/>
        </a:dk2>
        <a:lt2>
          <a:srgbClr val="FFFFFF"/>
        </a:lt2>
        <a:accent1>
          <a:srgbClr val="B005FF"/>
        </a:accent1>
        <a:accent2>
          <a:srgbClr val="F3FF05"/>
        </a:accent2>
        <a:accent3>
          <a:srgbClr val="C6B4AC"/>
        </a:accent3>
        <a:accent4>
          <a:srgbClr val="DADADA"/>
        </a:accent4>
        <a:accent5>
          <a:srgbClr val="D4AAFF"/>
        </a:accent5>
        <a:accent6>
          <a:srgbClr val="DCE704"/>
        </a:accent6>
        <a:hlink>
          <a:srgbClr val="DBF6FF"/>
        </a:hlink>
        <a:folHlink>
          <a:srgbClr val="FFEBD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E8651"/>
        </a:accent1>
        <a:accent2>
          <a:srgbClr val="F5CD9D"/>
        </a:accent2>
        <a:accent3>
          <a:srgbClr val="FFFFFF"/>
        </a:accent3>
        <a:accent4>
          <a:srgbClr val="000000"/>
        </a:accent4>
        <a:accent5>
          <a:srgbClr val="E3C3B3"/>
        </a:accent5>
        <a:accent6>
          <a:srgbClr val="DEBA8E"/>
        </a:accent6>
        <a:hlink>
          <a:srgbClr val="F5EAE0"/>
        </a:hlink>
        <a:folHlink>
          <a:srgbClr val="F5EA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22711"/>
        </a:accent1>
        <a:accent2>
          <a:srgbClr val="FFA505"/>
        </a:accent2>
        <a:accent3>
          <a:srgbClr val="FFFFFF"/>
        </a:accent3>
        <a:accent4>
          <a:srgbClr val="000000"/>
        </a:accent4>
        <a:accent5>
          <a:srgbClr val="F7ACAA"/>
        </a:accent5>
        <a:accent6>
          <a:srgbClr val="E79504"/>
        </a:accent6>
        <a:hlink>
          <a:srgbClr val="FFECDB"/>
        </a:hlink>
        <a:folHlink>
          <a:srgbClr val="FFD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7005"/>
        </a:accent1>
        <a:accent2>
          <a:srgbClr val="05FF3D"/>
        </a:accent2>
        <a:accent3>
          <a:srgbClr val="FFFFFF"/>
        </a:accent3>
        <a:accent4>
          <a:srgbClr val="000000"/>
        </a:accent4>
        <a:accent5>
          <a:srgbClr val="FFBBAA"/>
        </a:accent5>
        <a:accent6>
          <a:srgbClr val="04E736"/>
        </a:accent6>
        <a:hlink>
          <a:srgbClr val="D6E5FF"/>
        </a:hlink>
        <a:folHlink>
          <a:srgbClr val="DBFF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005FF"/>
        </a:accent1>
        <a:accent2>
          <a:srgbClr val="F3FF05"/>
        </a:accent2>
        <a:accent3>
          <a:srgbClr val="FFFFFF"/>
        </a:accent3>
        <a:accent4>
          <a:srgbClr val="000000"/>
        </a:accent4>
        <a:accent5>
          <a:srgbClr val="D4AAFF"/>
        </a:accent5>
        <a:accent6>
          <a:srgbClr val="DCE704"/>
        </a:accent6>
        <a:hlink>
          <a:srgbClr val="DBF6FF"/>
        </a:hlink>
        <a:folHlink>
          <a:srgbClr val="FFE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lide">
  <a:themeElements>
    <a:clrScheme name="slide 1">
      <a:dk1>
        <a:srgbClr val="000000"/>
      </a:dk1>
      <a:lt1>
        <a:srgbClr val="FFFFFF"/>
      </a:lt1>
      <a:dk2>
        <a:srgbClr val="905529"/>
      </a:dk2>
      <a:lt2>
        <a:srgbClr val="FFFFFF"/>
      </a:lt2>
      <a:accent1>
        <a:srgbClr val="CE8651"/>
      </a:accent1>
      <a:accent2>
        <a:srgbClr val="F5CD9D"/>
      </a:accent2>
      <a:accent3>
        <a:srgbClr val="C6B4AC"/>
      </a:accent3>
      <a:accent4>
        <a:srgbClr val="DADADA"/>
      </a:accent4>
      <a:accent5>
        <a:srgbClr val="E3C3B3"/>
      </a:accent5>
      <a:accent6>
        <a:srgbClr val="DEBA8E"/>
      </a:accent6>
      <a:hlink>
        <a:srgbClr val="F5EAE0"/>
      </a:hlink>
      <a:folHlink>
        <a:srgbClr val="F5EAE0"/>
      </a:folHlink>
    </a:clrScheme>
    <a:fontScheme name="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1">
        <a:dk1>
          <a:srgbClr val="000000"/>
        </a:dk1>
        <a:lt1>
          <a:srgbClr val="FFFFFF"/>
        </a:lt1>
        <a:dk2>
          <a:srgbClr val="905529"/>
        </a:dk2>
        <a:lt2>
          <a:srgbClr val="FFFFFF"/>
        </a:lt2>
        <a:accent1>
          <a:srgbClr val="CE8651"/>
        </a:accent1>
        <a:accent2>
          <a:srgbClr val="F5CD9D"/>
        </a:accent2>
        <a:accent3>
          <a:srgbClr val="C6B4AC"/>
        </a:accent3>
        <a:accent4>
          <a:srgbClr val="DADADA"/>
        </a:accent4>
        <a:accent5>
          <a:srgbClr val="E3C3B3"/>
        </a:accent5>
        <a:accent6>
          <a:srgbClr val="DEBA8E"/>
        </a:accent6>
        <a:hlink>
          <a:srgbClr val="F5EAE0"/>
        </a:hlink>
        <a:folHlink>
          <a:srgbClr val="F5EA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2">
        <a:dk1>
          <a:srgbClr val="000000"/>
        </a:dk1>
        <a:lt1>
          <a:srgbClr val="FFFFFF"/>
        </a:lt1>
        <a:dk2>
          <a:srgbClr val="905529"/>
        </a:dk2>
        <a:lt2>
          <a:srgbClr val="FFFFFF"/>
        </a:lt2>
        <a:accent1>
          <a:srgbClr val="F22711"/>
        </a:accent1>
        <a:accent2>
          <a:srgbClr val="FFA505"/>
        </a:accent2>
        <a:accent3>
          <a:srgbClr val="C6B4AC"/>
        </a:accent3>
        <a:accent4>
          <a:srgbClr val="DADADA"/>
        </a:accent4>
        <a:accent5>
          <a:srgbClr val="F7ACAA"/>
        </a:accent5>
        <a:accent6>
          <a:srgbClr val="E79504"/>
        </a:accent6>
        <a:hlink>
          <a:srgbClr val="FFECDB"/>
        </a:hlink>
        <a:folHlink>
          <a:srgbClr val="FFDBD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3">
        <a:dk1>
          <a:srgbClr val="000000"/>
        </a:dk1>
        <a:lt1>
          <a:srgbClr val="FFFFFF"/>
        </a:lt1>
        <a:dk2>
          <a:srgbClr val="905529"/>
        </a:dk2>
        <a:lt2>
          <a:srgbClr val="FFFFFF"/>
        </a:lt2>
        <a:accent1>
          <a:srgbClr val="FF7005"/>
        </a:accent1>
        <a:accent2>
          <a:srgbClr val="05FF3D"/>
        </a:accent2>
        <a:accent3>
          <a:srgbClr val="C6B4AC"/>
        </a:accent3>
        <a:accent4>
          <a:srgbClr val="DADADA"/>
        </a:accent4>
        <a:accent5>
          <a:srgbClr val="FFBBAA"/>
        </a:accent5>
        <a:accent6>
          <a:srgbClr val="04E736"/>
        </a:accent6>
        <a:hlink>
          <a:srgbClr val="D6E5FF"/>
        </a:hlink>
        <a:folHlink>
          <a:srgbClr val="DBFF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4">
        <a:dk1>
          <a:srgbClr val="000000"/>
        </a:dk1>
        <a:lt1>
          <a:srgbClr val="FFFFFF"/>
        </a:lt1>
        <a:dk2>
          <a:srgbClr val="905529"/>
        </a:dk2>
        <a:lt2>
          <a:srgbClr val="FFFFFF"/>
        </a:lt2>
        <a:accent1>
          <a:srgbClr val="B005FF"/>
        </a:accent1>
        <a:accent2>
          <a:srgbClr val="F3FF05"/>
        </a:accent2>
        <a:accent3>
          <a:srgbClr val="C6B4AC"/>
        </a:accent3>
        <a:accent4>
          <a:srgbClr val="DADADA"/>
        </a:accent4>
        <a:accent5>
          <a:srgbClr val="D4AAFF"/>
        </a:accent5>
        <a:accent6>
          <a:srgbClr val="DCE704"/>
        </a:accent6>
        <a:hlink>
          <a:srgbClr val="DBF6FF"/>
        </a:hlink>
        <a:folHlink>
          <a:srgbClr val="FFEBD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E8651"/>
        </a:accent1>
        <a:accent2>
          <a:srgbClr val="F5CD9D"/>
        </a:accent2>
        <a:accent3>
          <a:srgbClr val="FFFFFF"/>
        </a:accent3>
        <a:accent4>
          <a:srgbClr val="000000"/>
        </a:accent4>
        <a:accent5>
          <a:srgbClr val="E3C3B3"/>
        </a:accent5>
        <a:accent6>
          <a:srgbClr val="DEBA8E"/>
        </a:accent6>
        <a:hlink>
          <a:srgbClr val="F5EAE0"/>
        </a:hlink>
        <a:folHlink>
          <a:srgbClr val="F5EA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22711"/>
        </a:accent1>
        <a:accent2>
          <a:srgbClr val="FFA505"/>
        </a:accent2>
        <a:accent3>
          <a:srgbClr val="FFFFFF"/>
        </a:accent3>
        <a:accent4>
          <a:srgbClr val="000000"/>
        </a:accent4>
        <a:accent5>
          <a:srgbClr val="F7ACAA"/>
        </a:accent5>
        <a:accent6>
          <a:srgbClr val="E79504"/>
        </a:accent6>
        <a:hlink>
          <a:srgbClr val="FFECDB"/>
        </a:hlink>
        <a:folHlink>
          <a:srgbClr val="FFD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7005"/>
        </a:accent1>
        <a:accent2>
          <a:srgbClr val="05FF3D"/>
        </a:accent2>
        <a:accent3>
          <a:srgbClr val="FFFFFF"/>
        </a:accent3>
        <a:accent4>
          <a:srgbClr val="000000"/>
        </a:accent4>
        <a:accent5>
          <a:srgbClr val="FFBBAA"/>
        </a:accent5>
        <a:accent6>
          <a:srgbClr val="04E736"/>
        </a:accent6>
        <a:hlink>
          <a:srgbClr val="D6E5FF"/>
        </a:hlink>
        <a:folHlink>
          <a:srgbClr val="DBFF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005FF"/>
        </a:accent1>
        <a:accent2>
          <a:srgbClr val="F3FF05"/>
        </a:accent2>
        <a:accent3>
          <a:srgbClr val="FFFFFF"/>
        </a:accent3>
        <a:accent4>
          <a:srgbClr val="000000"/>
        </a:accent4>
        <a:accent5>
          <a:srgbClr val="D4AAFF"/>
        </a:accent5>
        <a:accent6>
          <a:srgbClr val="DCE704"/>
        </a:accent6>
        <a:hlink>
          <a:srgbClr val="DBF6FF"/>
        </a:hlink>
        <a:folHlink>
          <a:srgbClr val="FFE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lide">
  <a:themeElements>
    <a:clrScheme name="slide 1">
      <a:dk1>
        <a:srgbClr val="000000"/>
      </a:dk1>
      <a:lt1>
        <a:srgbClr val="FFFFFF"/>
      </a:lt1>
      <a:dk2>
        <a:srgbClr val="905529"/>
      </a:dk2>
      <a:lt2>
        <a:srgbClr val="FFFFFF"/>
      </a:lt2>
      <a:accent1>
        <a:srgbClr val="CE8651"/>
      </a:accent1>
      <a:accent2>
        <a:srgbClr val="F5CD9D"/>
      </a:accent2>
      <a:accent3>
        <a:srgbClr val="C6B4AC"/>
      </a:accent3>
      <a:accent4>
        <a:srgbClr val="DADADA"/>
      </a:accent4>
      <a:accent5>
        <a:srgbClr val="E3C3B3"/>
      </a:accent5>
      <a:accent6>
        <a:srgbClr val="DEBA8E"/>
      </a:accent6>
      <a:hlink>
        <a:srgbClr val="F5EAE0"/>
      </a:hlink>
      <a:folHlink>
        <a:srgbClr val="F5EAE0"/>
      </a:folHlink>
    </a:clrScheme>
    <a:fontScheme name="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1">
        <a:dk1>
          <a:srgbClr val="000000"/>
        </a:dk1>
        <a:lt1>
          <a:srgbClr val="FFFFFF"/>
        </a:lt1>
        <a:dk2>
          <a:srgbClr val="905529"/>
        </a:dk2>
        <a:lt2>
          <a:srgbClr val="FFFFFF"/>
        </a:lt2>
        <a:accent1>
          <a:srgbClr val="CE8651"/>
        </a:accent1>
        <a:accent2>
          <a:srgbClr val="F5CD9D"/>
        </a:accent2>
        <a:accent3>
          <a:srgbClr val="C6B4AC"/>
        </a:accent3>
        <a:accent4>
          <a:srgbClr val="DADADA"/>
        </a:accent4>
        <a:accent5>
          <a:srgbClr val="E3C3B3"/>
        </a:accent5>
        <a:accent6>
          <a:srgbClr val="DEBA8E"/>
        </a:accent6>
        <a:hlink>
          <a:srgbClr val="F5EAE0"/>
        </a:hlink>
        <a:folHlink>
          <a:srgbClr val="F5EA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2">
        <a:dk1>
          <a:srgbClr val="000000"/>
        </a:dk1>
        <a:lt1>
          <a:srgbClr val="FFFFFF"/>
        </a:lt1>
        <a:dk2>
          <a:srgbClr val="905529"/>
        </a:dk2>
        <a:lt2>
          <a:srgbClr val="FFFFFF"/>
        </a:lt2>
        <a:accent1>
          <a:srgbClr val="F22711"/>
        </a:accent1>
        <a:accent2>
          <a:srgbClr val="FFA505"/>
        </a:accent2>
        <a:accent3>
          <a:srgbClr val="C6B4AC"/>
        </a:accent3>
        <a:accent4>
          <a:srgbClr val="DADADA"/>
        </a:accent4>
        <a:accent5>
          <a:srgbClr val="F7ACAA"/>
        </a:accent5>
        <a:accent6>
          <a:srgbClr val="E79504"/>
        </a:accent6>
        <a:hlink>
          <a:srgbClr val="FFECDB"/>
        </a:hlink>
        <a:folHlink>
          <a:srgbClr val="FFDBD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3">
        <a:dk1>
          <a:srgbClr val="000000"/>
        </a:dk1>
        <a:lt1>
          <a:srgbClr val="FFFFFF"/>
        </a:lt1>
        <a:dk2>
          <a:srgbClr val="905529"/>
        </a:dk2>
        <a:lt2>
          <a:srgbClr val="FFFFFF"/>
        </a:lt2>
        <a:accent1>
          <a:srgbClr val="FF7005"/>
        </a:accent1>
        <a:accent2>
          <a:srgbClr val="05FF3D"/>
        </a:accent2>
        <a:accent3>
          <a:srgbClr val="C6B4AC"/>
        </a:accent3>
        <a:accent4>
          <a:srgbClr val="DADADA"/>
        </a:accent4>
        <a:accent5>
          <a:srgbClr val="FFBBAA"/>
        </a:accent5>
        <a:accent6>
          <a:srgbClr val="04E736"/>
        </a:accent6>
        <a:hlink>
          <a:srgbClr val="D6E5FF"/>
        </a:hlink>
        <a:folHlink>
          <a:srgbClr val="DBFF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4">
        <a:dk1>
          <a:srgbClr val="000000"/>
        </a:dk1>
        <a:lt1>
          <a:srgbClr val="FFFFFF"/>
        </a:lt1>
        <a:dk2>
          <a:srgbClr val="905529"/>
        </a:dk2>
        <a:lt2>
          <a:srgbClr val="FFFFFF"/>
        </a:lt2>
        <a:accent1>
          <a:srgbClr val="B005FF"/>
        </a:accent1>
        <a:accent2>
          <a:srgbClr val="F3FF05"/>
        </a:accent2>
        <a:accent3>
          <a:srgbClr val="C6B4AC"/>
        </a:accent3>
        <a:accent4>
          <a:srgbClr val="DADADA"/>
        </a:accent4>
        <a:accent5>
          <a:srgbClr val="D4AAFF"/>
        </a:accent5>
        <a:accent6>
          <a:srgbClr val="DCE704"/>
        </a:accent6>
        <a:hlink>
          <a:srgbClr val="DBF6FF"/>
        </a:hlink>
        <a:folHlink>
          <a:srgbClr val="FFEBD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E8651"/>
        </a:accent1>
        <a:accent2>
          <a:srgbClr val="F5CD9D"/>
        </a:accent2>
        <a:accent3>
          <a:srgbClr val="FFFFFF"/>
        </a:accent3>
        <a:accent4>
          <a:srgbClr val="000000"/>
        </a:accent4>
        <a:accent5>
          <a:srgbClr val="E3C3B3"/>
        </a:accent5>
        <a:accent6>
          <a:srgbClr val="DEBA8E"/>
        </a:accent6>
        <a:hlink>
          <a:srgbClr val="F5EAE0"/>
        </a:hlink>
        <a:folHlink>
          <a:srgbClr val="F5EA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22711"/>
        </a:accent1>
        <a:accent2>
          <a:srgbClr val="FFA505"/>
        </a:accent2>
        <a:accent3>
          <a:srgbClr val="FFFFFF"/>
        </a:accent3>
        <a:accent4>
          <a:srgbClr val="000000"/>
        </a:accent4>
        <a:accent5>
          <a:srgbClr val="F7ACAA"/>
        </a:accent5>
        <a:accent6>
          <a:srgbClr val="E79504"/>
        </a:accent6>
        <a:hlink>
          <a:srgbClr val="FFECDB"/>
        </a:hlink>
        <a:folHlink>
          <a:srgbClr val="FFD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7005"/>
        </a:accent1>
        <a:accent2>
          <a:srgbClr val="05FF3D"/>
        </a:accent2>
        <a:accent3>
          <a:srgbClr val="FFFFFF"/>
        </a:accent3>
        <a:accent4>
          <a:srgbClr val="000000"/>
        </a:accent4>
        <a:accent5>
          <a:srgbClr val="FFBBAA"/>
        </a:accent5>
        <a:accent6>
          <a:srgbClr val="04E736"/>
        </a:accent6>
        <a:hlink>
          <a:srgbClr val="D6E5FF"/>
        </a:hlink>
        <a:folHlink>
          <a:srgbClr val="DBFF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005FF"/>
        </a:accent1>
        <a:accent2>
          <a:srgbClr val="F3FF05"/>
        </a:accent2>
        <a:accent3>
          <a:srgbClr val="FFFFFF"/>
        </a:accent3>
        <a:accent4>
          <a:srgbClr val="000000"/>
        </a:accent4>
        <a:accent5>
          <a:srgbClr val="D4AAFF"/>
        </a:accent5>
        <a:accent6>
          <a:srgbClr val="DCE704"/>
        </a:accent6>
        <a:hlink>
          <a:srgbClr val="DBF6FF"/>
        </a:hlink>
        <a:folHlink>
          <a:srgbClr val="FFE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119</Words>
  <Application>Microsoft Macintosh PowerPoint</Application>
  <PresentationFormat>On-screen Show (4:3)</PresentationFormat>
  <Paragraphs>30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Office 主题​​</vt:lpstr>
      <vt:lpstr>slide</vt:lpstr>
      <vt:lpstr>1_slide</vt:lpstr>
      <vt:lpstr>2_slide</vt:lpstr>
      <vt:lpstr>Wildfires, Climate and Air Quality</vt:lpstr>
      <vt:lpstr>Outline</vt:lpstr>
      <vt:lpstr>Wildfire Chemistry and  Climate Coupling</vt:lpstr>
      <vt:lpstr>Biomass (Wildfire) Burning Chemistry</vt:lpstr>
      <vt:lpstr>Phases of Biomass Burning</vt:lpstr>
      <vt:lpstr>A Suite of Contributions to  Atmospheric Chemistry</vt:lpstr>
      <vt:lpstr>How do Wildfires Fit into the System?</vt:lpstr>
      <vt:lpstr>PowerPoint Presentation</vt:lpstr>
      <vt:lpstr>Feedback Evidence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Climate change influence to wildfire in tropic</vt:lpstr>
      <vt:lpstr>Climate change influence to wildfire in west USA</vt:lpstr>
      <vt:lpstr>Climate change influence to wildfire in Mediterranean</vt:lpstr>
      <vt:lpstr>Wild Fire and air quality</vt:lpstr>
      <vt:lpstr>Emission from wild fire</vt:lpstr>
      <vt:lpstr>Emission from wild fire</vt:lpstr>
      <vt:lpstr>PowerPoint Presentation</vt:lpstr>
      <vt:lpstr>Uncertainty of emission estimate</vt:lpstr>
      <vt:lpstr>Model simulation of fire plume</vt:lpstr>
      <vt:lpstr>Model simulation of fire plume</vt:lpstr>
      <vt:lpstr>Impact on air quality and scale</vt:lpstr>
      <vt:lpstr>Summary</vt:lpstr>
      <vt:lpstr>References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Wildfires, Climate and Air Quality</dc:title>
  <dc:creator>Yuzhong</dc:creator>
  <cp:lastModifiedBy>Yuzhong</cp:lastModifiedBy>
  <cp:revision>7</cp:revision>
  <dcterms:created xsi:type="dcterms:W3CDTF">2012-04-19T02:44:59Z</dcterms:created>
  <dcterms:modified xsi:type="dcterms:W3CDTF">2012-04-19T18:15:32Z</dcterms:modified>
</cp:coreProperties>
</file>