
<file path=[Content_Types].xml><?xml version="1.0" encoding="utf-8"?>
<Types xmlns="http://schemas.openxmlformats.org/package/2006/content-types">
  <Default Extension="tif" ContentType="image/tiff"/>
  <Default Extension="docx" ContentType="application/vnd.openxmlformats-officedocument.wordprocessingml.document"/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2" r:id="rId3"/>
    <p:sldId id="271" r:id="rId4"/>
    <p:sldId id="281" r:id="rId5"/>
    <p:sldId id="272" r:id="rId6"/>
    <p:sldId id="294" r:id="rId7"/>
    <p:sldId id="270" r:id="rId8"/>
    <p:sldId id="293" r:id="rId9"/>
    <p:sldId id="275" r:id="rId10"/>
    <p:sldId id="277" r:id="rId11"/>
    <p:sldId id="266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FFFF00"/>
    <a:srgbClr val="D1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ED1E4-CE08-45BF-84D1-51874DD8B454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00FBA-E26D-471C-983A-A1B62B34F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5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81364-595F-436A-9F89-DFA50E9E0BB5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CF784-71C2-4F58-8C77-82C68A2DB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5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F784-71C2-4F58-8C77-82C68A2DBA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1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F784-71C2-4F58-8C77-82C68A2DBA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F784-71C2-4F58-8C77-82C68A2DBA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4DBE-A585-4C70-92C0-B0A0C5AFC774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86B1-1224-4807-9A88-3CEFA35054B4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A61B-EEE0-4CF8-BC8C-43A0EA9C7650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80EA6FE6-2381-410C-99E7-8568CC991FA4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&lt;#&gt;</a:t>
            </a:r>
            <a:endParaRPr lang="en-US" dirty="0"/>
          </a:p>
        </p:txBody>
      </p:sp>
      <p:grpSp>
        <p:nvGrpSpPr>
          <p:cNvPr id="7" name="Group 9"/>
          <p:cNvGrpSpPr/>
          <p:nvPr userDrawn="1"/>
        </p:nvGrpSpPr>
        <p:grpSpPr>
          <a:xfrm rot="2100000">
            <a:off x="203832" y="-157373"/>
            <a:ext cx="120590" cy="1280160"/>
            <a:chOff x="67322" y="0"/>
            <a:chExt cx="120590" cy="685800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7322" y="0"/>
              <a:ext cx="0" cy="685800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7912" y="2"/>
              <a:ext cx="0" cy="6858000"/>
            </a:xfrm>
            <a:prstGeom prst="line">
              <a:avLst/>
            </a:prstGeom>
            <a:ln w="76200">
              <a:solidFill>
                <a:srgbClr val="F0E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 userDrawn="1"/>
        </p:nvGrpSpPr>
        <p:grpSpPr>
          <a:xfrm rot="19500000" flipH="1">
            <a:off x="8814430" y="-157373"/>
            <a:ext cx="120590" cy="1280160"/>
            <a:chOff x="67322" y="0"/>
            <a:chExt cx="120590" cy="6858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7322" y="0"/>
              <a:ext cx="0" cy="685800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7912" y="0"/>
              <a:ext cx="0" cy="6858000"/>
            </a:xfrm>
            <a:prstGeom prst="line">
              <a:avLst/>
            </a:prstGeom>
            <a:ln w="76200">
              <a:solidFill>
                <a:srgbClr val="F0E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5461-7EDB-48CB-8D29-6140F237A33C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9B78-94A2-426A-800B-E59372FAEFF4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5E26-1DCD-487C-BEA3-3C157AF790B5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C770-7776-44BF-8C5B-E529E4C062C3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234E-68D3-4B56-8E3E-36CFEE5A80C7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F19-87FB-43D8-96D6-A48637BB00C5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F6E8-351A-461C-AF09-8E0F8C1E2C7B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5834-602C-4D9F-9CFE-F1C7C21D3338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1F05-9D5F-4CE9-9BDF-DF0A7BEA9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package" Target="../embeddings/Microsoft_Word_Document1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700" y="434975"/>
            <a:ext cx="8610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Effect of Atmospheric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SO</a:t>
            </a:r>
            <a:r>
              <a:rPr kumimoji="0" lang="en-US" sz="4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x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on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Aminosilica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Adsorbents for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Air Capture</a:t>
            </a:r>
            <a:endParaRPr kumimoji="0" lang="en-US" sz="4000" b="1" i="0" u="none" strike="noStrike" kern="1200" cap="none" spc="0" normalizeH="0" baseline="0" noProof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entury Gothic" pitchFamily="34" charset="0"/>
              <a:ea typeface="Apple LiGothic Medium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3985880"/>
            <a:ext cx="4191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Steph Didas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EAS 6410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Century Gothic"/>
                <a:cs typeface="Century Gothic"/>
              </a:rPr>
              <a:t>April 26, 2012</a:t>
            </a:r>
            <a:endParaRPr kumimoji="0" lang="en-US" sz="2400" b="0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971704"/>
            <a:ext cx="1714500" cy="17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Summary &amp; Future Work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Atmospheric </a:t>
            </a:r>
            <a:r>
              <a:rPr lang="en-US" dirty="0" err="1" smtClean="0">
                <a:sym typeface="Wingdings"/>
              </a:rPr>
              <a:t>SO</a:t>
            </a:r>
            <a:r>
              <a:rPr lang="en-US" baseline="-25000" dirty="0" err="1" smtClean="0"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 degradation location dependent</a:t>
            </a:r>
          </a:p>
          <a:p>
            <a:pPr lvl="1"/>
            <a:r>
              <a:rPr lang="en-US" dirty="0" smtClean="0">
                <a:sym typeface="Wingdings"/>
              </a:rPr>
              <a:t>Should set up air capture station in low pollution area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degradation studies </a:t>
            </a:r>
            <a:r>
              <a:rPr lang="en-US" dirty="0" smtClean="0"/>
              <a:t>needed</a:t>
            </a:r>
            <a:endParaRPr lang="en-US" dirty="0">
              <a:sym typeface="Wingdings"/>
            </a:endParaRPr>
          </a:p>
          <a:p>
            <a:pPr marL="742950" lvl="2" indent="-342900">
              <a:buFont typeface="Lucida Grande"/>
              <a:buChar char="−"/>
            </a:pPr>
            <a:r>
              <a:rPr lang="en-US" dirty="0" smtClean="0">
                <a:sym typeface="Wingdings"/>
              </a:rPr>
              <a:t>Flue gas streams 2500-1500 ppm vs. atmospheric levels of 80-5 ppb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>
                <a:sym typeface="Wingdings"/>
              </a:rPr>
              <a:t>More complicated mechanism  data needed for additional products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Questions?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Content Placeholder 3" descr="SlipperyThankYou.gif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860" y="1968935"/>
            <a:ext cx="3242280" cy="292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447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Solid Adsorbents</a:t>
            </a:r>
            <a:endParaRPr lang="en-US" sz="2000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Air Capture Technologies &amp; CO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 Adsorption Mechanism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2606" y="4080504"/>
            <a:ext cx="8058788" cy="2091696"/>
            <a:chOff x="323212" y="4004304"/>
            <a:chExt cx="8058788" cy="2091696"/>
          </a:xfrm>
        </p:grpSpPr>
        <p:pic>
          <p:nvPicPr>
            <p:cNvPr id="16" name="Picture 1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14326" r="50823" b="15325"/>
            <a:stretch/>
          </p:blipFill>
          <p:spPr>
            <a:xfrm>
              <a:off x="323212" y="4183009"/>
              <a:ext cx="4096388" cy="17342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</a:ln>
          </p:spPr>
        </p:pic>
        <p:pic>
          <p:nvPicPr>
            <p:cNvPr id="17" name="Picture 16" descr="Wet Ads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0420" y="4004304"/>
              <a:ext cx="3471580" cy="209169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3429000" y="6421785"/>
            <a:ext cx="5715000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Caplow</a:t>
            </a:r>
            <a:r>
              <a:rPr lang="en-US" sz="1200" dirty="0" smtClean="0"/>
              <a:t>, </a:t>
            </a:r>
            <a:r>
              <a:rPr lang="en-US" sz="1200" i="1" dirty="0" smtClean="0"/>
              <a:t>J. Am. Chem. Soc.</a:t>
            </a:r>
            <a:r>
              <a:rPr lang="en-US" sz="1200" dirty="0" smtClean="0"/>
              <a:t>, 1968.</a:t>
            </a:r>
          </a:p>
          <a:p>
            <a:pPr algn="r"/>
            <a:r>
              <a:rPr lang="en-US" sz="1200" dirty="0" smtClean="0"/>
              <a:t>Donaldson &amp; Nguyen, </a:t>
            </a:r>
            <a:r>
              <a:rPr lang="en-US" sz="1200" i="1" dirty="0" smtClean="0"/>
              <a:t>Ind. Eng. Chem. </a:t>
            </a:r>
            <a:r>
              <a:rPr lang="en-US" sz="1200" i="1" dirty="0" err="1" smtClean="0"/>
              <a:t>Fundam</a:t>
            </a:r>
            <a:r>
              <a:rPr lang="en-US" sz="1200" i="1" dirty="0" smtClean="0"/>
              <a:t>.</a:t>
            </a:r>
            <a:r>
              <a:rPr lang="en-US" sz="1200" dirty="0" smtClean="0"/>
              <a:t>, 1980.</a:t>
            </a:r>
            <a:endParaRPr lang="en-US" sz="120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98499" y="2057400"/>
            <a:ext cx="8147003" cy="1684722"/>
            <a:chOff x="340249" y="2562443"/>
            <a:chExt cx="8325278" cy="1722476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40249" y="2562443"/>
              <a:ext cx="8325278" cy="1722476"/>
              <a:chOff x="414680" y="2573077"/>
              <a:chExt cx="8325278" cy="1722476"/>
            </a:xfrm>
          </p:grpSpPr>
          <p:sp>
            <p:nvSpPr>
              <p:cNvPr id="13" name="Curved Left Arrow 12"/>
              <p:cNvSpPr>
                <a:spLocks noChangeArrowheads="1"/>
              </p:cNvSpPr>
              <p:nvPr/>
            </p:nvSpPr>
            <p:spPr bwMode="auto">
              <a:xfrm>
                <a:off x="1552977" y="2860421"/>
                <a:ext cx="498501" cy="1276378"/>
              </a:xfrm>
              <a:prstGeom prst="curvedLeftArrow">
                <a:avLst>
                  <a:gd name="adj1" fmla="val 25012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TextBox 9"/>
              <p:cNvSpPr txBox="1">
                <a:spLocks noChangeArrowheads="1"/>
              </p:cNvSpPr>
              <p:nvPr/>
            </p:nvSpPr>
            <p:spPr bwMode="auto">
              <a:xfrm>
                <a:off x="425311" y="2690884"/>
                <a:ext cx="1318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Helvetica" charset="0"/>
                    <a:cs typeface="Helvetica" charset="0"/>
                  </a:rPr>
                  <a:t>CO</a:t>
                </a:r>
                <a:r>
                  <a:rPr lang="en-US" sz="1400" b="1" baseline="-25000">
                    <a:latin typeface="Helvetica" charset="0"/>
                    <a:cs typeface="Helvetica" charset="0"/>
                  </a:rPr>
                  <a:t>2</a:t>
                </a:r>
                <a:r>
                  <a:rPr lang="en-US" sz="1400" b="1">
                    <a:latin typeface="Helvetica" charset="0"/>
                    <a:cs typeface="Helvetica" charset="0"/>
                  </a:rPr>
                  <a:t> rich air</a:t>
                </a:r>
              </a:p>
            </p:txBody>
          </p:sp>
          <p:sp>
            <p:nvSpPr>
              <p:cNvPr id="15" name="TextBox 10"/>
              <p:cNvSpPr txBox="1">
                <a:spLocks noChangeArrowheads="1"/>
              </p:cNvSpPr>
              <p:nvPr/>
            </p:nvSpPr>
            <p:spPr bwMode="auto">
              <a:xfrm>
                <a:off x="414680" y="3810850"/>
                <a:ext cx="13184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Helvetica" charset="0"/>
                    <a:cs typeface="Helvetica" charset="0"/>
                  </a:rPr>
                  <a:t>CO</a:t>
                </a:r>
                <a:r>
                  <a:rPr lang="en-US" sz="1400" b="1" baseline="-25000">
                    <a:latin typeface="Helvetica" charset="0"/>
                    <a:cs typeface="Helvetica" charset="0"/>
                  </a:rPr>
                  <a:t>2</a:t>
                </a:r>
                <a:r>
                  <a:rPr lang="en-US" sz="1400" b="1">
                    <a:latin typeface="Helvetica" charset="0"/>
                    <a:cs typeface="Helvetica" charset="0"/>
                  </a:rPr>
                  <a:t> lean air</a:t>
                </a:r>
              </a:p>
            </p:txBody>
          </p:sp>
          <p:sp>
            <p:nvSpPr>
              <p:cNvPr id="18" name="TextBox 11"/>
              <p:cNvSpPr txBox="1">
                <a:spLocks noChangeArrowheads="1"/>
              </p:cNvSpPr>
              <p:nvPr/>
            </p:nvSpPr>
            <p:spPr bwMode="auto">
              <a:xfrm>
                <a:off x="3870243" y="2690884"/>
                <a:ext cx="13503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Helvetica" charset="0"/>
                    <a:cs typeface="Helvetica" charset="0"/>
                  </a:rPr>
                  <a:t>amine-oxide</a:t>
                </a:r>
              </a:p>
            </p:txBody>
          </p:sp>
          <p:sp>
            <p:nvSpPr>
              <p:cNvPr id="19" name="TextBox 12"/>
              <p:cNvSpPr txBox="1">
                <a:spLocks noChangeArrowheads="1"/>
              </p:cNvSpPr>
              <p:nvPr/>
            </p:nvSpPr>
            <p:spPr bwMode="auto">
              <a:xfrm>
                <a:off x="3639865" y="3849786"/>
                <a:ext cx="20804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/>
                <a:r>
                  <a:rPr lang="en-US" sz="1400" b="1" dirty="0">
                    <a:latin typeface="Helvetica" charset="0"/>
                    <a:cs typeface="Helvetica" charset="0"/>
                  </a:rPr>
                  <a:t>CO</a:t>
                </a:r>
                <a:r>
                  <a:rPr lang="en-US" sz="1400" b="1" baseline="-25000" dirty="0">
                    <a:latin typeface="Helvetica" charset="0"/>
                    <a:cs typeface="Helvetica" charset="0"/>
                  </a:rPr>
                  <a:t>2</a:t>
                </a:r>
                <a:r>
                  <a:rPr lang="en-US" sz="1400" b="1" dirty="0">
                    <a:latin typeface="Helvetica" charset="0"/>
                    <a:cs typeface="Helvetica" charset="0"/>
                  </a:rPr>
                  <a:t>-amine-oxide</a:t>
                </a:r>
              </a:p>
            </p:txBody>
          </p:sp>
          <p:sp>
            <p:nvSpPr>
              <p:cNvPr id="20" name="Curved Right Arrow 19"/>
              <p:cNvSpPr>
                <a:spLocks noChangeArrowheads="1"/>
              </p:cNvSpPr>
              <p:nvPr/>
            </p:nvSpPr>
            <p:spPr bwMode="auto">
              <a:xfrm>
                <a:off x="3194536" y="2817557"/>
                <a:ext cx="457224" cy="1276378"/>
              </a:xfrm>
              <a:prstGeom prst="curvedRightArrow">
                <a:avLst>
                  <a:gd name="adj1" fmla="val 25008"/>
                  <a:gd name="adj2" fmla="val 50003"/>
                  <a:gd name="adj3" fmla="val 25000"/>
                </a:avLst>
              </a:prstGeom>
              <a:solidFill>
                <a:schemeClr val="tx1"/>
              </a:soli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Curved Right Arrow 20"/>
              <p:cNvSpPr>
                <a:spLocks noChangeArrowheads="1"/>
              </p:cNvSpPr>
              <p:nvPr/>
            </p:nvSpPr>
            <p:spPr bwMode="auto">
              <a:xfrm rot="10800000">
                <a:off x="5215527" y="2785807"/>
                <a:ext cx="457224" cy="1276378"/>
              </a:xfrm>
              <a:prstGeom prst="curvedRightArrow">
                <a:avLst>
                  <a:gd name="adj1" fmla="val 25008"/>
                  <a:gd name="adj2" fmla="val 50003"/>
                  <a:gd name="adj3" fmla="val 25000"/>
                </a:avLst>
              </a:prstGeom>
              <a:solidFill>
                <a:schemeClr val="tx1"/>
              </a:soli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Curved Right Arrow 21"/>
              <p:cNvSpPr>
                <a:spLocks noChangeArrowheads="1"/>
              </p:cNvSpPr>
              <p:nvPr/>
            </p:nvSpPr>
            <p:spPr bwMode="auto">
              <a:xfrm>
                <a:off x="6839623" y="2828671"/>
                <a:ext cx="457224" cy="1274790"/>
              </a:xfrm>
              <a:prstGeom prst="curvedRightArrow">
                <a:avLst>
                  <a:gd name="adj1" fmla="val 24990"/>
                  <a:gd name="adj2" fmla="val 50005"/>
                  <a:gd name="adj3" fmla="val 25000"/>
                </a:avLst>
              </a:prstGeom>
              <a:solidFill>
                <a:schemeClr val="tx1"/>
              </a:solidFill>
              <a:ln w="9525">
                <a:solidFill>
                  <a:srgbClr val="B6DCD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3" name="Group 16"/>
              <p:cNvGrpSpPr>
                <a:grpSpLocks/>
              </p:cNvGrpSpPr>
              <p:nvPr/>
            </p:nvGrpSpPr>
            <p:grpSpPr bwMode="auto">
              <a:xfrm>
                <a:off x="5723844" y="2594343"/>
                <a:ext cx="1054891" cy="1701210"/>
                <a:chOff x="6021568" y="2594343"/>
                <a:chExt cx="1169582" cy="1701210"/>
              </a:xfrm>
            </p:grpSpPr>
            <p:sp>
              <p:nvSpPr>
                <p:cNvPr id="28" name="Rounded Rectangle 27"/>
                <p:cNvSpPr>
                  <a:spLocks noChangeArrowheads="1"/>
                </p:cNvSpPr>
                <p:nvPr/>
              </p:nvSpPr>
              <p:spPr bwMode="auto">
                <a:xfrm>
                  <a:off x="6021245" y="2593715"/>
                  <a:ext cx="1170526" cy="17018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8FBFC"/>
                </a:solidFill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6021568" y="2916943"/>
                  <a:ext cx="1164257" cy="954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9pPr>
                </a:lstStyle>
                <a:p>
                  <a:pPr algn="ctr" eaLnBrk="1" hangingPunct="1"/>
                  <a:r>
                    <a:rPr lang="en-US" sz="1400" b="1">
                      <a:latin typeface="Helvetica" charset="0"/>
                      <a:cs typeface="Helvetica" charset="0"/>
                    </a:rPr>
                    <a:t>Sorbent regen &amp;</a:t>
                  </a:r>
                </a:p>
                <a:p>
                  <a:pPr algn="ctr" eaLnBrk="1" hangingPunct="1"/>
                  <a:r>
                    <a:rPr lang="en-US" sz="1400" b="1">
                      <a:latin typeface="Helvetica" charset="0"/>
                      <a:cs typeface="Helvetica" charset="0"/>
                    </a:rPr>
                    <a:t>CO</a:t>
                  </a:r>
                  <a:r>
                    <a:rPr lang="en-US" sz="1400" b="1" baseline="-25000">
                      <a:latin typeface="Helvetica" charset="0"/>
                      <a:cs typeface="Helvetica" charset="0"/>
                    </a:rPr>
                    <a:t>2</a:t>
                  </a:r>
                  <a:r>
                    <a:rPr lang="en-US" sz="1400" b="1">
                      <a:latin typeface="Helvetica" charset="0"/>
                      <a:cs typeface="Helvetica" charset="0"/>
                    </a:rPr>
                    <a:t> recovery</a:t>
                  </a:r>
                </a:p>
              </p:txBody>
            </p:sp>
          </p:grp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2097663" y="2573077"/>
                <a:ext cx="1054891" cy="1701210"/>
                <a:chOff x="2879150" y="4655140"/>
                <a:chExt cx="1054891" cy="1701210"/>
              </a:xfrm>
            </p:grpSpPr>
            <p:sp>
              <p:nvSpPr>
                <p:cNvPr id="26" name="Rounded Rectangle 25"/>
                <p:cNvSpPr>
                  <a:spLocks noChangeArrowheads="1"/>
                </p:cNvSpPr>
                <p:nvPr/>
              </p:nvSpPr>
              <p:spPr bwMode="auto">
                <a:xfrm>
                  <a:off x="2879004" y="4655140"/>
                  <a:ext cx="1055742" cy="17018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8FBFC"/>
                </a:solidFill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2896232" y="5141030"/>
                  <a:ext cx="1020725" cy="7294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0"/>
                      <a:cs typeface="宋体" charset="0"/>
                    </a:defRPr>
                  </a:lvl9pPr>
                </a:lstStyle>
                <a:p>
                  <a:pPr algn="ctr" eaLnBrk="1" hangingPunct="1"/>
                  <a:r>
                    <a:rPr lang="en-US" sz="1400" b="1" dirty="0">
                      <a:latin typeface="Helvetica" charset="0"/>
                      <a:cs typeface="Helvetica" charset="0"/>
                    </a:rPr>
                    <a:t>CO</a:t>
                  </a:r>
                  <a:r>
                    <a:rPr lang="en-US" sz="1400" b="1" baseline="-25000" dirty="0">
                      <a:latin typeface="Helvetica" charset="0"/>
                      <a:cs typeface="Helvetica" charset="0"/>
                    </a:rPr>
                    <a:t>2</a:t>
                  </a:r>
                  <a:r>
                    <a:rPr lang="en-US" sz="1400" b="1" dirty="0">
                      <a:latin typeface="Helvetica" charset="0"/>
                      <a:cs typeface="Helvetica" charset="0"/>
                    </a:rPr>
                    <a:t> removal from air</a:t>
                  </a:r>
                </a:p>
              </p:txBody>
            </p:sp>
          </p:grpSp>
          <p:sp>
            <p:nvSpPr>
              <p:cNvPr id="25" name="TextBox 18"/>
              <p:cNvSpPr txBox="1">
                <a:spLocks noChangeArrowheads="1"/>
              </p:cNvSpPr>
              <p:nvPr/>
            </p:nvSpPr>
            <p:spPr bwMode="auto">
              <a:xfrm>
                <a:off x="7389623" y="3849786"/>
                <a:ext cx="135033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Helvetica" charset="0"/>
                    <a:cs typeface="Helvetica" charset="0"/>
                  </a:rPr>
                  <a:t>CO</a:t>
                </a:r>
                <a:r>
                  <a:rPr lang="en-US" sz="1400" b="1" baseline="-25000">
                    <a:latin typeface="Helvetica" charset="0"/>
                    <a:cs typeface="Helvetica" charset="0"/>
                  </a:rPr>
                  <a:t>2</a:t>
                </a:r>
              </a:p>
            </p:txBody>
          </p:sp>
        </p:grp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7303433" y="2695638"/>
              <a:ext cx="13553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/>
              <a:r>
                <a:rPr lang="en-US" sz="1400" b="1">
                  <a:latin typeface="Helvetica" charset="0"/>
                  <a:cs typeface="Helvetica" charset="0"/>
                </a:rPr>
                <a:t>Regeneration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2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Supported Amine Adsorbents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7334" y="1341437"/>
            <a:ext cx="5859666" cy="4897438"/>
            <a:chOff x="2000888" y="1341437"/>
            <a:chExt cx="5859666" cy="4897438"/>
          </a:xfrm>
        </p:grpSpPr>
        <p:grpSp>
          <p:nvGrpSpPr>
            <p:cNvPr id="18" name="Group 9"/>
            <p:cNvGrpSpPr/>
            <p:nvPr/>
          </p:nvGrpSpPr>
          <p:grpSpPr>
            <a:xfrm>
              <a:off x="2000888" y="1341437"/>
              <a:ext cx="5859666" cy="4897438"/>
              <a:chOff x="2000888" y="1341437"/>
              <a:chExt cx="5859666" cy="489743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000888" y="1341437"/>
                <a:ext cx="5859666" cy="4897438"/>
                <a:chOff x="2000888" y="1341437"/>
                <a:chExt cx="5859666" cy="4897438"/>
              </a:xfrm>
            </p:grpSpPr>
            <p:pic>
              <p:nvPicPr>
                <p:cNvPr id="22" name="Picture 21"/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0888" y="1341437"/>
                  <a:ext cx="5113275" cy="4897438"/>
                </a:xfrm>
                <a:prstGeom prst="rect">
                  <a:avLst/>
                </a:prstGeom>
              </p:spPr>
            </p:pic>
            <p:sp>
              <p:nvSpPr>
                <p:cNvPr id="23" name="TextBox 2"/>
                <p:cNvSpPr txBox="1"/>
                <p:nvPr/>
              </p:nvSpPr>
              <p:spPr>
                <a:xfrm>
                  <a:off x="4797611" y="3589202"/>
                  <a:ext cx="306294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Helvetica"/>
                      <a:cs typeface="Helvetica"/>
                    </a:rPr>
                    <a:t>Class 1: Physical impregnation</a:t>
                  </a:r>
                  <a:endParaRPr lang="en-US" sz="1400" dirty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2166472" y="5842000"/>
                <a:ext cx="2555790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/>
                    <a:cs typeface="Helvetica"/>
                  </a:rPr>
                  <a:t>Class 2: Covalent tethering</a:t>
                </a:r>
                <a:endParaRPr lang="en-US" sz="1400" dirty="0">
                  <a:latin typeface="Helvetica"/>
                  <a:cs typeface="Helvetica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683278" y="5842000"/>
              <a:ext cx="255579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Class 3: In situ polymerization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43600" y="638498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Li et al., </a:t>
            </a:r>
            <a:r>
              <a:rPr lang="en-US" sz="1200" i="1" dirty="0" err="1" smtClean="0"/>
              <a:t>ChemSusChem</a:t>
            </a:r>
            <a:r>
              <a:rPr lang="en-US" sz="1200" dirty="0" smtClean="0"/>
              <a:t>, 2010.</a:t>
            </a:r>
          </a:p>
          <a:p>
            <a:pPr algn="r"/>
            <a:r>
              <a:rPr lang="en-US" sz="1200" dirty="0" err="1" smtClean="0"/>
              <a:t>Bollini</a:t>
            </a:r>
            <a:r>
              <a:rPr lang="en-US" sz="1200" dirty="0" smtClean="0"/>
              <a:t> et al., </a:t>
            </a:r>
            <a:r>
              <a:rPr lang="en-US" sz="1200" i="1" dirty="0" smtClean="0"/>
              <a:t>J. Mater. Chem.</a:t>
            </a:r>
            <a:r>
              <a:rPr lang="en-US" sz="1200" dirty="0" smtClean="0"/>
              <a:t>, 2011.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1551325"/>
            <a:ext cx="259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Class 1: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2"/>
                </a:solidFill>
              </a:rPr>
              <a:t>High amine content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accent2"/>
                </a:solidFill>
              </a:rPr>
              <a:t>Not stable</a:t>
            </a:r>
          </a:p>
          <a:p>
            <a:endParaRPr lang="en-US" sz="2000" dirty="0"/>
          </a:p>
          <a:p>
            <a:r>
              <a:rPr lang="en-US" sz="2000" dirty="0" smtClean="0"/>
              <a:t>Class 2: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C0504D"/>
                </a:solidFill>
              </a:rPr>
              <a:t>Low amine content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2"/>
                </a:solidFill>
              </a:rPr>
              <a:t>Stable</a:t>
            </a:r>
          </a:p>
          <a:p>
            <a:endParaRPr lang="en-US" sz="2000" dirty="0"/>
          </a:p>
          <a:p>
            <a:r>
              <a:rPr lang="en-US" sz="2000" dirty="0" smtClean="0"/>
              <a:t>Class 3: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1F497D"/>
                </a:solidFill>
              </a:rPr>
              <a:t>High amine content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 Stable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09"/>
            <a:ext cx="8153400" cy="10390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Sorbent Degradation from </a:t>
            </a:r>
            <a:r>
              <a:rPr lang="en-US" dirty="0" err="1" smtClean="0">
                <a:solidFill>
                  <a:schemeClr val="tx2"/>
                </a:solidFill>
              </a:rPr>
              <a:t>SO</a:t>
            </a:r>
            <a:r>
              <a:rPr lang="en-US" baseline="-25000" dirty="0" err="1" smtClean="0">
                <a:solidFill>
                  <a:schemeClr val="tx2"/>
                </a:solidFill>
              </a:rPr>
              <a:t>x</a:t>
            </a:r>
            <a:r>
              <a:rPr lang="en-US" dirty="0" smtClean="0">
                <a:solidFill>
                  <a:schemeClr val="tx2"/>
                </a:solidFill>
              </a:rPr>
              <a:t> in Flue Gas Streams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1066800"/>
            <a:ext cx="3931920" cy="4041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6581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Khatri</a:t>
            </a:r>
            <a:r>
              <a:rPr lang="en-US" sz="1200" dirty="0" smtClean="0"/>
              <a:t> et al., </a:t>
            </a:r>
            <a:r>
              <a:rPr lang="en-US" sz="1200" i="1" dirty="0" smtClean="0"/>
              <a:t>Energy Fuels</a:t>
            </a:r>
            <a:r>
              <a:rPr lang="en-US" sz="1200" dirty="0" smtClean="0"/>
              <a:t>, 2006.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" y="5105400"/>
            <a:ext cx="365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DRIFTS absorbance spectra during SO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adsorption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10100" y="1600200"/>
            <a:ext cx="3931915" cy="4089976"/>
            <a:chOff x="4610100" y="1600200"/>
            <a:chExt cx="3931915" cy="40899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0100" y="1600200"/>
              <a:ext cx="3931915" cy="355437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747257" y="5105400"/>
              <a:ext cx="3657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DRIFTS absorbance spectra during SO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temperature programmed desorption</a:t>
              </a:r>
              <a:endParaRPr lang="en-US" sz="1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5867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irreversibly adsorbs forming heat stable corrosive salts</a:t>
            </a:r>
          </a:p>
          <a:p>
            <a:r>
              <a:rPr lang="en-US" dirty="0" smtClean="0"/>
              <a:t>Flue gas SO</a:t>
            </a:r>
            <a:r>
              <a:rPr lang="en-US" baseline="-25000" dirty="0" smtClean="0"/>
              <a:t>2</a:t>
            </a:r>
            <a:r>
              <a:rPr lang="en-US" dirty="0" smtClean="0"/>
              <a:t> concentrations 500-2000 ppm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>
                <a:solidFill>
                  <a:srgbClr val="008000"/>
                </a:solidFill>
                <a:sym typeface="Wingdings"/>
              </a:rPr>
              <a:t>What happens at air capture concentrations?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1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Objective of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0" y="2274838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Estimate adsorbent deactivation due to </a:t>
            </a:r>
            <a:r>
              <a:rPr lang="en-US" sz="3600" i="1" dirty="0" err="1" smtClean="0"/>
              <a:t>SO</a:t>
            </a:r>
            <a:r>
              <a:rPr lang="en-US" sz="3600" i="1" baseline="-25000" dirty="0" err="1" smtClean="0"/>
              <a:t>x</a:t>
            </a:r>
            <a:r>
              <a:rPr lang="en-US" sz="3600" i="1" dirty="0" smtClean="0"/>
              <a:t> concentrations in the atmosphere based on reported data for flue gas degradation</a:t>
            </a:r>
          </a:p>
          <a:p>
            <a:pPr algn="ctr"/>
            <a:endParaRPr lang="en-US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Adsorption Mechanism &amp; Proposed Model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6400800"/>
            <a:ext cx="290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Belmabkhout</a:t>
            </a:r>
            <a:r>
              <a:rPr lang="en-US" sz="1200" dirty="0" smtClean="0"/>
              <a:t> &amp; </a:t>
            </a:r>
            <a:r>
              <a:rPr lang="en-US" sz="1200" dirty="0" err="1" smtClean="0"/>
              <a:t>Sayari</a:t>
            </a:r>
            <a:r>
              <a:rPr lang="en-US" sz="1200" dirty="0" smtClean="0"/>
              <a:t>, </a:t>
            </a:r>
            <a:r>
              <a:rPr lang="en-US" sz="1200" i="1" dirty="0" smtClean="0"/>
              <a:t>Energy Fuels</a:t>
            </a:r>
            <a:r>
              <a:rPr lang="en-US" sz="1200" dirty="0" smtClean="0"/>
              <a:t>, 2010.</a:t>
            </a:r>
          </a:p>
          <a:p>
            <a:pPr algn="r"/>
            <a:r>
              <a:rPr lang="en-US" sz="1200" dirty="0" err="1" smtClean="0"/>
              <a:t>Diaf</a:t>
            </a:r>
            <a:r>
              <a:rPr lang="en-US" sz="1200" dirty="0" smtClean="0"/>
              <a:t> et al., </a:t>
            </a:r>
            <a:r>
              <a:rPr lang="en-US" sz="1200" i="1" dirty="0" smtClean="0"/>
              <a:t>J. Appl. </a:t>
            </a:r>
            <a:r>
              <a:rPr lang="en-US" sz="1200" i="1" dirty="0" err="1" smtClean="0"/>
              <a:t>Polym</a:t>
            </a:r>
            <a:r>
              <a:rPr lang="en-US" sz="1200" i="1" dirty="0" smtClean="0"/>
              <a:t>. Sci.</a:t>
            </a:r>
            <a:r>
              <a:rPr lang="en-US" sz="1200" dirty="0" smtClean="0"/>
              <a:t>,  1994.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19400" y="1524000"/>
            <a:ext cx="3733800" cy="678597"/>
            <a:chOff x="990600" y="2450068"/>
            <a:chExt cx="3733800" cy="678597"/>
          </a:xfrm>
        </p:grpSpPr>
        <p:grpSp>
          <p:nvGrpSpPr>
            <p:cNvPr id="9" name="Group 8"/>
            <p:cNvGrpSpPr/>
            <p:nvPr/>
          </p:nvGrpSpPr>
          <p:grpSpPr>
            <a:xfrm>
              <a:off x="990600" y="2667000"/>
              <a:ext cx="3733800" cy="461665"/>
              <a:chOff x="990600" y="2667000"/>
              <a:chExt cx="3733800" cy="46166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90600" y="2667000"/>
                <a:ext cx="158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RNH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+ SO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971800" y="26670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RNH</a:t>
                </a:r>
                <a:r>
                  <a:rPr lang="en-US" sz="2400" baseline="-25000" dirty="0" smtClean="0"/>
                  <a:t>2</a:t>
                </a:r>
                <a:r>
                  <a:rPr lang="en-US" sz="2400" baseline="30000" dirty="0" smtClean="0"/>
                  <a:t>+</a:t>
                </a:r>
                <a:r>
                  <a:rPr lang="en-US" sz="2400" dirty="0" smtClean="0"/>
                  <a:t> + SO</a:t>
                </a:r>
                <a:r>
                  <a:rPr lang="en-US" sz="2400" baseline="-25000" dirty="0" smtClean="0"/>
                  <a:t>2</a:t>
                </a:r>
                <a:r>
                  <a:rPr lang="en-US" sz="2400" baseline="30000" dirty="0" smtClean="0"/>
                  <a:t>-</a:t>
                </a:r>
                <a:endParaRPr lang="en-US" sz="2400" dirty="0"/>
              </a:p>
            </p:txBody>
          </p:sp>
          <p:sp>
            <p:nvSpPr>
              <p:cNvPr id="8" name="Left-Right Arrow 7"/>
              <p:cNvSpPr/>
              <p:nvPr/>
            </p:nvSpPr>
            <p:spPr>
              <a:xfrm>
                <a:off x="2590800" y="2831068"/>
                <a:ext cx="304800" cy="152400"/>
              </a:xfrm>
              <a:prstGeom prst="left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590800" y="2450068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K</a:t>
              </a:r>
              <a:endParaRPr lang="en-US" sz="2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3924383"/>
            <a:ext cx="830580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Assumptions: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400" dirty="0" smtClean="0"/>
              <a:t>[</a:t>
            </a:r>
            <a:r>
              <a:rPr lang="en-US" sz="2400" dirty="0"/>
              <a:t>SO</a:t>
            </a:r>
            <a:r>
              <a:rPr lang="en-US" sz="2400" baseline="-25000" dirty="0"/>
              <a:t>2</a:t>
            </a:r>
            <a:r>
              <a:rPr lang="en-US" sz="2400" dirty="0"/>
              <a:t>] is equal to feed concentration due to constant </a:t>
            </a:r>
            <a:r>
              <a:rPr lang="en-US" sz="2400" dirty="0" smtClean="0"/>
              <a:t>supply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400" dirty="0"/>
              <a:t>[RNH</a:t>
            </a:r>
            <a:r>
              <a:rPr lang="en-US" sz="2400" baseline="-25000" dirty="0"/>
              <a:t>2</a:t>
            </a:r>
            <a:r>
              <a:rPr lang="en-US" sz="2400" baseline="30000" dirty="0"/>
              <a:t>+</a:t>
            </a:r>
            <a:r>
              <a:rPr lang="en-US" sz="2400" dirty="0"/>
              <a:t>] = [SO</a:t>
            </a:r>
            <a:r>
              <a:rPr lang="en-US" sz="2400" baseline="-25000" dirty="0"/>
              <a:t>2</a:t>
            </a:r>
            <a:r>
              <a:rPr lang="en-US" sz="2400" baseline="30000" dirty="0"/>
              <a:t>-</a:t>
            </a:r>
            <a:r>
              <a:rPr lang="en-US" sz="2400" dirty="0"/>
              <a:t>] due to 1:1 stoichiometric </a:t>
            </a:r>
            <a:r>
              <a:rPr lang="en-US" sz="2400" dirty="0" smtClean="0"/>
              <a:t>ratio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80740"/>
              </p:ext>
            </p:extLst>
          </p:nvPr>
        </p:nvGraphicFramePr>
        <p:xfrm>
          <a:off x="3429000" y="2514600"/>
          <a:ext cx="9389081" cy="67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486400" imgH="393700" progId="Word.Document.12">
                  <p:embed/>
                </p:oleObj>
              </mc:Choice>
              <mc:Fallback>
                <p:oleObj name="Document" r:id="rId4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2514600"/>
                        <a:ext cx="9389081" cy="673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29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[SO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] Trends: Atlanta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3587"/>
          <a:stretch/>
        </p:blipFill>
        <p:spPr>
          <a:xfrm>
            <a:off x="824210" y="1137777"/>
            <a:ext cx="7495580" cy="5415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703493"/>
            <a:ext cx="3200400" cy="954107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Upper limit: 45 ppb</a:t>
            </a:r>
          </a:p>
          <a:p>
            <a:pPr algn="ctr"/>
            <a:r>
              <a:rPr lang="en-US" sz="2800" dirty="0" smtClean="0"/>
              <a:t>Lower limit: 5 ppb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[SO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] Trends: Pittsburgh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60" y="1130809"/>
            <a:ext cx="7297878" cy="5422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703493"/>
            <a:ext cx="3200400" cy="954107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Upper limit: 250 ppb</a:t>
            </a:r>
          </a:p>
          <a:p>
            <a:pPr algn="ctr"/>
            <a:r>
              <a:rPr lang="en-US" sz="2800" dirty="0" smtClean="0"/>
              <a:t>Lower limit: 5 ppb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06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Atmospheric SO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 Adsorption Results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EAS Graph 1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" b="4498"/>
          <a:stretch/>
        </p:blipFill>
        <p:spPr>
          <a:xfrm>
            <a:off x="-152400" y="1447800"/>
            <a:ext cx="5543684" cy="436634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15922"/>
              </p:ext>
            </p:extLst>
          </p:nvPr>
        </p:nvGraphicFramePr>
        <p:xfrm>
          <a:off x="4800600" y="2428240"/>
          <a:ext cx="39623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94"/>
                <a:gridCol w="1302678"/>
                <a:gridCol w="127602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% of FG Upper Limit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% of FG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Lower Limit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Atlanta</a:t>
                      </a:r>
                      <a:endParaRPr lang="en-US" sz="1800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0.47</a:t>
                      </a:r>
                      <a:endParaRPr lang="en-US" sz="1800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0.95</a:t>
                      </a:r>
                      <a:endParaRPr lang="en-US" sz="1800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Pittsburgh</a:t>
                      </a:r>
                      <a:endParaRPr lang="en-US" sz="1800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1.1</a:t>
                      </a:r>
                      <a:endParaRPr lang="en-US" sz="1800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2.2</a:t>
                      </a:r>
                      <a:endParaRPr lang="en-US" sz="1800" b="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46482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r>
              <a:rPr lang="en-US" dirty="0" smtClean="0"/>
              <a:t> adsorption/degradation potential very low at harshest atmospheric conditions</a:t>
            </a:r>
          </a:p>
          <a:p>
            <a:endParaRPr lang="en-US" dirty="0"/>
          </a:p>
          <a:p>
            <a:r>
              <a:rPr lang="en-US" dirty="0" smtClean="0"/>
              <a:t>Can set up capture stations at locations with less extreme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424</Words>
  <Application>Microsoft Macintosh PowerPoint</Application>
  <PresentationFormat>On-screen Show (4:3)</PresentationFormat>
  <Paragraphs>80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Document</vt:lpstr>
      <vt:lpstr>PowerPoint Presentation</vt:lpstr>
      <vt:lpstr>Air Capture Technologies &amp; CO2 Adsorption Mechanism</vt:lpstr>
      <vt:lpstr>Supported Amine Adsorbents</vt:lpstr>
      <vt:lpstr>Sorbent Degradation from SOx in Flue Gas Streams</vt:lpstr>
      <vt:lpstr>Objective of Study</vt:lpstr>
      <vt:lpstr>Adsorption Mechanism &amp; Proposed Model</vt:lpstr>
      <vt:lpstr>[SO2] Trends: Atlanta</vt:lpstr>
      <vt:lpstr>[SO2] Trends: Pittsburgh</vt:lpstr>
      <vt:lpstr>Atmospheric SO2 Adsorption Results</vt:lpstr>
      <vt:lpstr>Summary &amp; Future Work</vt:lpstr>
      <vt:lpstr>Questions?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Amine Structure On CO2 Adsorption From Ultra-Dilute Gas Streams Such As Ambient Air</dc:title>
  <dc:creator>sdidas3</dc:creator>
  <cp:lastModifiedBy>Steph Didas</cp:lastModifiedBy>
  <cp:revision>166</cp:revision>
  <cp:lastPrinted>2012-04-26T02:12:28Z</cp:lastPrinted>
  <dcterms:created xsi:type="dcterms:W3CDTF">2011-10-12T12:57:21Z</dcterms:created>
  <dcterms:modified xsi:type="dcterms:W3CDTF">2012-04-26T20:19:49Z</dcterms:modified>
</cp:coreProperties>
</file>