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478"/>
    <a:srgbClr val="669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apple\My%20Documents\&#25105;&#30340;&#25991;&#26723;\&#27605;&#35774;\&#34920;&#26684;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apple\My%20Documents\&#25105;&#30340;&#25991;&#26723;\&#27605;&#35774;\&#34920;&#26684;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apple\My%20Documents\&#25105;&#30340;&#25991;&#26723;\&#27605;&#35774;\&#34920;&#26684;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ocuments%20and%20Settings\apple\My%20Documents\&#25105;&#30340;&#25991;&#26723;\&#27605;&#35774;\&#34920;&#26684;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Documents%20and%20Settings\apple\My%20Documents\&#25105;&#30340;&#25991;&#26723;\&#27605;&#35774;\&#34920;&#26684;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Documents%20and%20Settings\apple\My%20Documents\&#25105;&#30340;&#25991;&#26723;\&#27605;&#35774;\&#34920;&#26684;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altLang="en-US" sz="1600"/>
              <a:t>PHE</a:t>
            </a:r>
          </a:p>
        </c:rich>
      </c:tx>
      <c:layout>
        <c:manualLayout>
          <c:xMode val="edge"/>
          <c:yMode val="edge"/>
          <c:x val="0.45806414021630398"/>
          <c:y val="8.4846227403304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3366FF"/>
              </a:solidFill>
            </a:ln>
          </c:spPr>
          <c:marker>
            <c:spPr>
              <a:ln>
                <a:solidFill>
                  <a:srgbClr val="3366FF"/>
                </a:solidFill>
              </a:ln>
            </c:spPr>
          </c:marker>
          <c:cat>
            <c:strRef>
              <c:f>Sheet10!$A$5:$A$29</c:f>
              <c:strCache>
                <c:ptCount val="25"/>
                <c:pt idx="0">
                  <c:v>04-01</c:v>
                </c:pt>
                <c:pt idx="1">
                  <c:v>04-08</c:v>
                </c:pt>
                <c:pt idx="2">
                  <c:v>04-14</c:v>
                </c:pt>
                <c:pt idx="3">
                  <c:v>04-20</c:v>
                </c:pt>
                <c:pt idx="4">
                  <c:v>04-26</c:v>
                </c:pt>
                <c:pt idx="7">
                  <c:v>04-01</c:v>
                </c:pt>
                <c:pt idx="8">
                  <c:v>04-08</c:v>
                </c:pt>
                <c:pt idx="9">
                  <c:v>04-14</c:v>
                </c:pt>
                <c:pt idx="10">
                  <c:v>04-20</c:v>
                </c:pt>
                <c:pt idx="11">
                  <c:v>04-26</c:v>
                </c:pt>
                <c:pt idx="14">
                  <c:v>04-01</c:v>
                </c:pt>
                <c:pt idx="15">
                  <c:v>04-08</c:v>
                </c:pt>
                <c:pt idx="16">
                  <c:v>04-14</c:v>
                </c:pt>
                <c:pt idx="17">
                  <c:v>04-20</c:v>
                </c:pt>
                <c:pt idx="18">
                  <c:v>04-26</c:v>
                </c:pt>
                <c:pt idx="21">
                  <c:v>04-01</c:v>
                </c:pt>
                <c:pt idx="22">
                  <c:v>04-08</c:v>
                </c:pt>
                <c:pt idx="23">
                  <c:v>04-14</c:v>
                </c:pt>
                <c:pt idx="24">
                  <c:v>04-20</c:v>
                </c:pt>
              </c:strCache>
            </c:strRef>
          </c:cat>
          <c:val>
            <c:numRef>
              <c:f>Sheet10!$B$5:$B$29</c:f>
              <c:numCache>
                <c:formatCode>g/\通\用\格\式</c:formatCode>
                <c:ptCount val="25"/>
                <c:pt idx="0">
                  <c:v>-3.1978413690050669</c:v>
                </c:pt>
                <c:pt idx="1">
                  <c:v>-3.2497398718681012</c:v>
                </c:pt>
                <c:pt idx="2">
                  <c:v>-3.16728779050093</c:v>
                </c:pt>
                <c:pt idx="3">
                  <c:v>-3.4316990796106128</c:v>
                </c:pt>
                <c:pt idx="4">
                  <c:v>-2.9838322172455611</c:v>
                </c:pt>
                <c:pt idx="7">
                  <c:v>-3.961857566415615</c:v>
                </c:pt>
                <c:pt idx="8">
                  <c:v>-3.5173119553108352</c:v>
                </c:pt>
                <c:pt idx="9">
                  <c:v>-3.85862532650845</c:v>
                </c:pt>
                <c:pt idx="10">
                  <c:v>-3.7131416649772682</c:v>
                </c:pt>
                <c:pt idx="11">
                  <c:v>-3.9559330075213839</c:v>
                </c:pt>
                <c:pt idx="14">
                  <c:v>-3.247731985167654</c:v>
                </c:pt>
                <c:pt idx="15">
                  <c:v>-3.5151965371882139</c:v>
                </c:pt>
                <c:pt idx="16">
                  <c:v>-3.8961466526860362</c:v>
                </c:pt>
                <c:pt idx="17">
                  <c:v>-3.7231661905141071</c:v>
                </c:pt>
                <c:pt idx="18">
                  <c:v>-3.759038987097413</c:v>
                </c:pt>
                <c:pt idx="21">
                  <c:v>-3.673719270293895</c:v>
                </c:pt>
                <c:pt idx="22">
                  <c:v>-3.8782377585902572</c:v>
                </c:pt>
                <c:pt idx="23">
                  <c:v>-3.7863029910026622</c:v>
                </c:pt>
                <c:pt idx="24">
                  <c:v>-3.8042914508470851</c:v>
                </c:pt>
              </c:numCache>
            </c:numRef>
          </c:val>
          <c:smooth val="0"/>
        </c:ser>
        <c:ser>
          <c:idx val="1"/>
          <c:order val="1"/>
          <c:spPr>
            <a:ln w="15875">
              <a:solidFill>
                <a:srgbClr val="FF0000"/>
              </a:solidFill>
            </a:ln>
          </c:spPr>
          <c:marker>
            <c:symbol val="square"/>
            <c:size val="4"/>
            <c:spPr>
              <a:ln>
                <a:solidFill>
                  <a:srgbClr val="FF0000"/>
                </a:solidFill>
              </a:ln>
            </c:spPr>
          </c:marker>
          <c:cat>
            <c:strRef>
              <c:f>Sheet10!$A$5:$A$29</c:f>
              <c:strCache>
                <c:ptCount val="25"/>
                <c:pt idx="0">
                  <c:v>04-01</c:v>
                </c:pt>
                <c:pt idx="1">
                  <c:v>04-08</c:v>
                </c:pt>
                <c:pt idx="2">
                  <c:v>04-14</c:v>
                </c:pt>
                <c:pt idx="3">
                  <c:v>04-20</c:v>
                </c:pt>
                <c:pt idx="4">
                  <c:v>04-26</c:v>
                </c:pt>
                <c:pt idx="7">
                  <c:v>04-01</c:v>
                </c:pt>
                <c:pt idx="8">
                  <c:v>04-08</c:v>
                </c:pt>
                <c:pt idx="9">
                  <c:v>04-14</c:v>
                </c:pt>
                <c:pt idx="10">
                  <c:v>04-20</c:v>
                </c:pt>
                <c:pt idx="11">
                  <c:v>04-26</c:v>
                </c:pt>
                <c:pt idx="14">
                  <c:v>04-01</c:v>
                </c:pt>
                <c:pt idx="15">
                  <c:v>04-08</c:v>
                </c:pt>
                <c:pt idx="16">
                  <c:v>04-14</c:v>
                </c:pt>
                <c:pt idx="17">
                  <c:v>04-20</c:v>
                </c:pt>
                <c:pt idx="18">
                  <c:v>04-26</c:v>
                </c:pt>
                <c:pt idx="21">
                  <c:v>04-01</c:v>
                </c:pt>
                <c:pt idx="22">
                  <c:v>04-08</c:v>
                </c:pt>
                <c:pt idx="23">
                  <c:v>04-14</c:v>
                </c:pt>
                <c:pt idx="24">
                  <c:v>04-20</c:v>
                </c:pt>
              </c:strCache>
            </c:strRef>
          </c:cat>
          <c:val>
            <c:numRef>
              <c:f>Sheet10!$C$5:$C$29</c:f>
              <c:numCache>
                <c:formatCode>g/\通\用\格\式</c:formatCode>
                <c:ptCount val="25"/>
                <c:pt idx="0">
                  <c:v>-4.4851444166992662</c:v>
                </c:pt>
                <c:pt idx="1">
                  <c:v>-4.745860909895109</c:v>
                </c:pt>
                <c:pt idx="2">
                  <c:v>-5.1471909239518494</c:v>
                </c:pt>
                <c:pt idx="3">
                  <c:v>-4.85753413270852</c:v>
                </c:pt>
                <c:pt idx="4">
                  <c:v>-4.8903260209155937</c:v>
                </c:pt>
                <c:pt idx="7">
                  <c:v>-4.4990729529303231</c:v>
                </c:pt>
                <c:pt idx="8">
                  <c:v>-4.7443534198268553</c:v>
                </c:pt>
                <c:pt idx="9">
                  <c:v>-5.0278162687235337</c:v>
                </c:pt>
                <c:pt idx="10">
                  <c:v>-4.9616926050715504</c:v>
                </c:pt>
                <c:pt idx="11">
                  <c:v>-5.2901462981131884</c:v>
                </c:pt>
                <c:pt idx="14">
                  <c:v>-4.675306374743716</c:v>
                </c:pt>
                <c:pt idx="15">
                  <c:v>-4.7469290944067621</c:v>
                </c:pt>
                <c:pt idx="16">
                  <c:v>-5.0340179737300854</c:v>
                </c:pt>
                <c:pt idx="17">
                  <c:v>-4.9203127260304784</c:v>
                </c:pt>
                <c:pt idx="18">
                  <c:v>-4.8249711982571846</c:v>
                </c:pt>
                <c:pt idx="21">
                  <c:v>-4.7796684241733702</c:v>
                </c:pt>
                <c:pt idx="22">
                  <c:v>-4.8530172410710346</c:v>
                </c:pt>
                <c:pt idx="23">
                  <c:v>-5.0622057108095726</c:v>
                </c:pt>
                <c:pt idx="24">
                  <c:v>-4.9125849934979531</c:v>
                </c:pt>
              </c:numCache>
            </c:numRef>
          </c:val>
          <c:smooth val="0"/>
        </c:ser>
        <c:ser>
          <c:idx val="2"/>
          <c:order val="2"/>
          <c:spPr>
            <a:ln w="19050">
              <a:solidFill>
                <a:srgbClr val="94B478"/>
              </a:solidFill>
            </a:ln>
          </c:spPr>
          <c:marker>
            <c:symbol val="triangle"/>
            <c:size val="4"/>
            <c:spPr>
              <a:ln>
                <a:solidFill>
                  <a:srgbClr val="94B478"/>
                </a:solidFill>
              </a:ln>
            </c:spPr>
          </c:marker>
          <c:cat>
            <c:strRef>
              <c:f>Sheet10!$A$5:$A$29</c:f>
              <c:strCache>
                <c:ptCount val="25"/>
                <c:pt idx="0">
                  <c:v>04-01</c:v>
                </c:pt>
                <c:pt idx="1">
                  <c:v>04-08</c:v>
                </c:pt>
                <c:pt idx="2">
                  <c:v>04-14</c:v>
                </c:pt>
                <c:pt idx="3">
                  <c:v>04-20</c:v>
                </c:pt>
                <c:pt idx="4">
                  <c:v>04-26</c:v>
                </c:pt>
                <c:pt idx="7">
                  <c:v>04-01</c:v>
                </c:pt>
                <c:pt idx="8">
                  <c:v>04-08</c:v>
                </c:pt>
                <c:pt idx="9">
                  <c:v>04-14</c:v>
                </c:pt>
                <c:pt idx="10">
                  <c:v>04-20</c:v>
                </c:pt>
                <c:pt idx="11">
                  <c:v>04-26</c:v>
                </c:pt>
                <c:pt idx="14">
                  <c:v>04-01</c:v>
                </c:pt>
                <c:pt idx="15">
                  <c:v>04-08</c:v>
                </c:pt>
                <c:pt idx="16">
                  <c:v>04-14</c:v>
                </c:pt>
                <c:pt idx="17">
                  <c:v>04-20</c:v>
                </c:pt>
                <c:pt idx="18">
                  <c:v>04-26</c:v>
                </c:pt>
                <c:pt idx="21">
                  <c:v>04-01</c:v>
                </c:pt>
                <c:pt idx="22">
                  <c:v>04-08</c:v>
                </c:pt>
                <c:pt idx="23">
                  <c:v>04-14</c:v>
                </c:pt>
                <c:pt idx="24">
                  <c:v>04-20</c:v>
                </c:pt>
              </c:strCache>
            </c:strRef>
          </c:cat>
          <c:val>
            <c:numRef>
              <c:f>Sheet10!$D$5:$D$29</c:f>
              <c:numCache>
                <c:formatCode>g/\通\用\格\式</c:formatCode>
                <c:ptCount val="25"/>
                <c:pt idx="0">
                  <c:v>-4.2331816095104742</c:v>
                </c:pt>
                <c:pt idx="1">
                  <c:v>-4.3744232670343974</c:v>
                </c:pt>
                <c:pt idx="2">
                  <c:v>-4.7106099580453744</c:v>
                </c:pt>
                <c:pt idx="3">
                  <c:v>-4.4236590836258678</c:v>
                </c:pt>
                <c:pt idx="4">
                  <c:v>-4.5276388266298424</c:v>
                </c:pt>
                <c:pt idx="7">
                  <c:v>-4.2409237731562079</c:v>
                </c:pt>
                <c:pt idx="8">
                  <c:v>-4.3737816883141551</c:v>
                </c:pt>
                <c:pt idx="9">
                  <c:v>-4.6630348132654849</c:v>
                </c:pt>
                <c:pt idx="10">
                  <c:v>-4.4591745401148906</c:v>
                </c:pt>
                <c:pt idx="11">
                  <c:v>-4.6590200156595127</c:v>
                </c:pt>
                <c:pt idx="14">
                  <c:v>-4.3292778065694408</c:v>
                </c:pt>
                <c:pt idx="15">
                  <c:v>-4.3748771057594356</c:v>
                </c:pt>
                <c:pt idx="16">
                  <c:v>-4.6657014577924993</c:v>
                </c:pt>
                <c:pt idx="17">
                  <c:v>-4.4457348826392504</c:v>
                </c:pt>
                <c:pt idx="18">
                  <c:v>-4.4980716332466884</c:v>
                </c:pt>
                <c:pt idx="21">
                  <c:v>-4.3732499909784801</c:v>
                </c:pt>
                <c:pt idx="22">
                  <c:v>-4.4167991522454999</c:v>
                </c:pt>
                <c:pt idx="23">
                  <c:v>-4.6775492238609857</c:v>
                </c:pt>
                <c:pt idx="24">
                  <c:v>-4.443128489127333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996224"/>
        <c:axId val="78998144"/>
      </c:lineChart>
      <c:catAx>
        <c:axId val="78996224"/>
        <c:scaling>
          <c:orientation val="minMax"/>
        </c:scaling>
        <c:delete val="0"/>
        <c:axPos val="b"/>
        <c:majorTickMark val="none"/>
        <c:minorTickMark val="none"/>
        <c:tickLblPos val="low"/>
        <c:txPr>
          <a:bodyPr/>
          <a:lstStyle/>
          <a:p>
            <a:pPr>
              <a:defRPr sz="1050"/>
            </a:pPr>
            <a:endParaRPr lang="en-US"/>
          </a:p>
        </c:txPr>
        <c:crossAx val="78998144"/>
        <c:crosses val="autoZero"/>
        <c:auto val="1"/>
        <c:lblAlgn val="ctr"/>
        <c:lblOffset val="100"/>
        <c:noMultiLvlLbl val="0"/>
      </c:catAx>
      <c:valAx>
        <c:axId val="78998144"/>
        <c:scaling>
          <c:orientation val="minMax"/>
          <c:max val="-2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logKp</a:t>
                </a:r>
              </a:p>
            </c:rich>
          </c:tx>
          <c:layout/>
          <c:overlay val="0"/>
        </c:title>
        <c:numFmt formatCode="g/\通\用\格\式" sourceLinked="1"/>
        <c:majorTickMark val="none"/>
        <c:minorTickMark val="none"/>
        <c:tickLblPos val="nextTo"/>
        <c:crossAx val="78996224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altLang="en-US" sz="1600"/>
              <a:t>ANT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19050">
              <a:solidFill>
                <a:srgbClr val="3366FF"/>
              </a:solidFill>
            </a:ln>
          </c:spPr>
          <c:marker>
            <c:symbol val="diamond"/>
            <c:size val="5"/>
            <c:spPr>
              <a:ln>
                <a:solidFill>
                  <a:srgbClr val="3366FF"/>
                </a:solidFill>
              </a:ln>
            </c:spPr>
          </c:marker>
          <c:cat>
            <c:strRef>
              <c:f>Sheet11!$A$5:$A$29</c:f>
              <c:strCache>
                <c:ptCount val="25"/>
                <c:pt idx="0">
                  <c:v>04-01</c:v>
                </c:pt>
                <c:pt idx="1">
                  <c:v>04-08</c:v>
                </c:pt>
                <c:pt idx="2">
                  <c:v>04-14</c:v>
                </c:pt>
                <c:pt idx="3">
                  <c:v>04-20</c:v>
                </c:pt>
                <c:pt idx="4">
                  <c:v>04-26</c:v>
                </c:pt>
                <c:pt idx="7">
                  <c:v>04-01</c:v>
                </c:pt>
                <c:pt idx="8">
                  <c:v>04-08</c:v>
                </c:pt>
                <c:pt idx="9">
                  <c:v>04-14</c:v>
                </c:pt>
                <c:pt idx="10">
                  <c:v>04-20</c:v>
                </c:pt>
                <c:pt idx="11">
                  <c:v>04-26</c:v>
                </c:pt>
                <c:pt idx="14">
                  <c:v>04-01</c:v>
                </c:pt>
                <c:pt idx="15">
                  <c:v>04-08</c:v>
                </c:pt>
                <c:pt idx="16">
                  <c:v>04-14</c:v>
                </c:pt>
                <c:pt idx="17">
                  <c:v>04-20</c:v>
                </c:pt>
                <c:pt idx="18">
                  <c:v>04-26</c:v>
                </c:pt>
                <c:pt idx="21">
                  <c:v>04-01</c:v>
                </c:pt>
                <c:pt idx="22">
                  <c:v>04-08</c:v>
                </c:pt>
                <c:pt idx="23">
                  <c:v>04-14</c:v>
                </c:pt>
                <c:pt idx="24">
                  <c:v>04-20</c:v>
                </c:pt>
              </c:strCache>
            </c:strRef>
          </c:cat>
          <c:val>
            <c:numRef>
              <c:f>Sheet11!$B$5:$B$29</c:f>
              <c:numCache>
                <c:formatCode>g/\通\用\格\式</c:formatCode>
                <c:ptCount val="25"/>
                <c:pt idx="0">
                  <c:v>-2.1381300918529038</c:v>
                </c:pt>
                <c:pt idx="1">
                  <c:v>-2.0392047876095218</c:v>
                </c:pt>
                <c:pt idx="2">
                  <c:v>-2.1055972766136399</c:v>
                </c:pt>
                <c:pt idx="3">
                  <c:v>-2.323696223736885</c:v>
                </c:pt>
                <c:pt idx="4">
                  <c:v>-1.9019193882841621</c:v>
                </c:pt>
                <c:pt idx="7">
                  <c:v>-3.469745244447243</c:v>
                </c:pt>
                <c:pt idx="8">
                  <c:v>-2.7493798701088781</c:v>
                </c:pt>
                <c:pt idx="9">
                  <c:v>-2.541542830682165</c:v>
                </c:pt>
                <c:pt idx="10">
                  <c:v>-3.1535546938967181</c:v>
                </c:pt>
                <c:pt idx="11">
                  <c:v>-2.8020126379175259</c:v>
                </c:pt>
                <c:pt idx="14">
                  <c:v>-2.071173993684563</c:v>
                </c:pt>
                <c:pt idx="15">
                  <c:v>-2.422138887656601</c:v>
                </c:pt>
                <c:pt idx="16">
                  <c:v>-2.575221828305116</c:v>
                </c:pt>
                <c:pt idx="17">
                  <c:v>-2.9629465804321242</c:v>
                </c:pt>
                <c:pt idx="18">
                  <c:v>-2.5331604833044041</c:v>
                </c:pt>
                <c:pt idx="21">
                  <c:v>-2.5178313973265012</c:v>
                </c:pt>
                <c:pt idx="22">
                  <c:v>-3.3068304155003081</c:v>
                </c:pt>
                <c:pt idx="23">
                  <c:v>-2.9550173322887581</c:v>
                </c:pt>
                <c:pt idx="24">
                  <c:v>-2.8967135041616512</c:v>
                </c:pt>
              </c:numCache>
            </c:numRef>
          </c:val>
          <c:smooth val="0"/>
        </c:ser>
        <c:ser>
          <c:idx val="1"/>
          <c:order val="1"/>
          <c:spPr>
            <a:ln w="15875">
              <a:solidFill>
                <a:srgbClr val="FF0000"/>
              </a:solidFill>
            </a:ln>
          </c:spPr>
          <c:marker>
            <c:symbol val="square"/>
            <c:size val="4"/>
            <c:spPr>
              <a:ln>
                <a:solidFill>
                  <a:srgbClr val="FF0000"/>
                </a:solidFill>
              </a:ln>
            </c:spPr>
          </c:marker>
          <c:cat>
            <c:strRef>
              <c:f>Sheet11!$A$5:$A$29</c:f>
              <c:strCache>
                <c:ptCount val="25"/>
                <c:pt idx="0">
                  <c:v>04-01</c:v>
                </c:pt>
                <c:pt idx="1">
                  <c:v>04-08</c:v>
                </c:pt>
                <c:pt idx="2">
                  <c:v>04-14</c:v>
                </c:pt>
                <c:pt idx="3">
                  <c:v>04-20</c:v>
                </c:pt>
                <c:pt idx="4">
                  <c:v>04-26</c:v>
                </c:pt>
                <c:pt idx="7">
                  <c:v>04-01</c:v>
                </c:pt>
                <c:pt idx="8">
                  <c:v>04-08</c:v>
                </c:pt>
                <c:pt idx="9">
                  <c:v>04-14</c:v>
                </c:pt>
                <c:pt idx="10">
                  <c:v>04-20</c:v>
                </c:pt>
                <c:pt idx="11">
                  <c:v>04-26</c:v>
                </c:pt>
                <c:pt idx="14">
                  <c:v>04-01</c:v>
                </c:pt>
                <c:pt idx="15">
                  <c:v>04-08</c:v>
                </c:pt>
                <c:pt idx="16">
                  <c:v>04-14</c:v>
                </c:pt>
                <c:pt idx="17">
                  <c:v>04-20</c:v>
                </c:pt>
                <c:pt idx="18">
                  <c:v>04-26</c:v>
                </c:pt>
                <c:pt idx="21">
                  <c:v>04-01</c:v>
                </c:pt>
                <c:pt idx="22">
                  <c:v>04-08</c:v>
                </c:pt>
                <c:pt idx="23">
                  <c:v>04-14</c:v>
                </c:pt>
                <c:pt idx="24">
                  <c:v>04-20</c:v>
                </c:pt>
              </c:strCache>
            </c:strRef>
          </c:cat>
          <c:val>
            <c:numRef>
              <c:f>Sheet11!$C$5:$C$29</c:f>
              <c:numCache>
                <c:formatCode>g/\通\用\格\式</c:formatCode>
                <c:ptCount val="25"/>
                <c:pt idx="0">
                  <c:v>-4.4871585509748826</c:v>
                </c:pt>
                <c:pt idx="1">
                  <c:v>-4.7323521379652806</c:v>
                </c:pt>
                <c:pt idx="2">
                  <c:v>-5.073709695282913</c:v>
                </c:pt>
                <c:pt idx="3">
                  <c:v>-4.8136240981064446</c:v>
                </c:pt>
                <c:pt idx="4">
                  <c:v>-4.8615106899051383</c:v>
                </c:pt>
                <c:pt idx="7">
                  <c:v>-4.5010870872059394</c:v>
                </c:pt>
                <c:pt idx="8">
                  <c:v>-4.7308446478970287</c:v>
                </c:pt>
                <c:pt idx="9">
                  <c:v>-4.9543350400546</c:v>
                </c:pt>
                <c:pt idx="10">
                  <c:v>-4.9177825704694653</c:v>
                </c:pt>
                <c:pt idx="11">
                  <c:v>-5.2613309671027348</c:v>
                </c:pt>
                <c:pt idx="14">
                  <c:v>-4.6773205090193306</c:v>
                </c:pt>
                <c:pt idx="15">
                  <c:v>-4.7334203224769356</c:v>
                </c:pt>
                <c:pt idx="16">
                  <c:v>-4.9605367450611482</c:v>
                </c:pt>
                <c:pt idx="17">
                  <c:v>-4.8764026914284031</c:v>
                </c:pt>
                <c:pt idx="18">
                  <c:v>-4.7961558672467266</c:v>
                </c:pt>
                <c:pt idx="21">
                  <c:v>-4.7816825584489848</c:v>
                </c:pt>
                <c:pt idx="22">
                  <c:v>-4.8395084691412116</c:v>
                </c:pt>
                <c:pt idx="23">
                  <c:v>-4.9887244821406371</c:v>
                </c:pt>
                <c:pt idx="24">
                  <c:v>-4.8686749588958751</c:v>
                </c:pt>
              </c:numCache>
            </c:numRef>
          </c:val>
          <c:smooth val="0"/>
        </c:ser>
        <c:ser>
          <c:idx val="2"/>
          <c:order val="2"/>
          <c:spPr>
            <a:ln w="19050">
              <a:solidFill>
                <a:srgbClr val="94B478"/>
              </a:solidFill>
            </a:ln>
          </c:spPr>
          <c:marker>
            <c:symbol val="triangle"/>
            <c:size val="4"/>
            <c:spPr>
              <a:ln>
                <a:solidFill>
                  <a:srgbClr val="94B478"/>
                </a:solidFill>
              </a:ln>
            </c:spPr>
          </c:marker>
          <c:cat>
            <c:strRef>
              <c:f>Sheet11!$A$5:$A$29</c:f>
              <c:strCache>
                <c:ptCount val="25"/>
                <c:pt idx="0">
                  <c:v>04-01</c:v>
                </c:pt>
                <c:pt idx="1">
                  <c:v>04-08</c:v>
                </c:pt>
                <c:pt idx="2">
                  <c:v>04-14</c:v>
                </c:pt>
                <c:pt idx="3">
                  <c:v>04-20</c:v>
                </c:pt>
                <c:pt idx="4">
                  <c:v>04-26</c:v>
                </c:pt>
                <c:pt idx="7">
                  <c:v>04-01</c:v>
                </c:pt>
                <c:pt idx="8">
                  <c:v>04-08</c:v>
                </c:pt>
                <c:pt idx="9">
                  <c:v>04-14</c:v>
                </c:pt>
                <c:pt idx="10">
                  <c:v>04-20</c:v>
                </c:pt>
                <c:pt idx="11">
                  <c:v>04-26</c:v>
                </c:pt>
                <c:pt idx="14">
                  <c:v>04-01</c:v>
                </c:pt>
                <c:pt idx="15">
                  <c:v>04-08</c:v>
                </c:pt>
                <c:pt idx="16">
                  <c:v>04-14</c:v>
                </c:pt>
                <c:pt idx="17">
                  <c:v>04-20</c:v>
                </c:pt>
                <c:pt idx="18">
                  <c:v>04-26</c:v>
                </c:pt>
                <c:pt idx="21">
                  <c:v>04-01</c:v>
                </c:pt>
                <c:pt idx="22">
                  <c:v>04-08</c:v>
                </c:pt>
                <c:pt idx="23">
                  <c:v>04-14</c:v>
                </c:pt>
                <c:pt idx="24">
                  <c:v>04-20</c:v>
                </c:pt>
              </c:strCache>
            </c:strRef>
          </c:cat>
          <c:val>
            <c:numRef>
              <c:f>Sheet11!$D$5:$D$29</c:f>
              <c:numCache>
                <c:formatCode>g/\通\用\格\式</c:formatCode>
                <c:ptCount val="25"/>
                <c:pt idx="0">
                  <c:v>-4.1983356145086557</c:v>
                </c:pt>
                <c:pt idx="1">
                  <c:v>-4.321502877550734</c:v>
                </c:pt>
                <c:pt idx="2">
                  <c:v>-4.6272972283558174</c:v>
                </c:pt>
                <c:pt idx="3">
                  <c:v>-4.353687415837137</c:v>
                </c:pt>
                <c:pt idx="4">
                  <c:v>-4.4677877218949424</c:v>
                </c:pt>
                <c:pt idx="7">
                  <c:v>-4.2054426017231199</c:v>
                </c:pt>
                <c:pt idx="8">
                  <c:v>-4.3209169200060726</c:v>
                </c:pt>
                <c:pt idx="9">
                  <c:v>-4.5807319025551916</c:v>
                </c:pt>
                <c:pt idx="10">
                  <c:v>-4.3870527049289363</c:v>
                </c:pt>
                <c:pt idx="11">
                  <c:v>-4.5887146405539294</c:v>
                </c:pt>
                <c:pt idx="14">
                  <c:v>-4.2857667235434</c:v>
                </c:pt>
                <c:pt idx="15">
                  <c:v>-4.3219173257346828</c:v>
                </c:pt>
                <c:pt idx="16">
                  <c:v>-4.5833447652052959</c:v>
                </c:pt>
                <c:pt idx="17">
                  <c:v>-4.3744461896987481</c:v>
                </c:pt>
                <c:pt idx="18">
                  <c:v>-4.4401963636533726</c:v>
                </c:pt>
                <c:pt idx="21">
                  <c:v>-4.3251579000786267</c:v>
                </c:pt>
                <c:pt idx="22">
                  <c:v>-4.3600342749735592</c:v>
                </c:pt>
                <c:pt idx="23">
                  <c:v>-4.5949496304756741</c:v>
                </c:pt>
                <c:pt idx="24">
                  <c:v>-4.3719985876937271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434880"/>
        <c:axId val="79436800"/>
      </c:lineChart>
      <c:catAx>
        <c:axId val="79434880"/>
        <c:scaling>
          <c:orientation val="minMax"/>
        </c:scaling>
        <c:delete val="0"/>
        <c:axPos val="b"/>
        <c:majorTickMark val="none"/>
        <c:minorTickMark val="none"/>
        <c:tickLblPos val="low"/>
        <c:txPr>
          <a:bodyPr/>
          <a:lstStyle/>
          <a:p>
            <a:pPr>
              <a:defRPr sz="1000"/>
            </a:pPr>
            <a:endParaRPr lang="en-US"/>
          </a:p>
        </c:txPr>
        <c:crossAx val="79436800"/>
        <c:crosses val="autoZero"/>
        <c:auto val="1"/>
        <c:lblAlgn val="ctr"/>
        <c:lblOffset val="100"/>
        <c:noMultiLvlLbl val="0"/>
      </c:catAx>
      <c:valAx>
        <c:axId val="79436800"/>
        <c:scaling>
          <c:orientation val="minMax"/>
          <c:max val="-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logKp</a:t>
                </a:r>
              </a:p>
            </c:rich>
          </c:tx>
          <c:layout/>
          <c:overlay val="0"/>
        </c:title>
        <c:numFmt formatCode="g/\通\用\格\式" sourceLinked="1"/>
        <c:majorTickMark val="none"/>
        <c:minorTickMark val="none"/>
        <c:tickLblPos val="nextTo"/>
        <c:crossAx val="79434880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altLang="en-US" sz="1600"/>
              <a:t>FLT</a:t>
            </a:r>
          </a:p>
        </c:rich>
      </c:tx>
      <c:layout>
        <c:manualLayout>
          <c:xMode val="edge"/>
          <c:yMode val="edge"/>
          <c:x val="0.461861111111111"/>
          <c:y val="0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19050">
              <a:solidFill>
                <a:srgbClr val="3366FF"/>
              </a:solidFill>
            </a:ln>
          </c:spPr>
          <c:marker>
            <c:symbol val="diamond"/>
            <c:size val="5"/>
            <c:spPr>
              <a:ln>
                <a:solidFill>
                  <a:srgbClr val="3366FF"/>
                </a:solidFill>
              </a:ln>
            </c:spPr>
          </c:marker>
          <c:cat>
            <c:strRef>
              <c:f>Sheet12!$A$5:$A$29</c:f>
              <c:strCache>
                <c:ptCount val="25"/>
                <c:pt idx="0">
                  <c:v>04-01</c:v>
                </c:pt>
                <c:pt idx="1">
                  <c:v>04-08</c:v>
                </c:pt>
                <c:pt idx="2">
                  <c:v>04-14</c:v>
                </c:pt>
                <c:pt idx="3">
                  <c:v>04-20</c:v>
                </c:pt>
                <c:pt idx="4">
                  <c:v>04-26</c:v>
                </c:pt>
                <c:pt idx="7">
                  <c:v>04-01</c:v>
                </c:pt>
                <c:pt idx="8">
                  <c:v>04-08</c:v>
                </c:pt>
                <c:pt idx="9">
                  <c:v>04-14</c:v>
                </c:pt>
                <c:pt idx="10">
                  <c:v>04-20</c:v>
                </c:pt>
                <c:pt idx="11">
                  <c:v>04-26</c:v>
                </c:pt>
                <c:pt idx="14">
                  <c:v>04-01</c:v>
                </c:pt>
                <c:pt idx="15">
                  <c:v>04-08</c:v>
                </c:pt>
                <c:pt idx="16">
                  <c:v>04-14</c:v>
                </c:pt>
                <c:pt idx="17">
                  <c:v>04-20</c:v>
                </c:pt>
                <c:pt idx="18">
                  <c:v>04-26</c:v>
                </c:pt>
                <c:pt idx="21">
                  <c:v>04-01</c:v>
                </c:pt>
                <c:pt idx="22">
                  <c:v>04-08</c:v>
                </c:pt>
                <c:pt idx="23">
                  <c:v>04-14</c:v>
                </c:pt>
                <c:pt idx="24">
                  <c:v>04-20</c:v>
                </c:pt>
              </c:strCache>
            </c:strRef>
          </c:cat>
          <c:val>
            <c:numRef>
              <c:f>Sheet12!$B$5:$B$29</c:f>
              <c:numCache>
                <c:formatCode>g/\通\用\格\式</c:formatCode>
                <c:ptCount val="25"/>
                <c:pt idx="0">
                  <c:v>-2.4355028492145832</c:v>
                </c:pt>
                <c:pt idx="1">
                  <c:v>-2.2738444248297061</c:v>
                </c:pt>
                <c:pt idx="2">
                  <c:v>-2.4408413728087228</c:v>
                </c:pt>
                <c:pt idx="3">
                  <c:v>-2.6085072143041681</c:v>
                </c:pt>
                <c:pt idx="4">
                  <c:v>-2.2016826028402541</c:v>
                </c:pt>
                <c:pt idx="7">
                  <c:v>-3.1031573018082059</c:v>
                </c:pt>
                <c:pt idx="8">
                  <c:v>-2.799011451057535</c:v>
                </c:pt>
                <c:pt idx="9">
                  <c:v>-2.9836433935547979</c:v>
                </c:pt>
                <c:pt idx="10">
                  <c:v>-2.8392936907495421</c:v>
                </c:pt>
                <c:pt idx="11">
                  <c:v>-3.0416500814860301</c:v>
                </c:pt>
                <c:pt idx="14">
                  <c:v>-2.6189131882289312</c:v>
                </c:pt>
                <c:pt idx="15">
                  <c:v>-2.7586503776553402</c:v>
                </c:pt>
                <c:pt idx="16">
                  <c:v>-3.0058162818674812</c:v>
                </c:pt>
                <c:pt idx="17">
                  <c:v>-2.9027805951433492</c:v>
                </c:pt>
                <c:pt idx="18">
                  <c:v>-3.0537931494200108</c:v>
                </c:pt>
                <c:pt idx="21">
                  <c:v>-2.8784470829747262</c:v>
                </c:pt>
                <c:pt idx="22">
                  <c:v>-2.9484710122425182</c:v>
                </c:pt>
                <c:pt idx="23">
                  <c:v>-2.9869134687272152</c:v>
                </c:pt>
                <c:pt idx="24">
                  <c:v>-2.9253214547320341</c:v>
                </c:pt>
              </c:numCache>
            </c:numRef>
          </c:val>
          <c:smooth val="0"/>
        </c:ser>
        <c:ser>
          <c:idx val="1"/>
          <c:order val="1"/>
          <c:spPr>
            <a:ln w="15875">
              <a:solidFill>
                <a:srgbClr val="FF0000"/>
              </a:solidFill>
            </a:ln>
          </c:spPr>
          <c:marker>
            <c:symbol val="square"/>
            <c:size val="4"/>
            <c:spPr>
              <a:ln>
                <a:solidFill>
                  <a:srgbClr val="FF0000"/>
                </a:solidFill>
              </a:ln>
            </c:spPr>
          </c:marker>
          <c:cat>
            <c:strRef>
              <c:f>Sheet12!$A$5:$A$29</c:f>
              <c:strCache>
                <c:ptCount val="25"/>
                <c:pt idx="0">
                  <c:v>04-01</c:v>
                </c:pt>
                <c:pt idx="1">
                  <c:v>04-08</c:v>
                </c:pt>
                <c:pt idx="2">
                  <c:v>04-14</c:v>
                </c:pt>
                <c:pt idx="3">
                  <c:v>04-20</c:v>
                </c:pt>
                <c:pt idx="4">
                  <c:v>04-26</c:v>
                </c:pt>
                <c:pt idx="7">
                  <c:v>04-01</c:v>
                </c:pt>
                <c:pt idx="8">
                  <c:v>04-08</c:v>
                </c:pt>
                <c:pt idx="9">
                  <c:v>04-14</c:v>
                </c:pt>
                <c:pt idx="10">
                  <c:v>04-20</c:v>
                </c:pt>
                <c:pt idx="11">
                  <c:v>04-26</c:v>
                </c:pt>
                <c:pt idx="14">
                  <c:v>04-01</c:v>
                </c:pt>
                <c:pt idx="15">
                  <c:v>04-08</c:v>
                </c:pt>
                <c:pt idx="16">
                  <c:v>04-14</c:v>
                </c:pt>
                <c:pt idx="17">
                  <c:v>04-20</c:v>
                </c:pt>
                <c:pt idx="18">
                  <c:v>04-26</c:v>
                </c:pt>
                <c:pt idx="21">
                  <c:v>04-01</c:v>
                </c:pt>
                <c:pt idx="22">
                  <c:v>04-08</c:v>
                </c:pt>
                <c:pt idx="23">
                  <c:v>04-14</c:v>
                </c:pt>
                <c:pt idx="24">
                  <c:v>04-20</c:v>
                </c:pt>
              </c:strCache>
            </c:strRef>
          </c:cat>
          <c:val>
            <c:numRef>
              <c:f>Sheet12!$C$5:$C$29</c:f>
              <c:numCache>
                <c:formatCode>g/\通\用\格\式</c:formatCode>
                <c:ptCount val="25"/>
                <c:pt idx="0">
                  <c:v>-3.1266991870172869</c:v>
                </c:pt>
                <c:pt idx="1">
                  <c:v>-3.399194243228441</c:v>
                </c:pt>
                <c:pt idx="2">
                  <c:v>-3.846030514395538</c:v>
                </c:pt>
                <c:pt idx="3">
                  <c:v>-3.53393551679157</c:v>
                </c:pt>
                <c:pt idx="4">
                  <c:v>-3.5552737561072352</c:v>
                </c:pt>
                <c:pt idx="7">
                  <c:v>-3.1406277232483411</c:v>
                </c:pt>
                <c:pt idx="8">
                  <c:v>-3.3976867531601869</c:v>
                </c:pt>
                <c:pt idx="9">
                  <c:v>-3.7266558591672272</c:v>
                </c:pt>
                <c:pt idx="10">
                  <c:v>-3.6380939891545911</c:v>
                </c:pt>
                <c:pt idx="11">
                  <c:v>-3.9550940333048219</c:v>
                </c:pt>
                <c:pt idx="14">
                  <c:v>-3.3168611450617358</c:v>
                </c:pt>
                <c:pt idx="15">
                  <c:v>-3.400262427740095</c:v>
                </c:pt>
                <c:pt idx="16">
                  <c:v>-3.7328575641737731</c:v>
                </c:pt>
                <c:pt idx="17">
                  <c:v>-3.596714110113524</c:v>
                </c:pt>
                <c:pt idx="18">
                  <c:v>-3.4899189334488221</c:v>
                </c:pt>
                <c:pt idx="21">
                  <c:v>-3.4212231944913878</c:v>
                </c:pt>
                <c:pt idx="22">
                  <c:v>-3.506350574404371</c:v>
                </c:pt>
                <c:pt idx="23">
                  <c:v>-3.7610453012532581</c:v>
                </c:pt>
                <c:pt idx="24">
                  <c:v>-3.5889863775810031</c:v>
                </c:pt>
              </c:numCache>
            </c:numRef>
          </c:val>
          <c:smooth val="0"/>
        </c:ser>
        <c:ser>
          <c:idx val="2"/>
          <c:order val="2"/>
          <c:spPr>
            <a:ln w="19050">
              <a:solidFill>
                <a:srgbClr val="94B478"/>
              </a:solidFill>
            </a:ln>
          </c:spPr>
          <c:marker>
            <c:symbol val="triangle"/>
            <c:size val="4"/>
            <c:spPr>
              <a:ln>
                <a:solidFill>
                  <a:srgbClr val="94B478"/>
                </a:solidFill>
              </a:ln>
            </c:spPr>
          </c:marker>
          <c:cat>
            <c:strRef>
              <c:f>Sheet12!$A$5:$A$29</c:f>
              <c:strCache>
                <c:ptCount val="25"/>
                <c:pt idx="0">
                  <c:v>04-01</c:v>
                </c:pt>
                <c:pt idx="1">
                  <c:v>04-08</c:v>
                </c:pt>
                <c:pt idx="2">
                  <c:v>04-14</c:v>
                </c:pt>
                <c:pt idx="3">
                  <c:v>04-20</c:v>
                </c:pt>
                <c:pt idx="4">
                  <c:v>04-26</c:v>
                </c:pt>
                <c:pt idx="7">
                  <c:v>04-01</c:v>
                </c:pt>
                <c:pt idx="8">
                  <c:v>04-08</c:v>
                </c:pt>
                <c:pt idx="9">
                  <c:v>04-14</c:v>
                </c:pt>
                <c:pt idx="10">
                  <c:v>04-20</c:v>
                </c:pt>
                <c:pt idx="11">
                  <c:v>04-26</c:v>
                </c:pt>
                <c:pt idx="14">
                  <c:v>04-01</c:v>
                </c:pt>
                <c:pt idx="15">
                  <c:v>04-08</c:v>
                </c:pt>
                <c:pt idx="16">
                  <c:v>04-14</c:v>
                </c:pt>
                <c:pt idx="17">
                  <c:v>04-20</c:v>
                </c:pt>
                <c:pt idx="18">
                  <c:v>04-26</c:v>
                </c:pt>
                <c:pt idx="21">
                  <c:v>04-01</c:v>
                </c:pt>
                <c:pt idx="22">
                  <c:v>04-08</c:v>
                </c:pt>
                <c:pt idx="23">
                  <c:v>04-14</c:v>
                </c:pt>
                <c:pt idx="24">
                  <c:v>04-20</c:v>
                </c:pt>
              </c:strCache>
            </c:strRef>
          </c:cat>
          <c:val>
            <c:numRef>
              <c:f>Sheet12!$D$5:$D$29</c:f>
              <c:numCache>
                <c:formatCode>g/\通\用\格\式</c:formatCode>
                <c:ptCount val="25"/>
                <c:pt idx="0">
                  <c:v>-2.9824729054579682</c:v>
                </c:pt>
                <c:pt idx="1">
                  <c:v>-3.1727416421962138</c:v>
                </c:pt>
                <c:pt idx="2">
                  <c:v>-3.5641608813038901</c:v>
                </c:pt>
                <c:pt idx="3">
                  <c:v>-3.2582342982395538</c:v>
                </c:pt>
                <c:pt idx="4">
                  <c:v>-3.3331814853864312</c:v>
                </c:pt>
                <c:pt idx="7">
                  <c:v>-2.9924200312794431</c:v>
                </c:pt>
                <c:pt idx="8">
                  <c:v>-3.171846054845485</c:v>
                </c:pt>
                <c:pt idx="9">
                  <c:v>-3.4977176038822342</c:v>
                </c:pt>
                <c:pt idx="10">
                  <c:v>-3.31032236923742</c:v>
                </c:pt>
                <c:pt idx="11">
                  <c:v>-3.5275681207698111</c:v>
                </c:pt>
                <c:pt idx="14">
                  <c:v>-3.1099597777544679</c:v>
                </c:pt>
                <c:pt idx="15">
                  <c:v>-3.173375477714226</c:v>
                </c:pt>
                <c:pt idx="16">
                  <c:v>-3.5013676591138738</c:v>
                </c:pt>
                <c:pt idx="17">
                  <c:v>-3.2903761528808722</c:v>
                </c:pt>
                <c:pt idx="18">
                  <c:v>-3.2928228107906752</c:v>
                </c:pt>
                <c:pt idx="21">
                  <c:v>-3.1717673946073179</c:v>
                </c:pt>
                <c:pt idx="22">
                  <c:v>-3.2331269111745251</c:v>
                </c:pt>
                <c:pt idx="23">
                  <c:v>-3.5176863938893761</c:v>
                </c:pt>
                <c:pt idx="24">
                  <c:v>-3.2865420368458351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483648"/>
        <c:axId val="79485568"/>
      </c:lineChart>
      <c:catAx>
        <c:axId val="79483648"/>
        <c:scaling>
          <c:orientation val="minMax"/>
        </c:scaling>
        <c:delete val="0"/>
        <c:axPos val="b"/>
        <c:majorTickMark val="none"/>
        <c:minorTickMark val="none"/>
        <c:tickLblPos val="low"/>
        <c:txPr>
          <a:bodyPr/>
          <a:lstStyle/>
          <a:p>
            <a:pPr>
              <a:defRPr sz="1050"/>
            </a:pPr>
            <a:endParaRPr lang="en-US"/>
          </a:p>
        </c:txPr>
        <c:crossAx val="79485568"/>
        <c:crosses val="autoZero"/>
        <c:auto val="1"/>
        <c:lblAlgn val="ctr"/>
        <c:lblOffset val="100"/>
        <c:noMultiLvlLbl val="0"/>
      </c:catAx>
      <c:valAx>
        <c:axId val="79485568"/>
        <c:scaling>
          <c:orientation val="minMax"/>
          <c:max val="-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logKp</a:t>
                </a:r>
              </a:p>
            </c:rich>
          </c:tx>
          <c:layout/>
          <c:overlay val="0"/>
        </c:title>
        <c:numFmt formatCode="g/\通\用\格\式" sourceLinked="1"/>
        <c:majorTickMark val="none"/>
        <c:minorTickMark val="none"/>
        <c:tickLblPos val="nextTo"/>
        <c:crossAx val="7948364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altLang="en-US" sz="1600"/>
              <a:t>PYR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19050">
              <a:solidFill>
                <a:srgbClr val="3366FF"/>
              </a:solidFill>
            </a:ln>
          </c:spPr>
          <c:marker>
            <c:symbol val="diamond"/>
            <c:size val="5"/>
            <c:spPr>
              <a:ln>
                <a:solidFill>
                  <a:srgbClr val="3366FF"/>
                </a:solidFill>
              </a:ln>
            </c:spPr>
          </c:marker>
          <c:cat>
            <c:strRef>
              <c:f>Sheet13!$A$5:$A$29</c:f>
              <c:strCache>
                <c:ptCount val="25"/>
                <c:pt idx="0">
                  <c:v>04-01</c:v>
                </c:pt>
                <c:pt idx="1">
                  <c:v>04-08</c:v>
                </c:pt>
                <c:pt idx="2">
                  <c:v>04-14</c:v>
                </c:pt>
                <c:pt idx="3">
                  <c:v>04-20</c:v>
                </c:pt>
                <c:pt idx="4">
                  <c:v>04-26</c:v>
                </c:pt>
                <c:pt idx="7">
                  <c:v>04-01</c:v>
                </c:pt>
                <c:pt idx="8">
                  <c:v>04-08</c:v>
                </c:pt>
                <c:pt idx="9">
                  <c:v>04-14</c:v>
                </c:pt>
                <c:pt idx="10">
                  <c:v>04-20</c:v>
                </c:pt>
                <c:pt idx="11">
                  <c:v>04-26</c:v>
                </c:pt>
                <c:pt idx="14">
                  <c:v>04-01</c:v>
                </c:pt>
                <c:pt idx="15">
                  <c:v>04-08</c:v>
                </c:pt>
                <c:pt idx="16">
                  <c:v>04-14</c:v>
                </c:pt>
                <c:pt idx="17">
                  <c:v>04-20</c:v>
                </c:pt>
                <c:pt idx="18">
                  <c:v>04-26</c:v>
                </c:pt>
                <c:pt idx="21">
                  <c:v>04-01</c:v>
                </c:pt>
                <c:pt idx="22">
                  <c:v>04-08</c:v>
                </c:pt>
                <c:pt idx="23">
                  <c:v>04-14</c:v>
                </c:pt>
                <c:pt idx="24">
                  <c:v>04-20</c:v>
                </c:pt>
              </c:strCache>
            </c:strRef>
          </c:cat>
          <c:val>
            <c:numRef>
              <c:f>Sheet13!$B$5:$B$29</c:f>
              <c:numCache>
                <c:formatCode>g/\通\用\格\式</c:formatCode>
                <c:ptCount val="25"/>
                <c:pt idx="0">
                  <c:v>-2.332935544532003</c:v>
                </c:pt>
                <c:pt idx="1">
                  <c:v>-2.0893713970752521</c:v>
                </c:pt>
                <c:pt idx="2">
                  <c:v>-2.246926429410109</c:v>
                </c:pt>
                <c:pt idx="3">
                  <c:v>-2.4466563943630941</c:v>
                </c:pt>
                <c:pt idx="4">
                  <c:v>-2.061823886246573</c:v>
                </c:pt>
                <c:pt idx="7">
                  <c:v>-2.9966923518619941</c:v>
                </c:pt>
                <c:pt idx="8">
                  <c:v>-2.7154586053163969</c:v>
                </c:pt>
                <c:pt idx="9">
                  <c:v>-2.812285636201703</c:v>
                </c:pt>
                <c:pt idx="10">
                  <c:v>-2.6899534253395179</c:v>
                </c:pt>
                <c:pt idx="11">
                  <c:v>-2.9518427267587399</c:v>
                </c:pt>
                <c:pt idx="14">
                  <c:v>-2.5280918623159399</c:v>
                </c:pt>
                <c:pt idx="15">
                  <c:v>-2.7272854495154149</c:v>
                </c:pt>
                <c:pt idx="16">
                  <c:v>-2.8781863237462959</c:v>
                </c:pt>
                <c:pt idx="17">
                  <c:v>-2.7021045687880001</c:v>
                </c:pt>
                <c:pt idx="18">
                  <c:v>-2.985512275363583</c:v>
                </c:pt>
                <c:pt idx="21">
                  <c:v>-2.7603477708967321</c:v>
                </c:pt>
                <c:pt idx="22">
                  <c:v>-2.9267955444417431</c:v>
                </c:pt>
                <c:pt idx="23">
                  <c:v>-2.8540284727238792</c:v>
                </c:pt>
                <c:pt idx="24">
                  <c:v>-2.6556876342806381</c:v>
                </c:pt>
              </c:numCache>
            </c:numRef>
          </c:val>
          <c:smooth val="0"/>
        </c:ser>
        <c:ser>
          <c:idx val="1"/>
          <c:order val="1"/>
          <c:spPr>
            <a:ln w="15875">
              <a:solidFill>
                <a:srgbClr val="FF0000"/>
              </a:solidFill>
            </a:ln>
          </c:spPr>
          <c:marker>
            <c:symbol val="square"/>
            <c:size val="4"/>
            <c:spPr>
              <a:ln>
                <a:solidFill>
                  <a:srgbClr val="FF0000"/>
                </a:solidFill>
              </a:ln>
            </c:spPr>
          </c:marker>
          <c:cat>
            <c:strRef>
              <c:f>Sheet13!$A$5:$A$29</c:f>
              <c:strCache>
                <c:ptCount val="25"/>
                <c:pt idx="0">
                  <c:v>04-01</c:v>
                </c:pt>
                <c:pt idx="1">
                  <c:v>04-08</c:v>
                </c:pt>
                <c:pt idx="2">
                  <c:v>04-14</c:v>
                </c:pt>
                <c:pt idx="3">
                  <c:v>04-20</c:v>
                </c:pt>
                <c:pt idx="4">
                  <c:v>04-26</c:v>
                </c:pt>
                <c:pt idx="7">
                  <c:v>04-01</c:v>
                </c:pt>
                <c:pt idx="8">
                  <c:v>04-08</c:v>
                </c:pt>
                <c:pt idx="9">
                  <c:v>04-14</c:v>
                </c:pt>
                <c:pt idx="10">
                  <c:v>04-20</c:v>
                </c:pt>
                <c:pt idx="11">
                  <c:v>04-26</c:v>
                </c:pt>
                <c:pt idx="14">
                  <c:v>04-01</c:v>
                </c:pt>
                <c:pt idx="15">
                  <c:v>04-08</c:v>
                </c:pt>
                <c:pt idx="16">
                  <c:v>04-14</c:v>
                </c:pt>
                <c:pt idx="17">
                  <c:v>04-20</c:v>
                </c:pt>
                <c:pt idx="18">
                  <c:v>04-26</c:v>
                </c:pt>
                <c:pt idx="21">
                  <c:v>04-01</c:v>
                </c:pt>
                <c:pt idx="22">
                  <c:v>04-08</c:v>
                </c:pt>
                <c:pt idx="23">
                  <c:v>04-14</c:v>
                </c:pt>
                <c:pt idx="24">
                  <c:v>04-20</c:v>
                </c:pt>
              </c:strCache>
            </c:strRef>
          </c:cat>
          <c:val>
            <c:numRef>
              <c:f>Sheet13!$C$5:$C$29</c:f>
              <c:numCache>
                <c:formatCode>g/\通\用\格\式</c:formatCode>
                <c:ptCount val="25"/>
                <c:pt idx="0">
                  <c:v>-3.2732009538017381</c:v>
                </c:pt>
                <c:pt idx="1">
                  <c:v>-3.534983716912651</c:v>
                </c:pt>
                <c:pt idx="2">
                  <c:v>-3.9404332447709671</c:v>
                </c:pt>
                <c:pt idx="3">
                  <c:v>-3.648745205372883</c:v>
                </c:pt>
                <c:pt idx="4">
                  <c:v>-3.6805002369434718</c:v>
                </c:pt>
                <c:pt idx="7">
                  <c:v>-3.2871294900327919</c:v>
                </c:pt>
                <c:pt idx="8">
                  <c:v>-3.533476226844396</c:v>
                </c:pt>
                <c:pt idx="9">
                  <c:v>-3.8210585895426541</c:v>
                </c:pt>
                <c:pt idx="10">
                  <c:v>-3.7529036777359051</c:v>
                </c:pt>
                <c:pt idx="11">
                  <c:v>-4.0803205141410626</c:v>
                </c:pt>
                <c:pt idx="14">
                  <c:v>-3.4633629118461862</c:v>
                </c:pt>
                <c:pt idx="15">
                  <c:v>-3.5360519014243041</c:v>
                </c:pt>
                <c:pt idx="16">
                  <c:v>-3.8272602945492031</c:v>
                </c:pt>
                <c:pt idx="17">
                  <c:v>-3.711523798694838</c:v>
                </c:pt>
                <c:pt idx="18">
                  <c:v>-3.6151454142850592</c:v>
                </c:pt>
                <c:pt idx="21">
                  <c:v>-3.5677249612758382</c:v>
                </c:pt>
                <c:pt idx="22">
                  <c:v>-3.6421400480885802</c:v>
                </c:pt>
                <c:pt idx="23">
                  <c:v>-3.8554480316286819</c:v>
                </c:pt>
                <c:pt idx="24">
                  <c:v>-3.7037960661623202</c:v>
                </c:pt>
              </c:numCache>
            </c:numRef>
          </c:val>
          <c:smooth val="0"/>
        </c:ser>
        <c:ser>
          <c:idx val="2"/>
          <c:order val="2"/>
          <c:spPr>
            <a:ln w="19050">
              <a:solidFill>
                <a:srgbClr val="94B478"/>
              </a:solidFill>
            </a:ln>
          </c:spPr>
          <c:marker>
            <c:symbol val="triangle"/>
            <c:size val="4"/>
            <c:spPr>
              <a:ln>
                <a:solidFill>
                  <a:srgbClr val="94B478"/>
                </a:solidFill>
              </a:ln>
            </c:spPr>
          </c:marker>
          <c:cat>
            <c:strRef>
              <c:f>Sheet13!$A$5:$A$29</c:f>
              <c:strCache>
                <c:ptCount val="25"/>
                <c:pt idx="0">
                  <c:v>04-01</c:v>
                </c:pt>
                <c:pt idx="1">
                  <c:v>04-08</c:v>
                </c:pt>
                <c:pt idx="2">
                  <c:v>04-14</c:v>
                </c:pt>
                <c:pt idx="3">
                  <c:v>04-20</c:v>
                </c:pt>
                <c:pt idx="4">
                  <c:v>04-26</c:v>
                </c:pt>
                <c:pt idx="7">
                  <c:v>04-01</c:v>
                </c:pt>
                <c:pt idx="8">
                  <c:v>04-08</c:v>
                </c:pt>
                <c:pt idx="9">
                  <c:v>04-14</c:v>
                </c:pt>
                <c:pt idx="10">
                  <c:v>04-20</c:v>
                </c:pt>
                <c:pt idx="11">
                  <c:v>04-26</c:v>
                </c:pt>
                <c:pt idx="14">
                  <c:v>04-01</c:v>
                </c:pt>
                <c:pt idx="15">
                  <c:v>04-08</c:v>
                </c:pt>
                <c:pt idx="16">
                  <c:v>04-14</c:v>
                </c:pt>
                <c:pt idx="17">
                  <c:v>04-20</c:v>
                </c:pt>
                <c:pt idx="18">
                  <c:v>04-26</c:v>
                </c:pt>
                <c:pt idx="21">
                  <c:v>04-01</c:v>
                </c:pt>
                <c:pt idx="22">
                  <c:v>04-08</c:v>
                </c:pt>
                <c:pt idx="23">
                  <c:v>04-14</c:v>
                </c:pt>
                <c:pt idx="24">
                  <c:v>04-20</c:v>
                </c:pt>
              </c:strCache>
            </c:strRef>
          </c:cat>
          <c:val>
            <c:numRef>
              <c:f>Sheet13!$D$5:$D$29</c:f>
              <c:numCache>
                <c:formatCode>g/\通\用\格\式</c:formatCode>
                <c:ptCount val="25"/>
                <c:pt idx="0">
                  <c:v>-3.15577024592434</c:v>
                </c:pt>
                <c:pt idx="1">
                  <c:v>-3.3516678256152761</c:v>
                </c:pt>
                <c:pt idx="2">
                  <c:v>-3.72777947588781</c:v>
                </c:pt>
                <c:pt idx="3">
                  <c:v>-3.432477925120192</c:v>
                </c:pt>
                <c:pt idx="4">
                  <c:v>-3.5047512509035261</c:v>
                </c:pt>
                <c:pt idx="7">
                  <c:v>-3.1663582071014562</c:v>
                </c:pt>
                <c:pt idx="8">
                  <c:v>-3.3506788218713992</c:v>
                </c:pt>
                <c:pt idx="9">
                  <c:v>-3.6508196602518228</c:v>
                </c:pt>
                <c:pt idx="10">
                  <c:v>-3.4927589142916822</c:v>
                </c:pt>
                <c:pt idx="11">
                  <c:v>-3.7276641009576701</c:v>
                </c:pt>
                <c:pt idx="14">
                  <c:v>-3.2927910217902001</c:v>
                </c:pt>
                <c:pt idx="15">
                  <c:v>-3.3523679035576941</c:v>
                </c:pt>
                <c:pt idx="16">
                  <c:v>-3.6550005022661152</c:v>
                </c:pt>
                <c:pt idx="17">
                  <c:v>-3.4695402305225218</c:v>
                </c:pt>
                <c:pt idx="18">
                  <c:v>-3.460074076003965</c:v>
                </c:pt>
                <c:pt idx="21">
                  <c:v>-3.3604329870553311</c:v>
                </c:pt>
                <c:pt idx="22">
                  <c:v>-3.418871577745902</c:v>
                </c:pt>
                <c:pt idx="23">
                  <c:v>-3.6737559198854521</c:v>
                </c:pt>
                <c:pt idx="24">
                  <c:v>-3.4650968396361308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590528"/>
        <c:axId val="79592448"/>
      </c:lineChart>
      <c:catAx>
        <c:axId val="79590528"/>
        <c:scaling>
          <c:orientation val="minMax"/>
        </c:scaling>
        <c:delete val="0"/>
        <c:axPos val="b"/>
        <c:majorTickMark val="none"/>
        <c:minorTickMark val="none"/>
        <c:tickLblPos val="low"/>
        <c:txPr>
          <a:bodyPr/>
          <a:lstStyle/>
          <a:p>
            <a:pPr>
              <a:defRPr sz="1050"/>
            </a:pPr>
            <a:endParaRPr lang="en-US"/>
          </a:p>
        </c:txPr>
        <c:crossAx val="79592448"/>
        <c:crosses val="autoZero"/>
        <c:auto val="1"/>
        <c:lblAlgn val="ctr"/>
        <c:lblOffset val="100"/>
        <c:noMultiLvlLbl val="0"/>
      </c:catAx>
      <c:valAx>
        <c:axId val="79592448"/>
        <c:scaling>
          <c:orientation val="minMax"/>
          <c:max val="-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logKp</a:t>
                </a:r>
              </a:p>
            </c:rich>
          </c:tx>
          <c:layout/>
          <c:overlay val="0"/>
        </c:title>
        <c:numFmt formatCode="g/\通\用\格\式" sourceLinked="1"/>
        <c:majorTickMark val="none"/>
        <c:minorTickMark val="none"/>
        <c:tickLblPos val="nextTo"/>
        <c:crossAx val="7959052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altLang="en-US" sz="1600"/>
              <a:t>BaA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19050">
              <a:solidFill>
                <a:srgbClr val="3366FF"/>
              </a:solidFill>
            </a:ln>
          </c:spPr>
          <c:marker>
            <c:symbol val="diamond"/>
            <c:size val="5"/>
            <c:spPr>
              <a:ln>
                <a:solidFill>
                  <a:srgbClr val="3366FF"/>
                </a:solidFill>
              </a:ln>
            </c:spPr>
          </c:marker>
          <c:cat>
            <c:strRef>
              <c:f>Sheet14!$A$5:$A$29</c:f>
              <c:strCache>
                <c:ptCount val="25"/>
                <c:pt idx="0">
                  <c:v>04-01</c:v>
                </c:pt>
                <c:pt idx="1">
                  <c:v>04-08</c:v>
                </c:pt>
                <c:pt idx="2">
                  <c:v>04-14</c:v>
                </c:pt>
                <c:pt idx="3">
                  <c:v>04-20</c:v>
                </c:pt>
                <c:pt idx="4">
                  <c:v>04-26</c:v>
                </c:pt>
                <c:pt idx="7">
                  <c:v>04-01</c:v>
                </c:pt>
                <c:pt idx="8">
                  <c:v>04-08</c:v>
                </c:pt>
                <c:pt idx="9">
                  <c:v>04-14</c:v>
                </c:pt>
                <c:pt idx="10">
                  <c:v>04-20</c:v>
                </c:pt>
                <c:pt idx="11">
                  <c:v>04-26</c:v>
                </c:pt>
                <c:pt idx="14">
                  <c:v>04-01</c:v>
                </c:pt>
                <c:pt idx="15">
                  <c:v>04-08</c:v>
                </c:pt>
                <c:pt idx="16">
                  <c:v>04-14</c:v>
                </c:pt>
                <c:pt idx="17">
                  <c:v>04-20</c:v>
                </c:pt>
                <c:pt idx="18">
                  <c:v>04-26</c:v>
                </c:pt>
                <c:pt idx="21">
                  <c:v>04-01</c:v>
                </c:pt>
                <c:pt idx="22">
                  <c:v>04-08</c:v>
                </c:pt>
                <c:pt idx="23">
                  <c:v>04-14</c:v>
                </c:pt>
                <c:pt idx="24">
                  <c:v>04-20</c:v>
                </c:pt>
              </c:strCache>
            </c:strRef>
          </c:cat>
          <c:val>
            <c:numRef>
              <c:f>Sheet14!$B$5:$B$29</c:f>
              <c:numCache>
                <c:formatCode>g/\通\用\格\式</c:formatCode>
                <c:ptCount val="25"/>
                <c:pt idx="1">
                  <c:v>-2.110560696145189</c:v>
                </c:pt>
                <c:pt idx="2">
                  <c:v>-2.3671187309939481</c:v>
                </c:pt>
                <c:pt idx="3">
                  <c:v>-2.5344230279312838</c:v>
                </c:pt>
                <c:pt idx="4">
                  <c:v>-2.1974864882466449</c:v>
                </c:pt>
                <c:pt idx="7">
                  <c:v>-2.4602486957274752</c:v>
                </c:pt>
                <c:pt idx="8">
                  <c:v>-2.4676741216056408</c:v>
                </c:pt>
                <c:pt idx="9">
                  <c:v>-2.39950519594306</c:v>
                </c:pt>
                <c:pt idx="10">
                  <c:v>-2.4851929846971448</c:v>
                </c:pt>
                <c:pt idx="11">
                  <c:v>-2.428447271742376</c:v>
                </c:pt>
                <c:pt idx="15">
                  <c:v>-2.2988420981152782</c:v>
                </c:pt>
                <c:pt idx="16">
                  <c:v>-2.4502830916968161</c:v>
                </c:pt>
                <c:pt idx="17">
                  <c:v>-2.424555668973539</c:v>
                </c:pt>
                <c:pt idx="18">
                  <c:v>-2.5777840450697158</c:v>
                </c:pt>
                <c:pt idx="21">
                  <c:v>-2.3738629607373509</c:v>
                </c:pt>
                <c:pt idx="22">
                  <c:v>-2.2629108222314458</c:v>
                </c:pt>
                <c:pt idx="23">
                  <c:v>-2.4170075480875459</c:v>
                </c:pt>
                <c:pt idx="24">
                  <c:v>-2.341509093693416</c:v>
                </c:pt>
              </c:numCache>
            </c:numRef>
          </c:val>
          <c:smooth val="0"/>
        </c:ser>
        <c:ser>
          <c:idx val="1"/>
          <c:order val="1"/>
          <c:spPr>
            <a:ln w="15875">
              <a:solidFill>
                <a:srgbClr val="FF0000"/>
              </a:solidFill>
            </a:ln>
          </c:spPr>
          <c:marker>
            <c:symbol val="square"/>
            <c:size val="4"/>
            <c:spPr>
              <a:ln>
                <a:solidFill>
                  <a:srgbClr val="FF0000"/>
                </a:solidFill>
              </a:ln>
            </c:spPr>
          </c:marker>
          <c:cat>
            <c:strRef>
              <c:f>Sheet14!$A$5:$A$29</c:f>
              <c:strCache>
                <c:ptCount val="25"/>
                <c:pt idx="0">
                  <c:v>04-01</c:v>
                </c:pt>
                <c:pt idx="1">
                  <c:v>04-08</c:v>
                </c:pt>
                <c:pt idx="2">
                  <c:v>04-14</c:v>
                </c:pt>
                <c:pt idx="3">
                  <c:v>04-20</c:v>
                </c:pt>
                <c:pt idx="4">
                  <c:v>04-26</c:v>
                </c:pt>
                <c:pt idx="7">
                  <c:v>04-01</c:v>
                </c:pt>
                <c:pt idx="8">
                  <c:v>04-08</c:v>
                </c:pt>
                <c:pt idx="9">
                  <c:v>04-14</c:v>
                </c:pt>
                <c:pt idx="10">
                  <c:v>04-20</c:v>
                </c:pt>
                <c:pt idx="11">
                  <c:v>04-26</c:v>
                </c:pt>
                <c:pt idx="14">
                  <c:v>04-01</c:v>
                </c:pt>
                <c:pt idx="15">
                  <c:v>04-08</c:v>
                </c:pt>
                <c:pt idx="16">
                  <c:v>04-14</c:v>
                </c:pt>
                <c:pt idx="17">
                  <c:v>04-20</c:v>
                </c:pt>
                <c:pt idx="18">
                  <c:v>04-26</c:v>
                </c:pt>
                <c:pt idx="21">
                  <c:v>04-01</c:v>
                </c:pt>
                <c:pt idx="22">
                  <c:v>04-08</c:v>
                </c:pt>
                <c:pt idx="23">
                  <c:v>04-14</c:v>
                </c:pt>
                <c:pt idx="24">
                  <c:v>04-20</c:v>
                </c:pt>
              </c:strCache>
            </c:strRef>
          </c:cat>
          <c:val>
            <c:numRef>
              <c:f>Sheet14!$C$5:$C$29</c:f>
              <c:numCache>
                <c:formatCode>g/\通\用\格\式</c:formatCode>
                <c:ptCount val="25"/>
                <c:pt idx="0">
                  <c:v>-1.664155017405982</c:v>
                </c:pt>
                <c:pt idx="1">
                  <c:v>-1.9448082783161611</c:v>
                </c:pt>
                <c:pt idx="2">
                  <c:v>-2.4231636201975868</c:v>
                </c:pt>
                <c:pt idx="3">
                  <c:v>-2.0955272122933022</c:v>
                </c:pt>
                <c:pt idx="4">
                  <c:v>-2.108932292692602</c:v>
                </c:pt>
                <c:pt idx="7">
                  <c:v>-1.678083553637036</c:v>
                </c:pt>
                <c:pt idx="8">
                  <c:v>-1.9433007882479061</c:v>
                </c:pt>
                <c:pt idx="9">
                  <c:v>-2.3037889649692751</c:v>
                </c:pt>
                <c:pt idx="10">
                  <c:v>-2.1996856846563229</c:v>
                </c:pt>
                <c:pt idx="11">
                  <c:v>-2.5087525698901931</c:v>
                </c:pt>
                <c:pt idx="14">
                  <c:v>-1.8543169754504301</c:v>
                </c:pt>
                <c:pt idx="15">
                  <c:v>-1.9458764628278149</c:v>
                </c:pt>
                <c:pt idx="16">
                  <c:v>-2.3099906699758228</c:v>
                </c:pt>
                <c:pt idx="17">
                  <c:v>-2.1583058056152571</c:v>
                </c:pt>
                <c:pt idx="18">
                  <c:v>-2.0435774700341942</c:v>
                </c:pt>
                <c:pt idx="21">
                  <c:v>-1.9586790248800821</c:v>
                </c:pt>
                <c:pt idx="22">
                  <c:v>-2.05196460949209</c:v>
                </c:pt>
                <c:pt idx="23">
                  <c:v>-2.338178407055306</c:v>
                </c:pt>
                <c:pt idx="24">
                  <c:v>-2.1505780730827362</c:v>
                </c:pt>
              </c:numCache>
            </c:numRef>
          </c:val>
          <c:smooth val="0"/>
        </c:ser>
        <c:ser>
          <c:idx val="2"/>
          <c:order val="2"/>
          <c:spPr>
            <a:ln w="19050">
              <a:solidFill>
                <a:srgbClr val="94B478"/>
              </a:solidFill>
            </a:ln>
          </c:spPr>
          <c:marker>
            <c:symbol val="triangle"/>
            <c:size val="4"/>
            <c:spPr>
              <a:ln>
                <a:solidFill>
                  <a:srgbClr val="94B478"/>
                </a:solidFill>
              </a:ln>
            </c:spPr>
          </c:marker>
          <c:cat>
            <c:strRef>
              <c:f>Sheet14!$A$5:$A$29</c:f>
              <c:strCache>
                <c:ptCount val="25"/>
                <c:pt idx="0">
                  <c:v>04-01</c:v>
                </c:pt>
                <c:pt idx="1">
                  <c:v>04-08</c:v>
                </c:pt>
                <c:pt idx="2">
                  <c:v>04-14</c:v>
                </c:pt>
                <c:pt idx="3">
                  <c:v>04-20</c:v>
                </c:pt>
                <c:pt idx="4">
                  <c:v>04-26</c:v>
                </c:pt>
                <c:pt idx="7">
                  <c:v>04-01</c:v>
                </c:pt>
                <c:pt idx="8">
                  <c:v>04-08</c:v>
                </c:pt>
                <c:pt idx="9">
                  <c:v>04-14</c:v>
                </c:pt>
                <c:pt idx="10">
                  <c:v>04-20</c:v>
                </c:pt>
                <c:pt idx="11">
                  <c:v>04-26</c:v>
                </c:pt>
                <c:pt idx="14">
                  <c:v>04-01</c:v>
                </c:pt>
                <c:pt idx="15">
                  <c:v>04-08</c:v>
                </c:pt>
                <c:pt idx="16">
                  <c:v>04-14</c:v>
                </c:pt>
                <c:pt idx="17">
                  <c:v>04-20</c:v>
                </c:pt>
                <c:pt idx="18">
                  <c:v>04-26</c:v>
                </c:pt>
                <c:pt idx="21">
                  <c:v>04-01</c:v>
                </c:pt>
                <c:pt idx="22">
                  <c:v>04-08</c:v>
                </c:pt>
                <c:pt idx="23">
                  <c:v>04-14</c:v>
                </c:pt>
                <c:pt idx="24">
                  <c:v>04-20</c:v>
                </c:pt>
              </c:strCache>
            </c:strRef>
          </c:cat>
          <c:val>
            <c:numRef>
              <c:f>Sheet14!$D$5:$D$29</c:f>
              <c:numCache>
                <c:formatCode>g/\通\用\格\式</c:formatCode>
                <c:ptCount val="25"/>
                <c:pt idx="0">
                  <c:v>-1.602699436482125</c:v>
                </c:pt>
                <c:pt idx="1">
                  <c:v>-1.8432340990165179</c:v>
                </c:pt>
                <c:pt idx="2">
                  <c:v>-2.2933197653566531</c:v>
                </c:pt>
                <c:pt idx="3">
                  <c:v>-1.9685035515601781</c:v>
                </c:pt>
                <c:pt idx="4">
                  <c:v>-2.0098025946643778</c:v>
                </c:pt>
                <c:pt idx="7">
                  <c:v>-1.614764308315316</c:v>
                </c:pt>
                <c:pt idx="8">
                  <c:v>-1.842040558033337</c:v>
                </c:pt>
                <c:pt idx="9">
                  <c:v>-2.2017916659060401</c:v>
                </c:pt>
                <c:pt idx="10">
                  <c:v>-2.0437928054783159</c:v>
                </c:pt>
                <c:pt idx="11">
                  <c:v>-2.2929051602392261</c:v>
                </c:pt>
                <c:pt idx="14">
                  <c:v>-1.762466955045912</c:v>
                </c:pt>
                <c:pt idx="15">
                  <c:v>-1.844079301271456</c:v>
                </c:pt>
                <c:pt idx="16">
                  <c:v>-2.2066879032459781</c:v>
                </c:pt>
                <c:pt idx="17">
                  <c:v>-2.0144829811565779</c:v>
                </c:pt>
                <c:pt idx="18">
                  <c:v>-1.9570101831423881</c:v>
                </c:pt>
                <c:pt idx="21">
                  <c:v>-1.8449040600813651</c:v>
                </c:pt>
                <c:pt idx="22">
                  <c:v>-1.925757077984827</c:v>
                </c:pt>
                <c:pt idx="23">
                  <c:v>-2.2287540323262811</c:v>
                </c:pt>
                <c:pt idx="24">
                  <c:v>-2.0089199133906441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675584"/>
        <c:axId val="80677504"/>
      </c:lineChart>
      <c:catAx>
        <c:axId val="80675584"/>
        <c:scaling>
          <c:orientation val="minMax"/>
        </c:scaling>
        <c:delete val="0"/>
        <c:axPos val="b"/>
        <c:majorTickMark val="none"/>
        <c:minorTickMark val="none"/>
        <c:tickLblPos val="low"/>
        <c:txPr>
          <a:bodyPr/>
          <a:lstStyle/>
          <a:p>
            <a:pPr>
              <a:defRPr sz="1050"/>
            </a:pPr>
            <a:endParaRPr lang="en-US"/>
          </a:p>
        </c:txPr>
        <c:crossAx val="80677504"/>
        <c:crosses val="autoZero"/>
        <c:auto val="1"/>
        <c:lblAlgn val="ctr"/>
        <c:lblOffset val="100"/>
        <c:noMultiLvlLbl val="0"/>
      </c:catAx>
      <c:valAx>
        <c:axId val="80677504"/>
        <c:scaling>
          <c:orientation val="minMax"/>
          <c:max val="-1"/>
          <c:min val="-4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logKp</a:t>
                </a:r>
              </a:p>
            </c:rich>
          </c:tx>
          <c:layout/>
          <c:overlay val="0"/>
        </c:title>
        <c:numFmt formatCode="g/\通\用\格\式" sourceLinked="1"/>
        <c:majorTickMark val="none"/>
        <c:minorTickMark val="none"/>
        <c:tickLblPos val="nextTo"/>
        <c:crossAx val="80675584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altLang="en-US" sz="1600"/>
              <a:t>CHR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4978160321367801E-2"/>
          <c:y val="0.28219086768136897"/>
          <c:w val="0.90914869108110796"/>
          <c:h val="0.56606673332592705"/>
        </c:manualLayout>
      </c:layout>
      <c:lineChart>
        <c:grouping val="standard"/>
        <c:varyColors val="0"/>
        <c:ser>
          <c:idx val="0"/>
          <c:order val="0"/>
          <c:spPr>
            <a:ln w="19050">
              <a:solidFill>
                <a:srgbClr val="3366FF"/>
              </a:solidFill>
            </a:ln>
          </c:spPr>
          <c:marker>
            <c:symbol val="diamond"/>
            <c:size val="5"/>
            <c:spPr>
              <a:ln>
                <a:solidFill>
                  <a:srgbClr val="3366FF"/>
                </a:solidFill>
              </a:ln>
            </c:spPr>
          </c:marker>
          <c:cat>
            <c:strRef>
              <c:f>Sheet15!$A$6:$A$30</c:f>
              <c:strCache>
                <c:ptCount val="25"/>
                <c:pt idx="0">
                  <c:v>04-01</c:v>
                </c:pt>
                <c:pt idx="1">
                  <c:v>04-08</c:v>
                </c:pt>
                <c:pt idx="2">
                  <c:v>04-14</c:v>
                </c:pt>
                <c:pt idx="3">
                  <c:v>04-20</c:v>
                </c:pt>
                <c:pt idx="4">
                  <c:v>04-26</c:v>
                </c:pt>
                <c:pt idx="7">
                  <c:v>04-01</c:v>
                </c:pt>
                <c:pt idx="8">
                  <c:v>04-08</c:v>
                </c:pt>
                <c:pt idx="9">
                  <c:v>04-14</c:v>
                </c:pt>
                <c:pt idx="10">
                  <c:v>04-20</c:v>
                </c:pt>
                <c:pt idx="11">
                  <c:v>04-26</c:v>
                </c:pt>
                <c:pt idx="14">
                  <c:v>04-01</c:v>
                </c:pt>
                <c:pt idx="15">
                  <c:v>04-08</c:v>
                </c:pt>
                <c:pt idx="16">
                  <c:v>04-14</c:v>
                </c:pt>
                <c:pt idx="17">
                  <c:v>04-20</c:v>
                </c:pt>
                <c:pt idx="18">
                  <c:v>04-26</c:v>
                </c:pt>
                <c:pt idx="21">
                  <c:v>04-01</c:v>
                </c:pt>
                <c:pt idx="22">
                  <c:v>04-08</c:v>
                </c:pt>
                <c:pt idx="23">
                  <c:v>04-14</c:v>
                </c:pt>
                <c:pt idx="24">
                  <c:v>04-20</c:v>
                </c:pt>
              </c:strCache>
            </c:strRef>
          </c:cat>
          <c:val>
            <c:numRef>
              <c:f>Sheet15!$B$6:$B$30</c:f>
              <c:numCache>
                <c:formatCode>g/\通\用\格\式</c:formatCode>
                <c:ptCount val="25"/>
                <c:pt idx="1">
                  <c:v>-1.5247951793315611</c:v>
                </c:pt>
                <c:pt idx="2">
                  <c:v>-1.965551062912946</c:v>
                </c:pt>
                <c:pt idx="3">
                  <c:v>-1.5166069222758829</c:v>
                </c:pt>
                <c:pt idx="7">
                  <c:v>-0.76878293090030503</c:v>
                </c:pt>
                <c:pt idx="8">
                  <c:v>-1.4769232551856091</c:v>
                </c:pt>
                <c:pt idx="9">
                  <c:v>-2.071622146867202</c:v>
                </c:pt>
                <c:pt idx="10">
                  <c:v>-1.80814420181663</c:v>
                </c:pt>
                <c:pt idx="11">
                  <c:v>-2.2395493985069459</c:v>
                </c:pt>
                <c:pt idx="15">
                  <c:v>-1.476401580069546</c:v>
                </c:pt>
                <c:pt idx="16">
                  <c:v>-2.4218756888547031</c:v>
                </c:pt>
                <c:pt idx="17">
                  <c:v>-2.0891103058346951</c:v>
                </c:pt>
                <c:pt idx="18">
                  <c:v>-1.8156597377555841</c:v>
                </c:pt>
                <c:pt idx="21">
                  <c:v>-1.8348459996424711</c:v>
                </c:pt>
                <c:pt idx="22">
                  <c:v>-1.8753030557756381</c:v>
                </c:pt>
                <c:pt idx="23">
                  <c:v>-2.2701046781593468</c:v>
                </c:pt>
                <c:pt idx="24">
                  <c:v>-1.9207093769024379</c:v>
                </c:pt>
              </c:numCache>
            </c:numRef>
          </c:val>
          <c:smooth val="0"/>
        </c:ser>
        <c:ser>
          <c:idx val="1"/>
          <c:order val="1"/>
          <c:spPr>
            <a:ln w="15875">
              <a:solidFill>
                <a:srgbClr val="FF0000"/>
              </a:solidFill>
            </a:ln>
          </c:spPr>
          <c:marker>
            <c:symbol val="square"/>
            <c:size val="4"/>
            <c:spPr>
              <a:ln>
                <a:solidFill>
                  <a:srgbClr val="FF0000"/>
                </a:solidFill>
              </a:ln>
            </c:spPr>
          </c:marker>
          <c:cat>
            <c:strRef>
              <c:f>Sheet15!$A$6:$A$30</c:f>
              <c:strCache>
                <c:ptCount val="25"/>
                <c:pt idx="0">
                  <c:v>04-01</c:v>
                </c:pt>
                <c:pt idx="1">
                  <c:v>04-08</c:v>
                </c:pt>
                <c:pt idx="2">
                  <c:v>04-14</c:v>
                </c:pt>
                <c:pt idx="3">
                  <c:v>04-20</c:v>
                </c:pt>
                <c:pt idx="4">
                  <c:v>04-26</c:v>
                </c:pt>
                <c:pt idx="7">
                  <c:v>04-01</c:v>
                </c:pt>
                <c:pt idx="8">
                  <c:v>04-08</c:v>
                </c:pt>
                <c:pt idx="9">
                  <c:v>04-14</c:v>
                </c:pt>
                <c:pt idx="10">
                  <c:v>04-20</c:v>
                </c:pt>
                <c:pt idx="11">
                  <c:v>04-26</c:v>
                </c:pt>
                <c:pt idx="14">
                  <c:v>04-01</c:v>
                </c:pt>
                <c:pt idx="15">
                  <c:v>04-08</c:v>
                </c:pt>
                <c:pt idx="16">
                  <c:v>04-14</c:v>
                </c:pt>
                <c:pt idx="17">
                  <c:v>04-20</c:v>
                </c:pt>
                <c:pt idx="18">
                  <c:v>04-26</c:v>
                </c:pt>
                <c:pt idx="21">
                  <c:v>04-01</c:v>
                </c:pt>
                <c:pt idx="22">
                  <c:v>04-08</c:v>
                </c:pt>
                <c:pt idx="23">
                  <c:v>04-14</c:v>
                </c:pt>
                <c:pt idx="24">
                  <c:v>04-20</c:v>
                </c:pt>
              </c:strCache>
            </c:strRef>
          </c:cat>
          <c:val>
            <c:numRef>
              <c:f>Sheet15!$C$6:$C$30</c:f>
              <c:numCache>
                <c:formatCode>g/\通\用\格\式</c:formatCode>
                <c:ptCount val="25"/>
                <c:pt idx="0">
                  <c:v>-1.6458864661692321</c:v>
                </c:pt>
                <c:pt idx="1">
                  <c:v>-1.9267381028775641</c:v>
                </c:pt>
                <c:pt idx="2">
                  <c:v>-2.4058598659313759</c:v>
                </c:pt>
                <c:pt idx="3">
                  <c:v>-2.077845551393644</c:v>
                </c:pt>
                <c:pt idx="4">
                  <c:v>-2.0910577282326699</c:v>
                </c:pt>
                <c:pt idx="7">
                  <c:v>-1.659815002400286</c:v>
                </c:pt>
                <c:pt idx="8">
                  <c:v>-1.9252306128093091</c:v>
                </c:pt>
                <c:pt idx="9">
                  <c:v>-2.2864852107030651</c:v>
                </c:pt>
                <c:pt idx="10">
                  <c:v>-2.1820040237566669</c:v>
                </c:pt>
                <c:pt idx="11">
                  <c:v>-2.4908780054302571</c:v>
                </c:pt>
                <c:pt idx="14">
                  <c:v>-1.836048424213681</c:v>
                </c:pt>
                <c:pt idx="15">
                  <c:v>-1.927806287389217</c:v>
                </c:pt>
                <c:pt idx="16">
                  <c:v>-2.2926869157096128</c:v>
                </c:pt>
                <c:pt idx="17">
                  <c:v>-2.1406241447156011</c:v>
                </c:pt>
                <c:pt idx="18">
                  <c:v>-2.025702905574259</c:v>
                </c:pt>
                <c:pt idx="21">
                  <c:v>-1.9404104736433321</c:v>
                </c:pt>
                <c:pt idx="22">
                  <c:v>-2.0338944340534941</c:v>
                </c:pt>
                <c:pt idx="23">
                  <c:v>-2.320874652789096</c:v>
                </c:pt>
                <c:pt idx="24">
                  <c:v>-2.132896412183078</c:v>
                </c:pt>
              </c:numCache>
            </c:numRef>
          </c:val>
          <c:smooth val="0"/>
        </c:ser>
        <c:ser>
          <c:idx val="2"/>
          <c:order val="2"/>
          <c:spPr>
            <a:ln w="19050">
              <a:solidFill>
                <a:srgbClr val="94B478"/>
              </a:solidFill>
            </a:ln>
          </c:spPr>
          <c:marker>
            <c:symbol val="triangle"/>
            <c:size val="4"/>
            <c:spPr>
              <a:ln>
                <a:solidFill>
                  <a:srgbClr val="94B478"/>
                </a:solidFill>
              </a:ln>
            </c:spPr>
          </c:marker>
          <c:cat>
            <c:strRef>
              <c:f>Sheet15!$A$6:$A$30</c:f>
              <c:strCache>
                <c:ptCount val="25"/>
                <c:pt idx="0">
                  <c:v>04-01</c:v>
                </c:pt>
                <c:pt idx="1">
                  <c:v>04-08</c:v>
                </c:pt>
                <c:pt idx="2">
                  <c:v>04-14</c:v>
                </c:pt>
                <c:pt idx="3">
                  <c:v>04-20</c:v>
                </c:pt>
                <c:pt idx="4">
                  <c:v>04-26</c:v>
                </c:pt>
                <c:pt idx="7">
                  <c:v>04-01</c:v>
                </c:pt>
                <c:pt idx="8">
                  <c:v>04-08</c:v>
                </c:pt>
                <c:pt idx="9">
                  <c:v>04-14</c:v>
                </c:pt>
                <c:pt idx="10">
                  <c:v>04-20</c:v>
                </c:pt>
                <c:pt idx="11">
                  <c:v>04-26</c:v>
                </c:pt>
                <c:pt idx="14">
                  <c:v>04-01</c:v>
                </c:pt>
                <c:pt idx="15">
                  <c:v>04-08</c:v>
                </c:pt>
                <c:pt idx="16">
                  <c:v>04-14</c:v>
                </c:pt>
                <c:pt idx="17">
                  <c:v>04-20</c:v>
                </c:pt>
                <c:pt idx="18">
                  <c:v>04-26</c:v>
                </c:pt>
                <c:pt idx="21">
                  <c:v>04-01</c:v>
                </c:pt>
                <c:pt idx="22">
                  <c:v>04-08</c:v>
                </c:pt>
                <c:pt idx="23">
                  <c:v>04-14</c:v>
                </c:pt>
                <c:pt idx="24">
                  <c:v>04-20</c:v>
                </c:pt>
              </c:strCache>
            </c:strRef>
          </c:cat>
          <c:val>
            <c:numRef>
              <c:f>Sheet15!$D$6:$D$30</c:f>
              <c:numCache>
                <c:formatCode>g/\通\用\格\式</c:formatCode>
                <c:ptCount val="25"/>
                <c:pt idx="0">
                  <c:v>-1.329629670632946</c:v>
                </c:pt>
                <c:pt idx="1">
                  <c:v>-1.475853147846081</c:v>
                </c:pt>
                <c:pt idx="2">
                  <c:v>-1.893853884948884</c:v>
                </c:pt>
                <c:pt idx="3">
                  <c:v>-1.5631885163471</c:v>
                </c:pt>
                <c:pt idx="4">
                  <c:v>-1.6526866387546439</c:v>
                </c:pt>
                <c:pt idx="7">
                  <c:v>-1.336298245763498</c:v>
                </c:pt>
                <c:pt idx="8">
                  <c:v>-1.4753187604007201</c:v>
                </c:pt>
                <c:pt idx="9">
                  <c:v>-1.853522949622427</c:v>
                </c:pt>
                <c:pt idx="10">
                  <c:v>-1.5924674962780481</c:v>
                </c:pt>
                <c:pt idx="11">
                  <c:v>-1.7601998004695421</c:v>
                </c:pt>
                <c:pt idx="14">
                  <c:v>-1.4111720063093081</c:v>
                </c:pt>
                <c:pt idx="15">
                  <c:v>-1.47623108213164</c:v>
                </c:pt>
                <c:pt idx="16">
                  <c:v>-1.855801141393677</c:v>
                </c:pt>
                <c:pt idx="17">
                  <c:v>-1.58143737813361</c:v>
                </c:pt>
                <c:pt idx="18">
                  <c:v>-1.6277149449648849</c:v>
                </c:pt>
                <c:pt idx="21">
                  <c:v>-1.4475284159735671</c:v>
                </c:pt>
                <c:pt idx="22">
                  <c:v>-1.510850649612907</c:v>
                </c:pt>
                <c:pt idx="23">
                  <c:v>-1.8658982156964179</c:v>
                </c:pt>
                <c:pt idx="24">
                  <c:v>-1.5792912216185819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732544"/>
        <c:axId val="80734464"/>
      </c:lineChart>
      <c:catAx>
        <c:axId val="80732544"/>
        <c:scaling>
          <c:orientation val="minMax"/>
        </c:scaling>
        <c:delete val="0"/>
        <c:axPos val="b"/>
        <c:majorTickMark val="none"/>
        <c:minorTickMark val="none"/>
        <c:tickLblPos val="low"/>
        <c:txPr>
          <a:bodyPr/>
          <a:lstStyle/>
          <a:p>
            <a:pPr>
              <a:defRPr sz="1100"/>
            </a:pPr>
            <a:endParaRPr lang="en-US"/>
          </a:p>
        </c:txPr>
        <c:crossAx val="80734464"/>
        <c:crosses val="autoZero"/>
        <c:auto val="1"/>
        <c:lblAlgn val="ctr"/>
        <c:lblOffset val="100"/>
        <c:noMultiLvlLbl val="0"/>
      </c:catAx>
      <c:valAx>
        <c:axId val="80734464"/>
        <c:scaling>
          <c:orientation val="minMax"/>
        </c:scaling>
        <c:delete val="1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logKp</a:t>
                </a:r>
              </a:p>
            </c:rich>
          </c:tx>
          <c:layout/>
          <c:overlay val="0"/>
        </c:title>
        <c:numFmt formatCode="g/\通\用\格\式" sourceLinked="1"/>
        <c:majorTickMark val="none"/>
        <c:minorTickMark val="none"/>
        <c:tickLblPos val="nextTo"/>
        <c:crossAx val="80732544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0.11153</cdr:x>
      <cdr:y>0.13217</cdr:y>
    </cdr:from>
    <cdr:to>
      <cdr:x>0.9788</cdr:x>
      <cdr:y>0.30708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8833" y="266484"/>
          <a:ext cx="5745460" cy="352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1400" dirty="0" err="1" smtClean="0"/>
            <a:t>Dingling</a:t>
          </a:r>
          <a:r>
            <a:rPr lang="zh-CN" altLang="en-US" sz="1400" dirty="0" smtClean="0"/>
            <a:t> </a:t>
          </a:r>
          <a:r>
            <a:rPr lang="en-US" altLang="zh-CN" sz="1400" dirty="0" smtClean="0"/>
            <a:t>                </a:t>
          </a:r>
          <a:r>
            <a:rPr lang="en-US" altLang="zh-CN" sz="1400" dirty="0" err="1" smtClean="0"/>
            <a:t>Gucheng</a:t>
          </a:r>
          <a:r>
            <a:rPr lang="en-US" altLang="zh-CN" sz="1400" dirty="0" smtClean="0"/>
            <a:t>                   </a:t>
          </a:r>
          <a:r>
            <a:rPr lang="en-US" altLang="zh-CN" sz="1400" dirty="0" err="1" smtClean="0"/>
            <a:t>Dongsi</a:t>
          </a:r>
          <a:r>
            <a:rPr lang="zh-CN" altLang="en-US" sz="1400" dirty="0" smtClean="0"/>
            <a:t>                  </a:t>
          </a:r>
          <a:r>
            <a:rPr lang="en-US" altLang="zh-CN" sz="1400" dirty="0" err="1" smtClean="0"/>
            <a:t>Yizhuang</a:t>
          </a:r>
          <a:endParaRPr lang="zh-CN" altLang="en-US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0.09077</cdr:x>
      <cdr:y>0.12326</cdr:y>
    </cdr:from>
    <cdr:to>
      <cdr:x>0.97292</cdr:x>
      <cdr:y>0.2571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9132" y="239644"/>
          <a:ext cx="5822498" cy="260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1400" smtClean="0"/>
            <a:t>Dingling</a:t>
          </a:r>
          <a:r>
            <a:rPr lang="zh-CN" altLang="en-US" sz="1400" smtClean="0"/>
            <a:t> </a:t>
          </a:r>
          <a:r>
            <a:rPr lang="en-US" altLang="zh-CN" sz="1400" smtClean="0"/>
            <a:t>                Gucheng                   Dongsi</a:t>
          </a:r>
          <a:r>
            <a:rPr lang="zh-CN" altLang="en-US" sz="1400" smtClean="0"/>
            <a:t>                  </a:t>
          </a:r>
          <a:r>
            <a:rPr lang="en-US" altLang="zh-CN" sz="1400" smtClean="0"/>
            <a:t>Yizhuang</a:t>
          </a:r>
          <a:endParaRPr lang="zh-CN" altLang="en-US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0.09619</cdr:x>
      <cdr:y>0.10243</cdr:y>
    </cdr:from>
    <cdr:to>
      <cdr:x>0.97292</cdr:x>
      <cdr:y>0.29736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7233" y="195454"/>
          <a:ext cx="5808106" cy="371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1400" smtClean="0"/>
            <a:t>Dingling</a:t>
          </a:r>
          <a:r>
            <a:rPr lang="zh-CN" altLang="en-US" sz="1400" smtClean="0"/>
            <a:t> </a:t>
          </a:r>
          <a:r>
            <a:rPr lang="en-US" altLang="zh-CN" sz="1400" smtClean="0"/>
            <a:t>                Gucheng                   Dongsi</a:t>
          </a:r>
          <a:r>
            <a:rPr lang="zh-CN" altLang="en-US" sz="1400" smtClean="0"/>
            <a:t>                  </a:t>
          </a:r>
          <a:r>
            <a:rPr lang="en-US" altLang="zh-CN" sz="1400" smtClean="0"/>
            <a:t>Yizhuang</a:t>
          </a:r>
          <a:endParaRPr lang="zh-CN" altLang="en-US" sz="14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0.11331</cdr:x>
      <cdr:y>0.12336</cdr:y>
    </cdr:from>
    <cdr:to>
      <cdr:x>0.9652</cdr:x>
      <cdr:y>0.28661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4233" y="266484"/>
          <a:ext cx="5745460" cy="352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400" dirty="0" err="1" smtClean="0"/>
            <a:t>Dingling</a:t>
          </a:r>
          <a:r>
            <a:rPr lang="zh-CN" altLang="en-US" sz="1400" dirty="0" smtClean="0"/>
            <a:t> </a:t>
          </a:r>
          <a:r>
            <a:rPr lang="en-US" altLang="zh-CN" sz="1400" dirty="0" smtClean="0"/>
            <a:t>                </a:t>
          </a:r>
          <a:r>
            <a:rPr lang="en-US" altLang="zh-CN" sz="1400" dirty="0" err="1" smtClean="0"/>
            <a:t>Gucheng</a:t>
          </a:r>
          <a:r>
            <a:rPr lang="en-US" altLang="zh-CN" sz="1400" dirty="0" smtClean="0"/>
            <a:t>                   </a:t>
          </a:r>
          <a:r>
            <a:rPr lang="en-US" altLang="zh-CN" sz="1400" dirty="0" err="1" smtClean="0"/>
            <a:t>Dongsi</a:t>
          </a:r>
          <a:r>
            <a:rPr lang="zh-CN" altLang="en-US" sz="1400" dirty="0" smtClean="0"/>
            <a:t>                  </a:t>
          </a:r>
          <a:r>
            <a:rPr lang="en-US" altLang="zh-CN" sz="1400" dirty="0" err="1" smtClean="0"/>
            <a:t>Yizhuang</a:t>
          </a:r>
          <a:endParaRPr lang="zh-CN" altLang="en-US" sz="14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0.11564</cdr:x>
      <cdr:y>0.12011</cdr:y>
    </cdr:from>
    <cdr:to>
      <cdr:x>0.97081</cdr:x>
      <cdr:y>0.2958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6933" y="241084"/>
          <a:ext cx="5745460" cy="352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400" dirty="0" err="1" smtClean="0"/>
            <a:t>Dingling</a:t>
          </a:r>
          <a:r>
            <a:rPr lang="zh-CN" altLang="en-US" sz="1400" dirty="0" smtClean="0"/>
            <a:t> </a:t>
          </a:r>
          <a:r>
            <a:rPr lang="en-US" altLang="zh-CN" sz="1400" dirty="0" smtClean="0"/>
            <a:t>                </a:t>
          </a:r>
          <a:r>
            <a:rPr lang="en-US" altLang="zh-CN" sz="1400" dirty="0" err="1" smtClean="0"/>
            <a:t>Gucheng</a:t>
          </a:r>
          <a:r>
            <a:rPr lang="en-US" altLang="zh-CN" sz="1400" dirty="0" smtClean="0"/>
            <a:t>                   </a:t>
          </a:r>
          <a:r>
            <a:rPr lang="en-US" altLang="zh-CN" sz="1400" dirty="0" err="1" smtClean="0"/>
            <a:t>Dongsi</a:t>
          </a:r>
          <a:r>
            <a:rPr lang="zh-CN" altLang="en-US" sz="1400" dirty="0" smtClean="0"/>
            <a:t>                  </a:t>
          </a:r>
          <a:r>
            <a:rPr lang="en-US" altLang="zh-CN" sz="1400" dirty="0" err="1" smtClean="0"/>
            <a:t>Yizhuang</a:t>
          </a:r>
          <a:endParaRPr lang="zh-CN" altLang="en-US" sz="14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0.10615</cdr:x>
      <cdr:y>0.13053</cdr:y>
    </cdr:from>
    <cdr:to>
      <cdr:x>0.94603</cdr:x>
      <cdr:y>0.31192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6133" y="253784"/>
          <a:ext cx="5745460" cy="352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400" dirty="0" err="1" smtClean="0"/>
            <a:t>Dingling</a:t>
          </a:r>
          <a:r>
            <a:rPr lang="zh-CN" altLang="en-US" sz="1400" dirty="0" smtClean="0"/>
            <a:t> </a:t>
          </a:r>
          <a:r>
            <a:rPr lang="en-US" altLang="zh-CN" sz="1400" dirty="0" smtClean="0"/>
            <a:t>                </a:t>
          </a:r>
          <a:r>
            <a:rPr lang="en-US" altLang="zh-CN" sz="1400" dirty="0" err="1" smtClean="0"/>
            <a:t>Gucheng</a:t>
          </a:r>
          <a:r>
            <a:rPr lang="en-US" altLang="zh-CN" sz="1400" dirty="0" smtClean="0"/>
            <a:t>                   </a:t>
          </a:r>
          <a:r>
            <a:rPr lang="en-US" altLang="zh-CN" sz="1400" dirty="0" err="1" smtClean="0"/>
            <a:t>Dongsi</a:t>
          </a:r>
          <a:r>
            <a:rPr lang="zh-CN" altLang="en-US" sz="1400" dirty="0" smtClean="0"/>
            <a:t>                  </a:t>
          </a:r>
          <a:r>
            <a:rPr lang="en-US" altLang="zh-CN" sz="1400" dirty="0" err="1" smtClean="0"/>
            <a:t>Yizhuang</a:t>
          </a:r>
          <a:endParaRPr lang="zh-CN" altLang="en-US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AE993-55DC-C044-A4BD-701A68C83ECD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5B64A-D0D3-E340-A1CE-E3BE22E7D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6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5B64A-D0D3-E340-A1CE-E3BE22E7DF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6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Thursday, April 26,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Thursday, April 26,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Thursday, April 26,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Thursday, April 26,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Thursday, April 26,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Thursday, April 26,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Thursday, April 26,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Thursday, April 26,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Thursday, April 26,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Thursday, April 26,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Thursday, April 26,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Thursday, April 26,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package" Target="../embeddings/Microsoft_Word_Document5.docx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package" Target="../embeddings/Microsoft_Word_Document1.docx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package" Target="../embeddings/Microsoft_Word_Document4.docx"/><Relationship Id="rId5" Type="http://schemas.openxmlformats.org/officeDocument/2006/relationships/image" Target="../media/image13.png"/><Relationship Id="rId10" Type="http://schemas.openxmlformats.org/officeDocument/2006/relationships/package" Target="../embeddings/Microsoft_Word_Document3.docx"/><Relationship Id="rId4" Type="http://schemas.openxmlformats.org/officeDocument/2006/relationships/image" Target="../media/image12.png"/><Relationship Id="rId9" Type="http://schemas.openxmlformats.org/officeDocument/2006/relationships/package" Target="../embeddings/Microsoft_Word_Document2.docx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8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png"/><Relationship Id="rId9" Type="http://schemas.openxmlformats.org/officeDocument/2006/relationships/image" Target="../media/image1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568" y="989264"/>
            <a:ext cx="8458200" cy="2309562"/>
          </a:xfrm>
        </p:spPr>
        <p:txBody>
          <a:bodyPr/>
          <a:lstStyle/>
          <a:p>
            <a:r>
              <a:rPr lang="en-US" sz="2800" b="1" cap="none" dirty="0" smtClean="0"/>
              <a:t>Gas/Particle </a:t>
            </a:r>
            <a:r>
              <a:rPr lang="en-US" sz="2800" b="1" cap="none" dirty="0"/>
              <a:t>P</a:t>
            </a:r>
            <a:r>
              <a:rPr lang="en-US" sz="2800" b="1" cap="none" dirty="0" smtClean="0"/>
              <a:t>artitioning of Polycyclic </a:t>
            </a:r>
            <a:r>
              <a:rPr lang="en-US" sz="2800" b="1" cap="none" dirty="0"/>
              <a:t>A</a:t>
            </a:r>
            <a:r>
              <a:rPr lang="en-US" sz="2800" b="1" cap="none" dirty="0" smtClean="0"/>
              <a:t>romatic </a:t>
            </a:r>
            <a:r>
              <a:rPr lang="en-US" sz="2800" b="1" cap="none" dirty="0"/>
              <a:t>H</a:t>
            </a:r>
            <a:r>
              <a:rPr lang="en-US" sz="2800" b="1" cap="none" dirty="0" smtClean="0"/>
              <a:t>ydrocarbons in the Spring of Beijing, China</a:t>
            </a:r>
            <a:r>
              <a:rPr lang="zh-CN" altLang="en-US" sz="2800" b="1" cap="none" dirty="0" smtClean="0"/>
              <a:t/>
            </a:r>
            <a:br>
              <a:rPr lang="zh-CN" altLang="en-US" sz="2800" b="1" cap="none" dirty="0" smtClean="0"/>
            </a:br>
            <a:endParaRPr lang="en-US" sz="2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3168" y="3692358"/>
            <a:ext cx="6400800" cy="17526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r"/>
            <a:r>
              <a:rPr lang="en-US" dirty="0" smtClean="0"/>
              <a:t>Xiaoxi Liu</a:t>
            </a:r>
          </a:p>
          <a:p>
            <a:pPr algn="r"/>
            <a:r>
              <a:rPr lang="en-US" dirty="0" smtClean="0"/>
              <a:t>EAS 6410, Spring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6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</a:t>
            </a:r>
            <a:r>
              <a:rPr lang="en-US" dirty="0" err="1" smtClean="0"/>
              <a:t>Junge-Pankow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图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86" y="1358900"/>
            <a:ext cx="4875485" cy="42759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50020" y="3152150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>
                          <a:latin typeface="Cambria Math"/>
                        </a:rPr>
                        <m:t>∅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020" y="3152150"/>
                <a:ext cx="28803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57200" y="5842000"/>
            <a:ext cx="836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Junge</a:t>
            </a:r>
            <a:r>
              <a:rPr lang="en-US" b="1" dirty="0"/>
              <a:t>–</a:t>
            </a:r>
            <a:r>
              <a:rPr lang="en-US" dirty="0" err="1"/>
              <a:t>Pankow</a:t>
            </a:r>
            <a:r>
              <a:rPr lang="en-US" dirty="0"/>
              <a:t> model underestimated the particulate </a:t>
            </a:r>
            <a:r>
              <a:rPr lang="en-US" dirty="0" smtClean="0"/>
              <a:t>sorption of PAHs Other absorption partitioning mechanisms </a:t>
            </a:r>
            <a:r>
              <a:rPr lang="en-US" dirty="0"/>
              <a:t>in addition </a:t>
            </a:r>
            <a:r>
              <a:rPr lang="en-US" dirty="0" smtClean="0"/>
              <a:t>to surface adsorption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138218"/>
              </p:ext>
            </p:extLst>
          </p:nvPr>
        </p:nvGraphicFramePr>
        <p:xfrm>
          <a:off x="3619499" y="5575300"/>
          <a:ext cx="856456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Document" r:id="rId5" imgW="5270500" imgH="203200" progId="Word.Document.12">
                  <p:embed/>
                </p:oleObj>
              </mc:Choice>
              <mc:Fallback>
                <p:oleObj name="Document" r:id="rId5" imgW="5270500" imgH="203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19499" y="5575300"/>
                        <a:ext cx="8564563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4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199" y="1600200"/>
            <a:ext cx="129614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0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09948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Assessment of K</a:t>
            </a:r>
            <a:r>
              <a:rPr lang="en-US" sz="3600" baseline="-25000" dirty="0" smtClean="0"/>
              <a:t>OA</a:t>
            </a:r>
            <a:r>
              <a:rPr lang="en-US" sz="3600" dirty="0" smtClean="0"/>
              <a:t> &amp; K</a:t>
            </a:r>
            <a:r>
              <a:rPr lang="en-US" sz="3600" baseline="-25000" dirty="0" smtClean="0"/>
              <a:t>OA</a:t>
            </a:r>
            <a:r>
              <a:rPr lang="en-US" sz="3600" dirty="0" smtClean="0"/>
              <a:t>-K</a:t>
            </a:r>
            <a:r>
              <a:rPr lang="en-US" sz="3600" baseline="-25000" dirty="0" smtClean="0"/>
              <a:t>SA </a:t>
            </a:r>
            <a:r>
              <a:rPr lang="en-US" sz="3600" dirty="0" smtClean="0"/>
              <a:t>Models</a:t>
            </a:r>
            <a:endParaRPr lang="en-US" sz="3600" baseline="-25000" dirty="0"/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1539424569"/>
              </p:ext>
            </p:extLst>
          </p:nvPr>
        </p:nvGraphicFramePr>
        <p:xfrm>
          <a:off x="683568" y="836712"/>
          <a:ext cx="6624736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4119633751"/>
              </p:ext>
            </p:extLst>
          </p:nvPr>
        </p:nvGraphicFramePr>
        <p:xfrm>
          <a:off x="683568" y="2852936"/>
          <a:ext cx="6600368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207447781"/>
              </p:ext>
            </p:extLst>
          </p:nvPr>
        </p:nvGraphicFramePr>
        <p:xfrm>
          <a:off x="683568" y="4949825"/>
          <a:ext cx="6624736" cy="190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图片 6"/>
          <p:cNvPicPr/>
          <p:nvPr/>
        </p:nvPicPr>
        <p:blipFill>
          <a:blip r:embed="rId5"/>
          <a:stretch>
            <a:fillRect/>
          </a:stretch>
        </p:blipFill>
        <p:spPr>
          <a:xfrm>
            <a:off x="7308304" y="4495990"/>
            <a:ext cx="1547664" cy="17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4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3"/>
          <p:cNvGraphicFramePr/>
          <p:nvPr>
            <p:extLst>
              <p:ext uri="{D42A27DB-BD31-4B8C-83A1-F6EECF244321}">
                <p14:modId xmlns:p14="http://schemas.microsoft.com/office/powerpoint/2010/main" val="3401274372"/>
              </p:ext>
            </p:extLst>
          </p:nvPr>
        </p:nvGraphicFramePr>
        <p:xfrm>
          <a:off x="467544" y="692696"/>
          <a:ext cx="674438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图表 4"/>
          <p:cNvGraphicFramePr/>
          <p:nvPr>
            <p:extLst>
              <p:ext uri="{D42A27DB-BD31-4B8C-83A1-F6EECF244321}">
                <p14:modId xmlns:p14="http://schemas.microsoft.com/office/powerpoint/2010/main" val="3521648560"/>
              </p:ext>
            </p:extLst>
          </p:nvPr>
        </p:nvGraphicFramePr>
        <p:xfrm>
          <a:off x="467544" y="2786717"/>
          <a:ext cx="6718513" cy="2007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图表 5"/>
          <p:cNvGraphicFramePr/>
          <p:nvPr>
            <p:extLst>
              <p:ext uri="{D42A27DB-BD31-4B8C-83A1-F6EECF244321}">
                <p14:modId xmlns:p14="http://schemas.microsoft.com/office/powerpoint/2010/main" val="2599601077"/>
              </p:ext>
            </p:extLst>
          </p:nvPr>
        </p:nvGraphicFramePr>
        <p:xfrm>
          <a:off x="539552" y="4797152"/>
          <a:ext cx="684076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图片 6"/>
          <p:cNvPicPr/>
          <p:nvPr/>
        </p:nvPicPr>
        <p:blipFill>
          <a:blip r:embed="rId6"/>
          <a:stretch>
            <a:fillRect/>
          </a:stretch>
        </p:blipFill>
        <p:spPr>
          <a:xfrm>
            <a:off x="7308304" y="4495990"/>
            <a:ext cx="1547664" cy="17826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4" y="2786717"/>
            <a:ext cx="832856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EECD74"/>
                </a:solidFill>
                <a:latin typeface="Arial"/>
                <a:cs typeface="Arial"/>
              </a:rPr>
              <a:t>A</a:t>
            </a:r>
            <a:r>
              <a:rPr lang="en-US" sz="2400" dirty="0" smtClean="0">
                <a:solidFill>
                  <a:srgbClr val="EECD74"/>
                </a:solidFill>
                <a:latin typeface="Arial"/>
                <a:cs typeface="Arial"/>
              </a:rPr>
              <a:t>dsorption onto soot is more important for PAHs with lower molecular weight.</a:t>
            </a:r>
            <a:endParaRPr lang="zh-CN" altLang="en-US" sz="2400" dirty="0">
              <a:solidFill>
                <a:srgbClr val="EECD7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374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>
                <a:latin typeface="Arial"/>
                <a:cs typeface="Arial"/>
              </a:rPr>
              <a:t>T</a:t>
            </a:r>
            <a:r>
              <a:rPr lang="en-US" sz="2000" dirty="0" smtClean="0">
                <a:latin typeface="Arial"/>
                <a:cs typeface="Arial"/>
              </a:rPr>
              <a:t>he </a:t>
            </a:r>
            <a:r>
              <a:rPr lang="en-US" sz="2000" dirty="0">
                <a:latin typeface="Arial"/>
                <a:cs typeface="Arial"/>
              </a:rPr>
              <a:t>average total PAH concentrations were 64.33 </a:t>
            </a:r>
            <a:r>
              <a:rPr lang="en-US" sz="2000" dirty="0" err="1">
                <a:latin typeface="Arial"/>
                <a:cs typeface="Arial"/>
              </a:rPr>
              <a:t>ng</a:t>
            </a:r>
            <a:r>
              <a:rPr lang="en-US" sz="2000" dirty="0">
                <a:latin typeface="Arial"/>
                <a:cs typeface="Arial"/>
              </a:rPr>
              <a:t>/m</a:t>
            </a:r>
            <a:r>
              <a:rPr lang="en-US" sz="2000" baseline="30000" dirty="0">
                <a:latin typeface="Arial"/>
                <a:cs typeface="Arial"/>
              </a:rPr>
              <a:t>3</a:t>
            </a:r>
            <a:r>
              <a:rPr lang="en-US" sz="2000" dirty="0">
                <a:latin typeface="Arial"/>
                <a:cs typeface="Arial"/>
              </a:rPr>
              <a:t>, 154.59 </a:t>
            </a:r>
            <a:r>
              <a:rPr lang="en-US" sz="2000" dirty="0" err="1">
                <a:latin typeface="Arial"/>
                <a:cs typeface="Arial"/>
              </a:rPr>
              <a:t>ng</a:t>
            </a:r>
            <a:r>
              <a:rPr lang="en-US" sz="2000" dirty="0">
                <a:latin typeface="Arial"/>
                <a:cs typeface="Arial"/>
              </a:rPr>
              <a:t>/m</a:t>
            </a:r>
            <a:r>
              <a:rPr lang="en-US" sz="2000" baseline="30000" dirty="0">
                <a:latin typeface="Arial"/>
                <a:cs typeface="Arial"/>
              </a:rPr>
              <a:t>3</a:t>
            </a:r>
            <a:r>
              <a:rPr lang="en-US" sz="2000" dirty="0">
                <a:latin typeface="Arial"/>
                <a:cs typeface="Arial"/>
              </a:rPr>
              <a:t>, 93.25 </a:t>
            </a:r>
            <a:r>
              <a:rPr lang="en-US" sz="2000" dirty="0" err="1">
                <a:latin typeface="Arial"/>
                <a:cs typeface="Arial"/>
              </a:rPr>
              <a:t>ng</a:t>
            </a:r>
            <a:r>
              <a:rPr lang="en-US" sz="2000" dirty="0">
                <a:latin typeface="Arial"/>
                <a:cs typeface="Arial"/>
              </a:rPr>
              <a:t>/m</a:t>
            </a:r>
            <a:r>
              <a:rPr lang="en-US" sz="2000" baseline="30000" dirty="0">
                <a:latin typeface="Arial"/>
                <a:cs typeface="Arial"/>
              </a:rPr>
              <a:t>3 </a:t>
            </a:r>
            <a:r>
              <a:rPr lang="en-US" sz="2000" dirty="0">
                <a:latin typeface="Arial"/>
                <a:cs typeface="Arial"/>
              </a:rPr>
              <a:t>and 122.71 </a:t>
            </a:r>
            <a:r>
              <a:rPr lang="en-US" sz="2000" dirty="0" err="1">
                <a:latin typeface="Arial"/>
                <a:cs typeface="Arial"/>
              </a:rPr>
              <a:t>ng</a:t>
            </a:r>
            <a:r>
              <a:rPr lang="en-US" sz="2000" dirty="0">
                <a:latin typeface="Arial"/>
                <a:cs typeface="Arial"/>
              </a:rPr>
              <a:t>/m</a:t>
            </a:r>
            <a:r>
              <a:rPr lang="en-US" sz="2000" baseline="30000" dirty="0">
                <a:latin typeface="Arial"/>
                <a:cs typeface="Arial"/>
              </a:rPr>
              <a:t>3</a:t>
            </a:r>
            <a:r>
              <a:rPr lang="en-US" sz="2000" dirty="0">
                <a:latin typeface="Arial"/>
                <a:cs typeface="Arial"/>
              </a:rPr>
              <a:t>, at </a:t>
            </a:r>
            <a:r>
              <a:rPr lang="en-US" sz="2000" dirty="0" err="1">
                <a:latin typeface="Arial"/>
                <a:cs typeface="Arial"/>
              </a:rPr>
              <a:t>Dingling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Gucheng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Dongsi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 smtClean="0">
                <a:latin typeface="Arial"/>
                <a:cs typeface="Arial"/>
              </a:rPr>
              <a:t>Yizhuang</a:t>
            </a:r>
            <a:endParaRPr lang="en-US" sz="2000" dirty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Lighter PAHs are </a:t>
            </a:r>
            <a:r>
              <a:rPr lang="en-US" sz="2000" dirty="0" smtClean="0">
                <a:latin typeface="Arial"/>
                <a:cs typeface="Arial"/>
              </a:rPr>
              <a:t>found </a:t>
            </a:r>
            <a:r>
              <a:rPr lang="en-US" sz="2000" dirty="0">
                <a:latin typeface="Arial"/>
                <a:cs typeface="Arial"/>
              </a:rPr>
              <a:t>predominantly in the gas phase, while those with four or more rings are found mainly in the particle </a:t>
            </a:r>
            <a:r>
              <a:rPr lang="en-US" sz="2000" dirty="0" smtClean="0">
                <a:latin typeface="Arial"/>
                <a:cs typeface="Arial"/>
              </a:rPr>
              <a:t>phase</a:t>
            </a:r>
          </a:p>
          <a:p>
            <a:r>
              <a:rPr lang="en-US" sz="2000" dirty="0">
                <a:latin typeface="Arial"/>
                <a:cs typeface="Arial"/>
              </a:rPr>
              <a:t>The regression slopes of </a:t>
            </a:r>
            <a:r>
              <a:rPr lang="en-US" sz="2000" dirty="0" err="1">
                <a:latin typeface="Arial"/>
                <a:cs typeface="Arial"/>
              </a:rPr>
              <a:t>logK</a:t>
            </a:r>
            <a:r>
              <a:rPr lang="en-US" sz="2000" baseline="-25000" dirty="0" err="1">
                <a:latin typeface="Arial"/>
                <a:cs typeface="Arial"/>
              </a:rPr>
              <a:t>p</a:t>
            </a:r>
            <a:r>
              <a:rPr lang="en-US" sz="2000" dirty="0">
                <a:latin typeface="Arial"/>
                <a:cs typeface="Arial"/>
              </a:rPr>
              <a:t> versus </a:t>
            </a:r>
            <a:r>
              <a:rPr lang="en-US" sz="2000" dirty="0" smtClean="0">
                <a:latin typeface="Arial"/>
                <a:cs typeface="Arial"/>
              </a:rPr>
              <a:t>logp</a:t>
            </a:r>
            <a:r>
              <a:rPr lang="en-US" sz="2000" baseline="-25000" dirty="0" smtClean="0">
                <a:latin typeface="Arial"/>
                <a:cs typeface="Arial"/>
              </a:rPr>
              <a:t>L</a:t>
            </a:r>
            <a:r>
              <a:rPr lang="en-US" sz="2000" baseline="30000" dirty="0" smtClean="0">
                <a:latin typeface="Arial"/>
                <a:cs typeface="Arial"/>
              </a:rPr>
              <a:t>0</a:t>
            </a:r>
            <a:r>
              <a:rPr lang="en-US" sz="2000" dirty="0" smtClean="0">
                <a:latin typeface="Arial"/>
                <a:cs typeface="Arial"/>
              </a:rPr>
              <a:t> were </a:t>
            </a:r>
            <a:r>
              <a:rPr lang="en-US" sz="2000" dirty="0">
                <a:latin typeface="Arial"/>
                <a:cs typeface="Arial"/>
              </a:rPr>
              <a:t>much shallower than -1, </a:t>
            </a:r>
            <a:r>
              <a:rPr lang="en-US" sz="2000" dirty="0" smtClean="0">
                <a:latin typeface="Arial"/>
                <a:cs typeface="Arial"/>
              </a:rPr>
              <a:t>suggesting non-equilibrium partitioning</a:t>
            </a:r>
          </a:p>
          <a:p>
            <a:r>
              <a:rPr lang="en-US" sz="2000" dirty="0">
                <a:latin typeface="Arial"/>
                <a:cs typeface="Arial"/>
              </a:rPr>
              <a:t>The </a:t>
            </a:r>
            <a:r>
              <a:rPr lang="en-US" sz="2000" dirty="0" err="1" smtClean="0">
                <a:latin typeface="Arial"/>
                <a:cs typeface="Arial"/>
              </a:rPr>
              <a:t>Junge</a:t>
            </a:r>
            <a:r>
              <a:rPr lang="en-US" sz="2000" dirty="0" smtClean="0">
                <a:latin typeface="Arial"/>
                <a:cs typeface="Arial"/>
              </a:rPr>
              <a:t>–</a:t>
            </a:r>
            <a:r>
              <a:rPr lang="en-US" sz="2000" dirty="0" err="1" smtClean="0">
                <a:latin typeface="Arial"/>
                <a:cs typeface="Arial"/>
              </a:rPr>
              <a:t>Pankow</a:t>
            </a:r>
            <a:r>
              <a:rPr lang="en-US" sz="2000" dirty="0" smtClean="0">
                <a:latin typeface="Arial"/>
                <a:cs typeface="Arial"/>
              </a:rPr>
              <a:t> adsorption </a:t>
            </a:r>
            <a:r>
              <a:rPr lang="en-US" sz="2000" dirty="0">
                <a:latin typeface="Arial"/>
                <a:cs typeface="Arial"/>
              </a:rPr>
              <a:t>model </a:t>
            </a:r>
            <a:r>
              <a:rPr lang="en-US" sz="2000" dirty="0" smtClean="0">
                <a:latin typeface="Arial"/>
                <a:cs typeface="Arial"/>
              </a:rPr>
              <a:t>and </a:t>
            </a:r>
            <a:r>
              <a:rPr lang="en-US" altLang="zh-CN" sz="2000" dirty="0" smtClean="0">
                <a:latin typeface="Arial"/>
                <a:cs typeface="Arial"/>
              </a:rPr>
              <a:t>K</a:t>
            </a:r>
            <a:r>
              <a:rPr lang="en-US" altLang="zh-CN" sz="2000" baseline="-25000" dirty="0" smtClean="0">
                <a:latin typeface="Arial"/>
                <a:cs typeface="Arial"/>
              </a:rPr>
              <a:t>OA </a:t>
            </a:r>
            <a:r>
              <a:rPr lang="en-US" sz="2000" dirty="0" smtClean="0">
                <a:latin typeface="Arial"/>
                <a:cs typeface="Arial"/>
              </a:rPr>
              <a:t>model </a:t>
            </a:r>
            <a:r>
              <a:rPr lang="en-US" sz="2000" dirty="0">
                <a:latin typeface="Arial"/>
                <a:cs typeface="Arial"/>
              </a:rPr>
              <a:t>both </a:t>
            </a:r>
            <a:r>
              <a:rPr lang="en-US" sz="2000" dirty="0" smtClean="0">
                <a:latin typeface="Arial"/>
                <a:cs typeface="Arial"/>
              </a:rPr>
              <a:t>under-predicted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experimental </a:t>
            </a:r>
            <a:r>
              <a:rPr lang="en-US" sz="2000" dirty="0" err="1" smtClean="0">
                <a:latin typeface="Arial"/>
                <a:cs typeface="Arial"/>
              </a:rPr>
              <a:t>K</a:t>
            </a:r>
            <a:r>
              <a:rPr lang="en-US" sz="2000" baseline="-25000" dirty="0" err="1" smtClean="0">
                <a:latin typeface="Arial"/>
                <a:cs typeface="Arial"/>
              </a:rPr>
              <a:t>p</a:t>
            </a:r>
            <a:r>
              <a:rPr lang="en-US" sz="2000" dirty="0" smtClean="0">
                <a:latin typeface="Arial"/>
                <a:cs typeface="Arial"/>
              </a:rPr>
              <a:t>. </a:t>
            </a:r>
            <a:r>
              <a:rPr lang="en-US" sz="2000" dirty="0">
                <a:latin typeface="Arial"/>
                <a:cs typeface="Arial"/>
              </a:rPr>
              <a:t>However, </a:t>
            </a:r>
            <a:r>
              <a:rPr lang="en-US" sz="2000" dirty="0" smtClean="0">
                <a:latin typeface="Arial"/>
                <a:cs typeface="Arial"/>
              </a:rPr>
              <a:t>in general the </a:t>
            </a:r>
            <a:r>
              <a:rPr lang="en-US" sz="2000" dirty="0">
                <a:latin typeface="Arial"/>
                <a:cs typeface="Arial"/>
              </a:rPr>
              <a:t>dual model fit our experimental </a:t>
            </a:r>
            <a:r>
              <a:rPr lang="en-US" sz="2000" dirty="0" err="1" smtClean="0">
                <a:latin typeface="Arial"/>
                <a:cs typeface="Arial"/>
              </a:rPr>
              <a:t>K</a:t>
            </a:r>
            <a:r>
              <a:rPr lang="en-US" sz="2000" baseline="-25000" dirty="0" err="1" smtClean="0">
                <a:latin typeface="Arial"/>
                <a:cs typeface="Arial"/>
              </a:rPr>
              <a:t>p</a:t>
            </a:r>
            <a:r>
              <a:rPr lang="en-US" sz="2000" dirty="0" smtClean="0">
                <a:latin typeface="Arial"/>
                <a:cs typeface="Arial"/>
              </a:rPr>
              <a:t> well, suggesting that PAHs </a:t>
            </a:r>
            <a:r>
              <a:rPr lang="en-US" sz="2000" dirty="0">
                <a:latin typeface="Arial"/>
                <a:cs typeface="Arial"/>
              </a:rPr>
              <a:t>adsorption onto soot carbon and absorption into organic </a:t>
            </a:r>
            <a:r>
              <a:rPr lang="en-US" sz="2000" dirty="0" smtClean="0">
                <a:latin typeface="Arial"/>
                <a:cs typeface="Arial"/>
              </a:rPr>
              <a:t>matter were </a:t>
            </a:r>
            <a:r>
              <a:rPr lang="en-US" sz="2000" dirty="0">
                <a:latin typeface="Arial"/>
                <a:cs typeface="Arial"/>
              </a:rPr>
              <a:t>both important for </a:t>
            </a:r>
            <a:r>
              <a:rPr lang="en-US" sz="2000" dirty="0" smtClean="0">
                <a:latin typeface="Arial"/>
                <a:cs typeface="Arial"/>
              </a:rPr>
              <a:t>PAHs </a:t>
            </a:r>
            <a:r>
              <a:rPr lang="en-US" sz="2000" dirty="0">
                <a:latin typeface="Arial"/>
                <a:cs typeface="Arial"/>
              </a:rPr>
              <a:t>gas/particle partitioning in </a:t>
            </a:r>
            <a:r>
              <a:rPr lang="en-US" sz="2000" dirty="0" smtClean="0">
                <a:latin typeface="Arial"/>
                <a:cs typeface="Arial"/>
              </a:rPr>
              <a:t>Beijing</a:t>
            </a:r>
            <a:endParaRPr lang="en-US" sz="2000" dirty="0">
              <a:latin typeface="Arial"/>
              <a:cs typeface="Arial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01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Sampling and Analysis</a:t>
            </a:r>
          </a:p>
          <a:p>
            <a:r>
              <a:rPr lang="en-US" dirty="0" smtClean="0"/>
              <a:t>Results and Discussion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- PAHs concentrations</a:t>
            </a:r>
          </a:p>
          <a:p>
            <a:pPr marL="0" indent="0">
              <a:buNone/>
            </a:pPr>
            <a:r>
              <a:rPr lang="en-US" sz="2000" dirty="0" smtClean="0"/>
              <a:t>   - Assessment of three gas/particle partitioning models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326" y="3930316"/>
            <a:ext cx="3101474" cy="232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PAHs and Gas/Particle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Polycyclic aromatic hydrocarbons (PAHs</a:t>
            </a:r>
            <a:r>
              <a:rPr lang="en-US" dirty="0" smtClean="0"/>
              <a:t>): organic </a:t>
            </a:r>
            <a:r>
              <a:rPr lang="en-US" dirty="0"/>
              <a:t>compounds </a:t>
            </a:r>
            <a:r>
              <a:rPr lang="en-US" dirty="0" smtClean="0"/>
              <a:t>arranged </a:t>
            </a:r>
            <a:r>
              <a:rPr lang="en-US" dirty="0"/>
              <a:t>in two or more aromatic </a:t>
            </a:r>
            <a:r>
              <a:rPr lang="en-US" dirty="0" smtClean="0"/>
              <a:t>rings</a:t>
            </a:r>
          </a:p>
          <a:p>
            <a:r>
              <a:rPr lang="en-US" altLang="zh-CN" dirty="0" smtClean="0"/>
              <a:t>Human Health: </a:t>
            </a:r>
            <a:r>
              <a:rPr lang="zh-CN" altLang="en-US" dirty="0" smtClean="0"/>
              <a:t> </a:t>
            </a:r>
            <a:r>
              <a:rPr lang="en-US" altLang="zh-CN" dirty="0" smtClean="0"/>
              <a:t>carcinogenic, mutagenic, </a:t>
            </a:r>
            <a:r>
              <a:rPr lang="en-US" altLang="zh-CN" dirty="0" err="1" smtClean="0"/>
              <a:t>teratogenic</a:t>
            </a:r>
            <a:endParaRPr lang="en-US" altLang="zh-CN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660066"/>
                </a:solidFill>
              </a:rPr>
              <a:t>      </a:t>
            </a:r>
            <a:r>
              <a:rPr lang="en-US" sz="2000" dirty="0" err="1" smtClean="0">
                <a:solidFill>
                  <a:srgbClr val="660066"/>
                </a:solidFill>
              </a:rPr>
              <a:t>Benzo</a:t>
            </a:r>
            <a:r>
              <a:rPr lang="en-US" sz="2000" dirty="0">
                <a:solidFill>
                  <a:srgbClr val="660066"/>
                </a:solidFill>
              </a:rPr>
              <a:t>(a)</a:t>
            </a:r>
            <a:r>
              <a:rPr lang="en-US" sz="2000" dirty="0" err="1">
                <a:solidFill>
                  <a:srgbClr val="660066"/>
                </a:solidFill>
              </a:rPr>
              <a:t>pyrene</a:t>
            </a:r>
            <a:r>
              <a:rPr lang="zh-CN" altLang="en-US" sz="2000" dirty="0">
                <a:solidFill>
                  <a:srgbClr val="660066"/>
                </a:solidFill>
              </a:rPr>
              <a:t> </a:t>
            </a:r>
            <a:endParaRPr lang="en-US" altLang="zh-CN" dirty="0" smtClean="0">
              <a:solidFill>
                <a:srgbClr val="660066"/>
              </a:solidFill>
            </a:endParaRPr>
          </a:p>
          <a:p>
            <a:endParaRPr lang="en-US" altLang="zh-CN" dirty="0"/>
          </a:p>
          <a:p>
            <a:r>
              <a:rPr lang="en-US" dirty="0"/>
              <a:t>G</a:t>
            </a:r>
            <a:r>
              <a:rPr lang="en-US" dirty="0" smtClean="0"/>
              <a:t>as</a:t>
            </a:r>
            <a:r>
              <a:rPr lang="en-US" dirty="0"/>
              <a:t>/particle partitioning </a:t>
            </a:r>
            <a:r>
              <a:rPr lang="en-US" dirty="0" smtClean="0"/>
              <a:t>influencing </a:t>
            </a:r>
            <a:r>
              <a:rPr lang="en-US" dirty="0"/>
              <a:t>their fate (long-</a:t>
            </a:r>
            <a:r>
              <a:rPr lang="en-US" dirty="0" smtClean="0"/>
              <a:t>range transport</a:t>
            </a:r>
            <a:r>
              <a:rPr lang="en-US" dirty="0"/>
              <a:t>, transformation, and removal mechanism)</a:t>
            </a:r>
            <a:r>
              <a:rPr lang="zh-CN" altLang="en-US" dirty="0"/>
              <a:t> </a:t>
            </a:r>
            <a:endParaRPr lang="en-US" altLang="zh-CN" dirty="0" smtClean="0"/>
          </a:p>
          <a:p>
            <a:r>
              <a:rPr lang="en-US" dirty="0"/>
              <a:t>Many efforts have been devoted to study the particulate concentrations of </a:t>
            </a:r>
            <a:r>
              <a:rPr lang="en-US" dirty="0" smtClean="0"/>
              <a:t>PAHs, not many to </a:t>
            </a:r>
            <a:r>
              <a:rPr lang="en-US" dirty="0" smtClean="0">
                <a:solidFill>
                  <a:srgbClr val="66909F"/>
                </a:solidFill>
              </a:rPr>
              <a:t>Gas</a:t>
            </a:r>
            <a:endParaRPr lang="en-US" altLang="zh-CN" dirty="0" smtClean="0">
              <a:solidFill>
                <a:srgbClr val="66909F"/>
              </a:solidFill>
            </a:endParaRPr>
          </a:p>
          <a:p>
            <a:r>
              <a:rPr lang="en-US" altLang="zh-CN" dirty="0" smtClean="0"/>
              <a:t>Controlling air quality needs </a:t>
            </a:r>
            <a:r>
              <a:rPr lang="en-US" dirty="0" smtClean="0"/>
              <a:t>concurrent </a:t>
            </a:r>
            <a:r>
              <a:rPr lang="en-US" dirty="0"/>
              <a:t>study of gas and particle phase PAHs</a:t>
            </a:r>
            <a:r>
              <a:rPr lang="zh-CN" altLang="en-US" dirty="0"/>
              <a:t> 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526" y="2790658"/>
            <a:ext cx="1374274" cy="85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600" b="5023"/>
          <a:stretch/>
        </p:blipFill>
        <p:spPr>
          <a:xfrm>
            <a:off x="1446464" y="1523999"/>
            <a:ext cx="6754486" cy="4652211"/>
          </a:xfrm>
        </p:spPr>
      </p:pic>
      <p:sp>
        <p:nvSpPr>
          <p:cNvPr id="10" name="线形标注 1 11"/>
          <p:cNvSpPr/>
          <p:nvPr/>
        </p:nvSpPr>
        <p:spPr>
          <a:xfrm>
            <a:off x="2543460" y="2620660"/>
            <a:ext cx="883231" cy="404068"/>
          </a:xfrm>
          <a:prstGeom prst="borderCallout1">
            <a:avLst>
              <a:gd name="adj1" fmla="val 44422"/>
              <a:gd name="adj2" fmla="val 101302"/>
              <a:gd name="adj3" fmla="val 74874"/>
              <a:gd name="adj4" fmla="val 15072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 err="1" smtClean="0">
                <a:solidFill>
                  <a:schemeClr val="tx1"/>
                </a:solidFill>
              </a:rPr>
              <a:t>Dingling</a:t>
            </a:r>
            <a:endParaRPr lang="zh-CN" altLang="en-US" sz="1200" b="1" dirty="0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838383" y="2927684"/>
            <a:ext cx="145406" cy="9704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线形标注 1 14"/>
          <p:cNvSpPr/>
          <p:nvPr/>
        </p:nvSpPr>
        <p:spPr>
          <a:xfrm>
            <a:off x="4773525" y="2822694"/>
            <a:ext cx="883231" cy="404068"/>
          </a:xfrm>
          <a:prstGeom prst="borderCallout1">
            <a:avLst>
              <a:gd name="adj1" fmla="val 95086"/>
              <a:gd name="adj2" fmla="val 51856"/>
              <a:gd name="adj3" fmla="val 371146"/>
              <a:gd name="adj4" fmla="val 8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err="1" smtClean="0">
                <a:solidFill>
                  <a:schemeClr val="tx1"/>
                </a:solidFill>
              </a:rPr>
              <a:t>Dongsi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椭圆 15"/>
          <p:cNvSpPr/>
          <p:nvPr/>
        </p:nvSpPr>
        <p:spPr>
          <a:xfrm>
            <a:off x="4701293" y="4266904"/>
            <a:ext cx="144463" cy="14446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线形标注 1 11"/>
          <p:cNvSpPr/>
          <p:nvPr/>
        </p:nvSpPr>
        <p:spPr>
          <a:xfrm>
            <a:off x="5791986" y="5743685"/>
            <a:ext cx="883231" cy="404068"/>
          </a:xfrm>
          <a:prstGeom prst="borderCallout1">
            <a:avLst>
              <a:gd name="adj1" fmla="val -5205"/>
              <a:gd name="adj2" fmla="val -108"/>
              <a:gd name="adj3" fmla="val -179878"/>
              <a:gd name="adj4" fmla="val -8690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 err="1" smtClean="0">
                <a:solidFill>
                  <a:schemeClr val="tx1"/>
                </a:solidFill>
              </a:rPr>
              <a:t>Yizhuang</a:t>
            </a:r>
            <a:endParaRPr lang="zh-CN" alt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911557" y="4339135"/>
            <a:ext cx="144463" cy="14446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线形标注 1 11"/>
          <p:cNvSpPr/>
          <p:nvPr/>
        </p:nvSpPr>
        <p:spPr>
          <a:xfrm>
            <a:off x="2695860" y="4476025"/>
            <a:ext cx="883231" cy="404068"/>
          </a:xfrm>
          <a:prstGeom prst="borderCallout1">
            <a:avLst>
              <a:gd name="adj1" fmla="val 44422"/>
              <a:gd name="adj2" fmla="val 101302"/>
              <a:gd name="adj3" fmla="val -14454"/>
              <a:gd name="adj4" fmla="val 1401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 err="1" smtClean="0">
                <a:solidFill>
                  <a:schemeClr val="tx1"/>
                </a:solidFill>
              </a:rPr>
              <a:t>Gucheng</a:t>
            </a:r>
            <a:endParaRPr lang="zh-CN" altLang="en-US" sz="1200" b="1" dirty="0">
              <a:solidFill>
                <a:schemeClr val="tx1"/>
              </a:solidFill>
            </a:endParaRPr>
          </a:p>
        </p:txBody>
      </p:sp>
      <p:sp>
        <p:nvSpPr>
          <p:cNvPr id="18" name="椭圆 10"/>
          <p:cNvSpPr/>
          <p:nvPr/>
        </p:nvSpPr>
        <p:spPr>
          <a:xfrm>
            <a:off x="4918459" y="4969983"/>
            <a:ext cx="145406" cy="9704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446465" y="6363368"/>
            <a:ext cx="675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April 1, 8, 14, 20</a:t>
            </a:r>
            <a:r>
              <a:rPr lang="en-US" dirty="0"/>
              <a:t> </a:t>
            </a:r>
            <a:r>
              <a:rPr lang="en-US" dirty="0" smtClean="0"/>
              <a:t>and 26, 2011. 0:00-24:00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45294" y="1057868"/>
            <a:ext cx="26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Beijing, China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779706"/>
            <a:ext cx="22002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16 EPA priority PAHs: Gas chromatography – mass spectrometry (GC-MS)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Quality control: calibration curve, recoveries, detection limits</a:t>
            </a:r>
          </a:p>
          <a:p>
            <a:r>
              <a:rPr lang="en-US" sz="2000" dirty="0" smtClean="0"/>
              <a:t>Measurement of Organic Carbon/Elemental Carbon: </a:t>
            </a:r>
            <a:r>
              <a:rPr lang="en-US" sz="2000" dirty="0"/>
              <a:t>Thermal-Optical-Transmittance (TOT) analysis method</a:t>
            </a:r>
            <a:r>
              <a:rPr lang="zh-CN" altLang="en-US" sz="2000" dirty="0"/>
              <a:t> 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637" y="2011634"/>
            <a:ext cx="5261908" cy="3343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5004" y="2011634"/>
            <a:ext cx="6180015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NAP                     ACY                    ACE                     FLU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ANT                     PHE                    FLT                       PYR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CHR                     </a:t>
            </a:r>
            <a:r>
              <a:rPr lang="en-US" sz="1400" dirty="0" err="1" smtClean="0"/>
              <a:t>BaA</a:t>
            </a:r>
            <a:r>
              <a:rPr lang="en-US" sz="1400" dirty="0" smtClean="0"/>
              <a:t>                    </a:t>
            </a:r>
            <a:r>
              <a:rPr lang="en-US" sz="1400" dirty="0" err="1" smtClean="0"/>
              <a:t>BbF</a:t>
            </a:r>
            <a:r>
              <a:rPr lang="en-US" sz="1400" dirty="0" smtClean="0"/>
              <a:t>                       </a:t>
            </a:r>
            <a:r>
              <a:rPr lang="en-US" sz="1400" dirty="0" err="1" smtClean="0"/>
              <a:t>BkF</a:t>
            </a:r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err="1" smtClean="0"/>
              <a:t>BaP</a:t>
            </a:r>
            <a:r>
              <a:rPr lang="en-US" sz="1400" dirty="0" smtClean="0"/>
              <a:t>                      IND                     BGP                      DBA  </a:t>
            </a:r>
          </a:p>
          <a:p>
            <a:r>
              <a:rPr lang="en-US" sz="1400" dirty="0" smtClean="0"/>
              <a:t>                 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88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and Discussion – </a:t>
            </a:r>
            <a:r>
              <a:rPr lang="en-US" sz="3200" i="1" dirty="0" smtClean="0"/>
              <a:t>PAHs Levels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740104"/>
              </p:ext>
            </p:extLst>
          </p:nvPr>
        </p:nvGraphicFramePr>
        <p:xfrm>
          <a:off x="179512" y="1556792"/>
          <a:ext cx="8750086" cy="5066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792088"/>
                <a:gridCol w="792088"/>
                <a:gridCol w="792088"/>
                <a:gridCol w="936104"/>
                <a:gridCol w="792088"/>
                <a:gridCol w="864096"/>
                <a:gridCol w="979705"/>
                <a:gridCol w="929621"/>
              </a:tblGrid>
              <a:tr h="24878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PAH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8">
                  <a:txBody>
                    <a:bodyPr/>
                    <a:lstStyle/>
                    <a:p>
                      <a:pPr indent="733425" algn="just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particle-phase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</a:t>
                      </a: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</a:t>
                      </a:r>
                      <a:r>
                        <a:rPr lang="en-US" sz="16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gas-phase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4878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Dingling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Gucheng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Dongsi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Yizhuang</a:t>
                      </a:r>
                      <a:r>
                        <a:rPr lang="en-US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en-US" altLang="zh-CN" sz="1400" kern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Dingling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Gucheng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Dongsi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Yizhuang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NAP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0.31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0.96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0.69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0.29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6.47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22.97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10.77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12.49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ACY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N.D.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N.D.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0.16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N.D.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1.19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4.24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2.18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2.73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ACE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N.D.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N.D.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N.D.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N.D.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0.71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3.90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1.41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1.31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FLU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0.69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1.08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0.81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0.64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5.81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16.94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9.73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12.08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PHE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1.91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2.75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1.92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2.10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12.60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39.09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25.28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31.87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2.28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1.53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1.82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1.16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1.18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2.95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1.77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2.49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FLT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3.11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4.52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2.75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4.18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3.07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8.76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5.98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8.69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PYR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2.64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3.75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2.24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3.76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1.83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5.53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3.69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5.88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BaA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2.02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2.90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1.90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2.69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1.26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1.69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1.21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1.46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1.60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3.66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1.81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3.07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0.15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0.45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0.49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0.75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BbF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4.29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7.95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4.81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7.31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0.58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1.11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0.47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0.60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BkF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0.92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1.93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0.95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1.75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N.D.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N.D.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BaP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3.24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1.97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3.23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N.D.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N.D.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N.D.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N.D.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4.17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6.36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4.45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6.00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N.D.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N.D.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N.D.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N.D.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DBA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0.73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1.78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0.71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1.83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N.D.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N.D.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N.D.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N.D.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BGP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2.63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4.56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2.95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4.34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N.D.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N.D.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N.D.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N.D.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2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PAHs</a:t>
                      </a:r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29.49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46.96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29.94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42.34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34.84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107.63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63.31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80.37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椭圆 5"/>
          <p:cNvSpPr/>
          <p:nvPr/>
        </p:nvSpPr>
        <p:spPr>
          <a:xfrm>
            <a:off x="1979712" y="4514479"/>
            <a:ext cx="3240360" cy="36004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7"/>
          <p:cNvSpPr/>
          <p:nvPr/>
        </p:nvSpPr>
        <p:spPr>
          <a:xfrm>
            <a:off x="2051720" y="5301208"/>
            <a:ext cx="3240360" cy="28803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8"/>
          <p:cNvSpPr/>
          <p:nvPr/>
        </p:nvSpPr>
        <p:spPr>
          <a:xfrm>
            <a:off x="2051720" y="3501008"/>
            <a:ext cx="3168352" cy="36004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6"/>
          <p:cNvSpPr/>
          <p:nvPr/>
        </p:nvSpPr>
        <p:spPr>
          <a:xfrm>
            <a:off x="5435309" y="3102008"/>
            <a:ext cx="3456384" cy="2763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9"/>
          <p:cNvSpPr/>
          <p:nvPr/>
        </p:nvSpPr>
        <p:spPr>
          <a:xfrm>
            <a:off x="5474679" y="2019940"/>
            <a:ext cx="3273785" cy="40094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10"/>
          <p:cNvSpPr/>
          <p:nvPr/>
        </p:nvSpPr>
        <p:spPr>
          <a:xfrm>
            <a:off x="5474679" y="2852936"/>
            <a:ext cx="3417014" cy="28803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5"/>
          <p:cNvSpPr/>
          <p:nvPr/>
        </p:nvSpPr>
        <p:spPr>
          <a:xfrm>
            <a:off x="2195736" y="3317514"/>
            <a:ext cx="504056" cy="302653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20"/>
          <p:cNvSpPr/>
          <p:nvPr/>
        </p:nvSpPr>
        <p:spPr>
          <a:xfrm>
            <a:off x="2932456" y="3102008"/>
            <a:ext cx="648072" cy="276367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6"/>
          <p:cNvSpPr/>
          <p:nvPr/>
        </p:nvSpPr>
        <p:spPr>
          <a:xfrm>
            <a:off x="2932456" y="5805264"/>
            <a:ext cx="648072" cy="288032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7"/>
          <p:cNvSpPr/>
          <p:nvPr/>
        </p:nvSpPr>
        <p:spPr>
          <a:xfrm>
            <a:off x="6300192" y="2019941"/>
            <a:ext cx="576064" cy="1358434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1285875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ng/m^3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</a:t>
            </a:r>
            <a:endParaRPr lang="en-US" dirty="0"/>
          </a:p>
        </p:txBody>
      </p:sp>
      <p:pic>
        <p:nvPicPr>
          <p:cNvPr id="4" name="内容占位符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7" y="1700808"/>
            <a:ext cx="3538981" cy="314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89841" y="1700808"/>
            <a:ext cx="48314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Physical </a:t>
            </a:r>
            <a:r>
              <a:rPr lang="en-US" dirty="0">
                <a:solidFill>
                  <a:srgbClr val="3366FF"/>
                </a:solidFill>
              </a:rPr>
              <a:t>adsorption</a:t>
            </a:r>
            <a:r>
              <a:rPr lang="en-US" dirty="0"/>
              <a:t> onto the particle </a:t>
            </a:r>
            <a:r>
              <a:rPr lang="en-US" dirty="0" smtClean="0"/>
              <a:t>surface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Absorption</a:t>
            </a:r>
            <a:r>
              <a:rPr lang="en-US" dirty="0" smtClean="0"/>
              <a:t> </a:t>
            </a:r>
            <a:r>
              <a:rPr lang="en-US" dirty="0"/>
              <a:t>into the organic matter of </a:t>
            </a:r>
            <a:r>
              <a:rPr lang="en-US" dirty="0" smtClean="0"/>
              <a:t>aerosols</a:t>
            </a:r>
          </a:p>
          <a:p>
            <a:endParaRPr lang="en-US" dirty="0"/>
          </a:p>
          <a:p>
            <a:r>
              <a:rPr lang="en-US" dirty="0"/>
              <a:t>G</a:t>
            </a:r>
            <a:r>
              <a:rPr lang="en-US" dirty="0" smtClean="0"/>
              <a:t>as</a:t>
            </a:r>
            <a:r>
              <a:rPr lang="en-US" dirty="0"/>
              <a:t>-particle partition coefficient,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p</a:t>
            </a:r>
            <a:r>
              <a:rPr lang="en-US" baseline="-25000" dirty="0" smtClean="0"/>
              <a:t> </a:t>
            </a:r>
            <a:r>
              <a:rPr lang="en-US" dirty="0" smtClean="0"/>
              <a:t>(</a:t>
            </a:r>
            <a:r>
              <a:rPr lang="en-US" dirty="0"/>
              <a:t>m</a:t>
            </a:r>
            <a:r>
              <a:rPr lang="en-US" baseline="30000" dirty="0"/>
              <a:t>3</a:t>
            </a:r>
            <a:r>
              <a:rPr lang="en-US" dirty="0"/>
              <a:t>/</a:t>
            </a:r>
            <a:r>
              <a:rPr lang="en-US" dirty="0" err="1"/>
              <a:t>ug</a:t>
            </a:r>
            <a:r>
              <a:rPr lang="zh-CN" altLang="en-US" dirty="0"/>
              <a:t> </a:t>
            </a:r>
            <a:r>
              <a:rPr lang="en-US" dirty="0" smtClean="0"/>
              <a:t>):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600" dirty="0"/>
              <a:t>F (</a:t>
            </a:r>
            <a:r>
              <a:rPr lang="en-US" sz="1600" dirty="0" err="1"/>
              <a:t>ng</a:t>
            </a:r>
            <a:r>
              <a:rPr lang="en-US" sz="1600" dirty="0"/>
              <a:t>/m</a:t>
            </a:r>
            <a:r>
              <a:rPr lang="en-US" sz="1600" baseline="30000" dirty="0"/>
              <a:t>3</a:t>
            </a:r>
            <a:r>
              <a:rPr lang="en-US" sz="1600" dirty="0"/>
              <a:t>) </a:t>
            </a:r>
            <a:r>
              <a:rPr lang="en-US" sz="1600" dirty="0" smtClean="0"/>
              <a:t>-particle </a:t>
            </a:r>
            <a:r>
              <a:rPr lang="en-US" sz="1600" dirty="0"/>
              <a:t>concentration of </a:t>
            </a:r>
            <a:r>
              <a:rPr lang="en-US" sz="1600" dirty="0" smtClean="0"/>
              <a:t>PAHs</a:t>
            </a:r>
            <a:endParaRPr lang="en-US" sz="1600" dirty="0"/>
          </a:p>
          <a:p>
            <a:r>
              <a:rPr lang="en-US" sz="1600" dirty="0" smtClean="0"/>
              <a:t>A </a:t>
            </a:r>
            <a:r>
              <a:rPr lang="en-US" sz="1600" dirty="0"/>
              <a:t>(</a:t>
            </a:r>
            <a:r>
              <a:rPr lang="en-US" sz="1600" dirty="0" err="1"/>
              <a:t>ng</a:t>
            </a:r>
            <a:r>
              <a:rPr lang="en-US" sz="1600" dirty="0"/>
              <a:t>/m</a:t>
            </a:r>
            <a:r>
              <a:rPr lang="en-US" sz="1600" baseline="30000" dirty="0"/>
              <a:t>3</a:t>
            </a:r>
            <a:r>
              <a:rPr lang="en-US" sz="1600" dirty="0"/>
              <a:t>) </a:t>
            </a:r>
            <a:r>
              <a:rPr lang="en-US" sz="1600" dirty="0" smtClean="0"/>
              <a:t>-gas </a:t>
            </a:r>
            <a:r>
              <a:rPr lang="en-US" sz="1600" dirty="0"/>
              <a:t>concentration of </a:t>
            </a:r>
            <a:r>
              <a:rPr lang="en-US" sz="1600" dirty="0" smtClean="0"/>
              <a:t>PAHs</a:t>
            </a:r>
          </a:p>
          <a:p>
            <a:r>
              <a:rPr lang="en-US" sz="1600" dirty="0" smtClean="0"/>
              <a:t>TSP - concentration </a:t>
            </a:r>
            <a:r>
              <a:rPr lang="en-US" sz="1600" dirty="0"/>
              <a:t>(</a:t>
            </a:r>
            <a:r>
              <a:rPr lang="en-US" sz="1600" dirty="0" err="1"/>
              <a:t>ug</a:t>
            </a:r>
            <a:r>
              <a:rPr lang="en-US" sz="1600" dirty="0"/>
              <a:t>/m</a:t>
            </a:r>
            <a:r>
              <a:rPr lang="en-US" sz="1600" baseline="30000" dirty="0"/>
              <a:t>3</a:t>
            </a:r>
            <a:r>
              <a:rPr lang="en-US" sz="1600" dirty="0"/>
              <a:t>) of the total suspended particles</a:t>
            </a:r>
            <a:r>
              <a:rPr lang="zh-CN" altLang="en-US" sz="1600" dirty="0"/>
              <a:t> 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66444" y="1600200"/>
            <a:ext cx="92962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Emitted PAHs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67756" y="4046056"/>
            <a:ext cx="1204579" cy="3142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Active sites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2723396" y="4046056"/>
            <a:ext cx="968901" cy="3142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Organic matter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667756" y="4491253"/>
            <a:ext cx="1400978" cy="3535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Adsorption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2579369" y="4465064"/>
            <a:ext cx="1283139" cy="3535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Absorption</a:t>
            </a:r>
            <a:endParaRPr lang="en-US" sz="1600" dirty="0"/>
          </a:p>
        </p:txBody>
      </p:sp>
      <p:pic>
        <p:nvPicPr>
          <p:cNvPr id="12" name="图片 31"/>
          <p:cNvPicPr/>
          <p:nvPr/>
        </p:nvPicPr>
        <p:blipFill>
          <a:blip r:embed="rId3"/>
          <a:stretch>
            <a:fillRect/>
          </a:stretch>
        </p:blipFill>
        <p:spPr>
          <a:xfrm>
            <a:off x="4189841" y="2946158"/>
            <a:ext cx="1335305" cy="602325"/>
          </a:xfrm>
          <a:prstGeom prst="rect">
            <a:avLst/>
          </a:prstGeom>
        </p:spPr>
      </p:pic>
      <p:pic>
        <p:nvPicPr>
          <p:cNvPr id="14" name="图片 225"/>
          <p:cNvPicPr/>
          <p:nvPr/>
        </p:nvPicPr>
        <p:blipFill>
          <a:blip r:embed="rId4"/>
          <a:stretch>
            <a:fillRect/>
          </a:stretch>
        </p:blipFill>
        <p:spPr>
          <a:xfrm>
            <a:off x="1466445" y="5763459"/>
            <a:ext cx="3334156" cy="4849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" y="5117128"/>
            <a:ext cx="768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Both mechanisms lead to a linear </a:t>
            </a:r>
            <a:r>
              <a:rPr lang="en-US" dirty="0" smtClean="0"/>
              <a:t>relationship between </a:t>
            </a:r>
            <a:r>
              <a:rPr lang="en-US" dirty="0" err="1" smtClean="0"/>
              <a:t>logK</a:t>
            </a:r>
            <a:r>
              <a:rPr lang="en-US" baseline="-25000" dirty="0" err="1" smtClean="0"/>
              <a:t>p</a:t>
            </a:r>
            <a:r>
              <a:rPr lang="en-US" dirty="0" smtClean="0"/>
              <a:t> </a:t>
            </a:r>
            <a:r>
              <a:rPr lang="en-US" dirty="0"/>
              <a:t>and the log of the PAH </a:t>
            </a:r>
            <a:r>
              <a:rPr lang="en-US" dirty="0" err="1"/>
              <a:t>subcooled</a:t>
            </a:r>
            <a:r>
              <a:rPr lang="en-US" dirty="0"/>
              <a:t> </a:t>
            </a:r>
            <a:r>
              <a:rPr lang="en-US" dirty="0" smtClean="0"/>
              <a:t>liquid vapor </a:t>
            </a:r>
            <a:r>
              <a:rPr lang="en-US" dirty="0"/>
              <a:t>pressure (</a:t>
            </a:r>
            <a:r>
              <a:rPr lang="en-US" dirty="0" smtClean="0"/>
              <a:t>logp</a:t>
            </a:r>
            <a:r>
              <a:rPr lang="en-US" baseline="-25000" dirty="0" smtClean="0"/>
              <a:t>L</a:t>
            </a:r>
            <a:r>
              <a:rPr lang="en-US" baseline="30000" dirty="0" smtClean="0"/>
              <a:t>0</a:t>
            </a:r>
            <a:r>
              <a:rPr lang="en-US" dirty="0" smtClean="0"/>
              <a:t>):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7756" y="6146800"/>
            <a:ext cx="772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Ideally, under equilibrium conditions</a:t>
            </a:r>
            <a:r>
              <a:rPr lang="en-US" dirty="0" smtClean="0"/>
              <a:t>, the slope </a:t>
            </a:r>
            <a:r>
              <a:rPr lang="en-US" dirty="0"/>
              <a:t>should be equal </a:t>
            </a:r>
            <a:r>
              <a:rPr lang="en-US" dirty="0" smtClean="0"/>
              <a:t>to </a:t>
            </a:r>
            <a:r>
              <a:rPr lang="en-US" b="1" dirty="0" smtClean="0"/>
              <a:t>−</a:t>
            </a:r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841" y="352425"/>
            <a:ext cx="8229600" cy="990600"/>
          </a:xfrm>
        </p:spPr>
        <p:txBody>
          <a:bodyPr/>
          <a:lstStyle/>
          <a:p>
            <a:r>
              <a:rPr lang="en-US" dirty="0"/>
              <a:t>The logKp-</a:t>
            </a:r>
            <a:r>
              <a:rPr lang="en-US" dirty="0" smtClean="0"/>
              <a:t>logp</a:t>
            </a:r>
            <a:r>
              <a:rPr lang="en-US" baseline="-25000" dirty="0" smtClean="0"/>
              <a:t>L</a:t>
            </a:r>
            <a:r>
              <a:rPr lang="en-US" baseline="30000" dirty="0" smtClean="0"/>
              <a:t>0</a:t>
            </a:r>
            <a:r>
              <a:rPr lang="en-US" dirty="0" smtClean="0"/>
              <a:t> Relationship</a:t>
            </a:r>
            <a:endParaRPr lang="en-US" dirty="0"/>
          </a:p>
        </p:txBody>
      </p:sp>
      <p:pic>
        <p:nvPicPr>
          <p:cNvPr id="4" name="图片 1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3" y="1602373"/>
            <a:ext cx="3150163" cy="2432953"/>
          </a:xfrm>
          <a:prstGeom prst="rect">
            <a:avLst/>
          </a:prstGeom>
        </p:spPr>
      </p:pic>
      <p:pic>
        <p:nvPicPr>
          <p:cNvPr id="5" name="图片 18"/>
          <p:cNvPicPr>
            <a:picLocks noGrp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1" r="-1221"/>
          <a:stretch>
            <a:fillRect/>
          </a:stretch>
        </p:blipFill>
        <p:spPr>
          <a:xfrm>
            <a:off x="4554233" y="1524000"/>
            <a:ext cx="3339842" cy="2511326"/>
          </a:xfrm>
          <a:prstGeom prst="rect">
            <a:avLst/>
          </a:prstGeom>
        </p:spPr>
      </p:pic>
      <p:pic>
        <p:nvPicPr>
          <p:cNvPr id="6" name="图片 2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2" y="4156127"/>
            <a:ext cx="3150164" cy="2400709"/>
          </a:xfrm>
          <a:prstGeom prst="rect">
            <a:avLst/>
          </a:prstGeom>
        </p:spPr>
      </p:pic>
      <p:pic>
        <p:nvPicPr>
          <p:cNvPr id="7" name="图片 22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4156127"/>
            <a:ext cx="3196971" cy="2400709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051797"/>
              </p:ext>
            </p:extLst>
          </p:nvPr>
        </p:nvGraphicFramePr>
        <p:xfrm>
          <a:off x="2032000" y="3993952"/>
          <a:ext cx="5270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" name="Document" r:id="rId7" imgW="5270500" imgH="203200" progId="Word.Document.12">
                  <p:embed/>
                </p:oleObj>
              </mc:Choice>
              <mc:Fallback>
                <p:oleObj name="Document" r:id="rId7" imgW="5270500" imgH="203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32000" y="3993952"/>
                        <a:ext cx="5270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204709"/>
              </p:ext>
            </p:extLst>
          </p:nvPr>
        </p:nvGraphicFramePr>
        <p:xfrm>
          <a:off x="6051550" y="4035326"/>
          <a:ext cx="5270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" name="Document" r:id="rId9" imgW="5270500" imgH="203200" progId="Word.Document.12">
                  <p:embed/>
                </p:oleObj>
              </mc:Choice>
              <mc:Fallback>
                <p:oleObj name="Document" r:id="rId9" imgW="5270500" imgH="203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51550" y="4035326"/>
                        <a:ext cx="5270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041929"/>
              </p:ext>
            </p:extLst>
          </p:nvPr>
        </p:nvGraphicFramePr>
        <p:xfrm>
          <a:off x="2032000" y="6613426"/>
          <a:ext cx="5270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" name="Document" r:id="rId10" imgW="5270500" imgH="203200" progId="Word.Document.12">
                  <p:embed/>
                </p:oleObj>
              </mc:Choice>
              <mc:Fallback>
                <p:oleObj name="Document" r:id="rId10" imgW="5270500" imgH="203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32000" y="6613426"/>
                        <a:ext cx="5270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348362"/>
              </p:ext>
            </p:extLst>
          </p:nvPr>
        </p:nvGraphicFramePr>
        <p:xfrm>
          <a:off x="6019800" y="6556836"/>
          <a:ext cx="5270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" name="Document" r:id="rId11" imgW="5270500" imgH="203200" progId="Word.Document.12">
                  <p:embed/>
                </p:oleObj>
              </mc:Choice>
              <mc:Fallback>
                <p:oleObj name="Document" r:id="rId11" imgW="5270500" imgH="203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19800" y="6556836"/>
                        <a:ext cx="5270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23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63" y="2458402"/>
            <a:ext cx="152400" cy="767398"/>
          </a:xfrm>
          <a:prstGeom prst="rect">
            <a:avLst/>
          </a:prstGeom>
        </p:spPr>
      </p:pic>
      <p:pic>
        <p:nvPicPr>
          <p:cNvPr id="12" name="图片 23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032" y="2458402"/>
            <a:ext cx="189217" cy="767398"/>
          </a:xfrm>
          <a:prstGeom prst="rect">
            <a:avLst/>
          </a:prstGeom>
        </p:spPr>
      </p:pic>
      <p:pic>
        <p:nvPicPr>
          <p:cNvPr id="13" name="图片 23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3" y="5023167"/>
            <a:ext cx="177800" cy="755333"/>
          </a:xfrm>
          <a:prstGeom prst="rect">
            <a:avLst/>
          </a:prstGeom>
        </p:spPr>
      </p:pic>
      <p:pic>
        <p:nvPicPr>
          <p:cNvPr id="14" name="图片 23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032" y="5023167"/>
            <a:ext cx="189218" cy="7553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62100" y="1564273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Dingling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97500" y="1524000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Gucheng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87500" y="4330700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Dongsi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97500" y="4330700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Yizhuang</a:t>
            </a:r>
            <a:endParaRPr lang="en-US" dirty="0"/>
          </a:p>
        </p:txBody>
      </p:sp>
      <p:graphicFrame>
        <p:nvGraphicFramePr>
          <p:cNvPr id="19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502593"/>
              </p:ext>
            </p:extLst>
          </p:nvPr>
        </p:nvGraphicFramePr>
        <p:xfrm>
          <a:off x="521787" y="2092434"/>
          <a:ext cx="8064892" cy="3803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2696"/>
                <a:gridCol w="997069"/>
                <a:gridCol w="620107"/>
                <a:gridCol w="620107"/>
                <a:gridCol w="619233"/>
                <a:gridCol w="620107"/>
                <a:gridCol w="620107"/>
                <a:gridCol w="620107"/>
                <a:gridCol w="1239341"/>
                <a:gridCol w="1116018"/>
              </a:tblGrid>
              <a:tr h="326757">
                <a:tc>
                  <a:txBody>
                    <a:bodyPr/>
                    <a:lstStyle/>
                    <a:p>
                      <a:endParaRPr lang="zh-CN" sz="2000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Slope</a:t>
                      </a:r>
                      <a:r>
                        <a:rPr lang="en-US" sz="1600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600" kern="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Intercept</a:t>
                      </a:r>
                      <a:r>
                        <a:rPr lang="en-US" sz="1600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600" kern="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sz="2000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6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Locations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Sites</a:t>
                      </a:r>
                      <a:endParaRPr lang="zh-CN" sz="2000" kern="100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mean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mean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1600" b="1" kern="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CN" sz="2000" b="1" kern="100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References</a:t>
                      </a:r>
                      <a:endParaRPr lang="zh-CN" sz="2000" kern="100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2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Beijing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/China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Urban&amp;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Suburban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-0.46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-0.25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-4.02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-2.98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0.59-0.87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present study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2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Beijing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/China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Urban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-1.45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-0.90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-1.28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-6.16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-4.97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-5.61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0.57(Spring)</a:t>
                      </a:r>
                      <a:r>
                        <a:rPr lang="zh-CN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，</a:t>
                      </a:r>
                      <a:endParaRPr lang="zh-CN" sz="2000" kern="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0.73(Annual)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Wang</a:t>
                      </a:r>
                      <a:r>
                        <a:rPr lang="zh-CN" sz="16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，</a:t>
                      </a:r>
                      <a:r>
                        <a:rPr lang="en-US" sz="16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zh-CN" sz="2000" kern="100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2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Guangzhou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/China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Urban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-0.86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-0.46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-0.64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-6.09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0.85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Yang,2010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6757">
                <a:tc>
                  <a:txBody>
                    <a:bodyPr/>
                    <a:lstStyle/>
                    <a:p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Suburban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-0.79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-0.45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-0.63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-5.96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0.86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Yang,2010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2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Petrana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/Greece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Continental </a:t>
                      </a:r>
                      <a:endParaRPr lang="zh-CN" sz="2000" kern="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background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-0.48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-0.23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-0.32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-3.38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-1.98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-2.75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0.65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Terzi,2004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2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Athens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/Greece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Urban</a:t>
                      </a:r>
                      <a:endParaRPr lang="zh-CN" sz="2000" kern="100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-1.49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-0.16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-6.50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-3.20</a:t>
                      </a:r>
                      <a:endParaRPr lang="zh-CN" sz="20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Sitaras,2003</a:t>
                      </a:r>
                      <a:endParaRPr lang="zh-CN" sz="2000" kern="100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07563" y="1181100"/>
            <a:ext cx="7169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partitioning of PHE, ANT, FLT, PYR, </a:t>
            </a:r>
            <a:r>
              <a:rPr lang="en-US" sz="1600" dirty="0" err="1" smtClean="0"/>
              <a:t>BaA</a:t>
            </a:r>
            <a:r>
              <a:rPr lang="en-US" sz="1600" dirty="0" smtClean="0"/>
              <a:t>, CHR was studied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0797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Junge-Pankow</a:t>
            </a:r>
            <a:r>
              <a:rPr lang="en-US" dirty="0" smtClean="0"/>
              <a:t> Adsorption Model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                                           calculated </a:t>
            </a:r>
            <a:r>
              <a:rPr lang="en-US" sz="1600" dirty="0"/>
              <a:t>from </a:t>
            </a:r>
            <a:r>
              <a:rPr lang="en-US" sz="1600" dirty="0" err="1" smtClean="0"/>
              <a:t>K</a:t>
            </a:r>
            <a:r>
              <a:rPr lang="en-US" sz="1600" baseline="-25000" dirty="0" err="1" smtClean="0"/>
              <a:t>p</a:t>
            </a:r>
            <a:r>
              <a:rPr lang="en-US" sz="1600" dirty="0"/>
              <a:t> </a:t>
            </a:r>
            <a:r>
              <a:rPr lang="en-US" sz="1600" dirty="0" smtClean="0"/>
              <a:t>and TSP:</a:t>
            </a:r>
            <a:endParaRPr lang="en-US" sz="1600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- </a:t>
            </a:r>
            <a:r>
              <a:rPr lang="en-US" sz="2000" dirty="0" smtClean="0"/>
              <a:t>the </a:t>
            </a:r>
            <a:r>
              <a:rPr lang="en-US" sz="2000" dirty="0"/>
              <a:t>fraction of PAH </a:t>
            </a:r>
            <a:r>
              <a:rPr lang="en-US" sz="2000" dirty="0" err="1"/>
              <a:t>sorbed</a:t>
            </a:r>
            <a:r>
              <a:rPr lang="en-US" sz="2000" dirty="0"/>
              <a:t> to particulate matter</a:t>
            </a:r>
            <a:endParaRPr lang="en-US" sz="2000" dirty="0" smtClean="0"/>
          </a:p>
          <a:p>
            <a:r>
              <a:rPr lang="en-US" dirty="0" smtClean="0"/>
              <a:t>2. K</a:t>
            </a:r>
            <a:r>
              <a:rPr lang="en-US" baseline="-25000" dirty="0" smtClean="0"/>
              <a:t>OA</a:t>
            </a:r>
            <a:r>
              <a:rPr lang="en-US" dirty="0" smtClean="0"/>
              <a:t> Absorption Model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</a:t>
            </a:r>
            <a:r>
              <a:rPr lang="en-US" sz="1800" dirty="0" smtClean="0"/>
              <a:t> K</a:t>
            </a:r>
            <a:r>
              <a:rPr lang="en-US" sz="1800" baseline="-25000" dirty="0" smtClean="0"/>
              <a:t>OA</a:t>
            </a:r>
            <a:r>
              <a:rPr lang="en-US" sz="1800" dirty="0" smtClean="0"/>
              <a:t> - </a:t>
            </a:r>
            <a:r>
              <a:rPr lang="en-US" sz="1800" dirty="0" err="1"/>
              <a:t>octanol</a:t>
            </a:r>
            <a:r>
              <a:rPr lang="en-US" sz="1800" b="1" dirty="0"/>
              <a:t>–</a:t>
            </a:r>
            <a:r>
              <a:rPr lang="en-US" sz="1800" dirty="0"/>
              <a:t>air partition coefficient</a:t>
            </a:r>
            <a:endParaRPr lang="en-US" sz="1800" dirty="0" smtClean="0"/>
          </a:p>
          <a:p>
            <a:r>
              <a:rPr lang="en-US" dirty="0" smtClean="0"/>
              <a:t>3. K</a:t>
            </a:r>
            <a:r>
              <a:rPr lang="en-US" baseline="-25000" dirty="0" smtClean="0"/>
              <a:t>OA</a:t>
            </a:r>
            <a:r>
              <a:rPr lang="en-US" dirty="0" smtClean="0"/>
              <a:t> – K</a:t>
            </a:r>
            <a:r>
              <a:rPr lang="en-US" baseline="-25000" dirty="0" smtClean="0"/>
              <a:t>SA </a:t>
            </a:r>
            <a:r>
              <a:rPr lang="en-US" dirty="0" smtClean="0"/>
              <a:t>Model: </a:t>
            </a:r>
            <a:r>
              <a:rPr lang="en-US" dirty="0"/>
              <a:t>the dual organic matter absorption model combined with the soot carbon adsorption </a:t>
            </a:r>
            <a:r>
              <a:rPr lang="en-US" dirty="0" smtClean="0"/>
              <a:t>model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sz="1600" dirty="0" smtClean="0"/>
              <a:t>           K</a:t>
            </a:r>
            <a:r>
              <a:rPr lang="en-US" altLang="zh-CN" sz="1600" baseline="-25000" dirty="0" smtClean="0"/>
              <a:t>SA</a:t>
            </a:r>
            <a:r>
              <a:rPr lang="en-US" altLang="zh-CN" sz="1600" dirty="0" smtClean="0"/>
              <a:t> - </a:t>
            </a:r>
            <a:r>
              <a:rPr lang="zh-CN" altLang="en-US" sz="1600" dirty="0" smtClean="0"/>
              <a:t> </a:t>
            </a:r>
            <a:r>
              <a:rPr lang="en-US" sz="1600" dirty="0"/>
              <a:t>soot</a:t>
            </a:r>
            <a:r>
              <a:rPr lang="en-US" sz="1600" b="1" dirty="0"/>
              <a:t>–</a:t>
            </a:r>
            <a:r>
              <a:rPr lang="en-US" sz="1600" dirty="0"/>
              <a:t>air </a:t>
            </a:r>
            <a:r>
              <a:rPr lang="en-US" sz="1600" dirty="0" smtClean="0"/>
              <a:t>partition </a:t>
            </a:r>
            <a:r>
              <a:rPr lang="en-US" sz="1600" dirty="0"/>
              <a:t>coefficients</a:t>
            </a:r>
          </a:p>
        </p:txBody>
      </p:sp>
      <p:pic>
        <p:nvPicPr>
          <p:cNvPr id="4" name="图片 226"/>
          <p:cNvPicPr/>
          <p:nvPr/>
        </p:nvPicPr>
        <p:blipFill>
          <a:blip r:embed="rId3"/>
          <a:stretch>
            <a:fillRect/>
          </a:stretch>
        </p:blipFill>
        <p:spPr>
          <a:xfrm>
            <a:off x="1123314" y="2262504"/>
            <a:ext cx="2013586" cy="607695"/>
          </a:xfrm>
          <a:prstGeom prst="rect">
            <a:avLst/>
          </a:prstGeom>
        </p:spPr>
      </p:pic>
      <p:pic>
        <p:nvPicPr>
          <p:cNvPr id="5" name="图片 233"/>
          <p:cNvPicPr/>
          <p:nvPr/>
        </p:nvPicPr>
        <p:blipFill>
          <a:blip r:embed="rId4"/>
          <a:stretch>
            <a:fillRect/>
          </a:stretch>
        </p:blipFill>
        <p:spPr>
          <a:xfrm>
            <a:off x="6740842" y="2249803"/>
            <a:ext cx="1514158" cy="620396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629544"/>
              </p:ext>
            </p:extLst>
          </p:nvPr>
        </p:nvGraphicFramePr>
        <p:xfrm>
          <a:off x="1123314" y="3848100"/>
          <a:ext cx="3074894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Equation" r:id="rId5" imgW="2133600" imgH="431800" progId="Equation.3">
                  <p:embed/>
                </p:oleObj>
              </mc:Choice>
              <mc:Fallback>
                <p:oleObj name="Equation" r:id="rId5" imgW="2133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3314" y="3848100"/>
                        <a:ext cx="3074894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437375"/>
              </p:ext>
            </p:extLst>
          </p:nvPr>
        </p:nvGraphicFramePr>
        <p:xfrm>
          <a:off x="1021713" y="5372100"/>
          <a:ext cx="510315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Equation" r:id="rId7" imgW="3213100" imgH="431800" progId="Equation.3">
                  <p:embed/>
                </p:oleObj>
              </mc:Choice>
              <mc:Fallback>
                <p:oleObj name="Equation" r:id="rId7" imgW="3213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1713" y="5372100"/>
                        <a:ext cx="5103159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5282" y="287019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>
                          <a:latin typeface="Cambria Math"/>
                        </a:rPr>
                        <m:t>∅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82" y="2870199"/>
                <a:ext cx="28803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7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GTLightTemplate.ppt</Template>
  <TotalTime>587</TotalTime>
  <Words>876</Words>
  <Application>Microsoft Office PowerPoint</Application>
  <PresentationFormat>On-screen Show (4:3)</PresentationFormat>
  <Paragraphs>357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Clarity</vt:lpstr>
      <vt:lpstr>Document</vt:lpstr>
      <vt:lpstr>Equation</vt:lpstr>
      <vt:lpstr>Gas/Particle Partitioning of Polycyclic Aromatic Hydrocarbons in the Spring of Beijing, China </vt:lpstr>
      <vt:lpstr>Summary</vt:lpstr>
      <vt:lpstr>PAHs and Gas/Particle Partitioning</vt:lpstr>
      <vt:lpstr>Sampling</vt:lpstr>
      <vt:lpstr>Analysis</vt:lpstr>
      <vt:lpstr>Results and Discussion – PAHs Levels</vt:lpstr>
      <vt:lpstr>Partitioning Mechanisms</vt:lpstr>
      <vt:lpstr>The logKp-logpL0 Relationship</vt:lpstr>
      <vt:lpstr>Partitioning Models</vt:lpstr>
      <vt:lpstr>Assessment of Junge-Pankow Model</vt:lpstr>
      <vt:lpstr>Assessment of KOA &amp; KOA-KSA Models</vt:lpstr>
      <vt:lpstr>PowerPoint Presentation</vt:lpstr>
      <vt:lpstr>Conclusions</vt:lpstr>
    </vt:vector>
  </TitlesOfParts>
  <Company>GT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Atmospheric Concentrations and Gas/Particle Partitioning of Polycyclic Aromatic Hydrocarbons in the Spring of Beijing</dc:title>
  <dc:creator>Xiaoxi Liu</dc:creator>
  <cp:lastModifiedBy>960devel</cp:lastModifiedBy>
  <cp:revision>82</cp:revision>
  <dcterms:created xsi:type="dcterms:W3CDTF">2012-04-24T00:19:30Z</dcterms:created>
  <dcterms:modified xsi:type="dcterms:W3CDTF">2012-04-26T21:58:13Z</dcterms:modified>
</cp:coreProperties>
</file>