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6" r:id="rId5"/>
    <p:sldId id="267" r:id="rId6"/>
    <p:sldId id="262" r:id="rId7"/>
    <p:sldId id="260" r:id="rId8"/>
    <p:sldId id="261" r:id="rId9"/>
    <p:sldId id="263" r:id="rId10"/>
    <p:sldId id="265" r:id="rId11"/>
    <p:sldId id="264" r:id="rId12"/>
    <p:sldId id="268" r:id="rId13"/>
    <p:sldId id="257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25D3AF4-2F4F-4349-B431-3BD1D042636C}" type="datetimeFigureOut">
              <a:rPr lang="fr-FR"/>
              <a:pPr/>
              <a:t>26/04/2012</a:t>
            </a:fld>
            <a:endParaRPr lang="fr-CA"/>
          </a:p>
        </p:txBody>
      </p:sp>
      <p:sp>
        <p:nvSpPr>
          <p:cNvPr id="6148" name="Rectangle 3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14342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32692D2-AD1B-4C9F-9F8F-7790121167D2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1867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rPr>
              <a:t>In most cases, the coupling between the clouds and the dynamical and hydrological processes occurs indirectly as a result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rPr>
              <a:t>radiatively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rPr>
              <a:t>-induced changes in the large-scale thermal state of the atmosphere. Nevertheless, studies of the climatic or long-term effects of clouds have shown that a model’s simulation of the general circulation is significantly sensitive to the specification of cloudiness. Recent studies of satellite data in conjunction with model results also suggest that the cloud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rPr>
              <a:t>longwave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rPr>
              <a:t> forcing for the troposphere may be as substantial as the latent heating in deep convective systems such as the Indian summer monsoon.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692D2-AD1B-4C9F-9F8F-7790121167D2}" type="slidenum">
              <a:rPr lang="fr-CA" smtClean="0"/>
              <a:pPr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1582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12648" y="1499616"/>
            <a:ext cx="7772400" cy="1472184"/>
          </a:xfrm>
          <a:ln>
            <a:noFill/>
          </a:ln>
        </p:spPr>
        <p:txBody>
          <a:bodyPr tIns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latinLnBrk="0">
              <a:spcBef>
                <a:spcPct val="0"/>
              </a:spcBef>
              <a:buNone/>
              <a:defRPr sz="60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1981200" y="3026568"/>
            <a:ext cx="6400800" cy="1752600"/>
          </a:xfrm>
        </p:spPr>
        <p:txBody>
          <a:bodyPr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Rectangl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A4F02C2-1209-433A-9A36-944E0FCC8EF6}" type="datetime2">
              <a:rPr lang="en-US"/>
              <a:pPr/>
              <a:t>Thursday, April 26, 2012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67FA357-4B99-405B-8F66-CC7FBEA02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96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175602-CFBE-47D5-9139-0E3CE2371937}" type="datetime2">
              <a:rPr lang="en-US"/>
              <a:pPr/>
              <a:t>Thursday, April 26, 2012</a:t>
            </a:fld>
            <a:endParaRPr lang="en-US"/>
          </a:p>
        </p:txBody>
      </p:sp>
      <p:sp>
        <p:nvSpPr>
          <p:cNvPr id="5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9D151-A916-40B3-BBA0-57E7C7CE9A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 latinLnBrk="0">
              <a:spcBef>
                <a:spcPct val="0"/>
              </a:spcBef>
              <a:buNone/>
              <a:defRPr lang="en-US" sz="60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3400" y="2676528"/>
            <a:ext cx="7772400" cy="1509712"/>
          </a:xfrm>
        </p:spPr>
        <p:txBody>
          <a:bodyPr/>
          <a:lstStyle>
            <a:lvl1pPr marL="329184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Rectangl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815150F-C787-4FB2-A12F-C51DBFE29D91}" type="datetime2">
              <a:rPr lang="en-US"/>
              <a:pPr/>
              <a:t>Thursday, April 26, 2012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ctangl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BCBE15D1-736D-4CBE-91EC-2CACD7BD82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55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Rectangl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68486-E44F-41F1-A6F9-B3A4461009DA}" type="datetime2">
              <a:rPr lang="en-US"/>
              <a:pPr/>
              <a:t>Thursday, April 26, 2012</a:t>
            </a:fld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613EA-0269-4E2B-8FEA-ACC6BF56F3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3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53949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5025" y="1859757"/>
            <a:ext cx="4041775" cy="534987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2418557"/>
            <a:ext cx="4040188" cy="3941763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18557"/>
            <a:ext cx="4041775" cy="3941763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0C8E11-BB9C-46C6-90DD-323477E70197}" type="datetime2">
              <a:rPr lang="en-US"/>
              <a:pPr/>
              <a:t>Thursday, April 26, 2012</a:t>
            </a:fld>
            <a:endParaRPr lang="en-US"/>
          </a:p>
        </p:txBody>
      </p:sp>
      <p:sp>
        <p:nvSpPr>
          <p:cNvPr id="8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DCA9E-78E2-477E-9B1C-086D84C32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7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latinLnBrk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Rectangl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13107D-31E0-4562-A36A-A5BCE4FC1FA8}" type="datetime2">
              <a:rPr lang="en-US"/>
              <a:pPr/>
              <a:t>Thursday, April 26, 2012</a:t>
            </a:fld>
            <a:endParaRPr lang="en-US"/>
          </a:p>
        </p:txBody>
      </p:sp>
      <p:sp>
        <p:nvSpPr>
          <p:cNvPr id="4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21346-AD4A-497D-BDED-A2E5BD8910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7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1FF15-D440-4DB2-B7EE-40ACF5253AB3}" type="datetime2">
              <a:rPr lang="en-US"/>
              <a:pPr/>
              <a:t>Thursday, April 26, 2012</a:t>
            </a:fld>
            <a:endParaRPr lang="en-US"/>
          </a:p>
        </p:txBody>
      </p:sp>
      <p:sp>
        <p:nvSpPr>
          <p:cNvPr id="3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F95B0-5B14-4750-9C08-4D247B7804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76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Rectangl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18995A-4527-430C-8617-E2774A733B31}" type="datetime2">
              <a:rPr lang="en-US"/>
              <a:pPr/>
              <a:t>Thursday, April 26, 2012</a:t>
            </a:fld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67EC4-C2E2-4D59-99C8-A14F9F4A1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7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55544" y="3021808"/>
            <a:ext cx="2514600" cy="457200"/>
          </a:xfrm>
        </p:spPr>
        <p:txBody>
          <a:bodyPr/>
          <a:lstStyle>
            <a:lvl1pPr algn="l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55544" y="3500440"/>
            <a:ext cx="2209800" cy="2130552"/>
          </a:xfrm>
        </p:spPr>
        <p:txBody>
          <a:bodyPr lIns="0" rIns="0" bIns="0"/>
          <a:lstStyle>
            <a:lvl1pPr marL="0" indent="0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47712" y="1524000"/>
            <a:ext cx="5029200" cy="4114800"/>
          </a:xfrm>
          <a:prstGeom prst="roundRect">
            <a:avLst>
              <a:gd name="adj" fmla="val 4167"/>
            </a:avLst>
          </a:prstGeom>
          <a:solidFill>
            <a:schemeClr val="bg2"/>
          </a:solidFill>
          <a:ln w="3000">
            <a:solidFill>
              <a:schemeClr val="bg2">
                <a:shade val="35000"/>
              </a:schemeClr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5" name="Rectangl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03C95B-6F63-4344-B595-88F917E2E8D8}" type="datetime2">
              <a:rPr lang="en-US"/>
              <a:pPr/>
              <a:t>Thursday, April 26, 2012</a:t>
            </a:fld>
            <a:endParaRPr lang="en-US"/>
          </a:p>
        </p:txBody>
      </p:sp>
      <p:sp>
        <p:nvSpPr>
          <p:cNvPr id="6" name="Rectangle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5BC9C-1A8D-425F-8EE8-7E34B7A5B2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0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8" name="Form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028" name="Rectangl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9" name="Rectangl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F1FC85F8-E7B3-4D34-B3A3-FEE90FDA8AAB}" type="datetime2">
              <a:rPr lang="en-US"/>
              <a:pPr/>
              <a:t>Thursday, April 26, 2012</a:t>
            </a:fld>
            <a:endParaRPr lang="en-US"/>
          </a:p>
        </p:txBody>
      </p:sp>
      <p:sp>
        <p:nvSpPr>
          <p:cNvPr id="1031" name="Rectangle 21"/>
          <p:cNvSpPr>
            <a:spLocks noGrp="1"/>
          </p:cNvSpPr>
          <p:nvPr>
            <p:ph type="ftr" sz="quarter" idx="3"/>
          </p:nvPr>
        </p:nvSpPr>
        <p:spPr bwMode="auto">
          <a:xfrm>
            <a:off x="25908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endParaRPr lang="en-US"/>
          </a:p>
        </p:txBody>
      </p:sp>
      <p:sp>
        <p:nvSpPr>
          <p:cNvPr id="18" name="Rectangle 17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fld id="{E93CAB37-C0A9-492D-A007-78A2FFE4F231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11"/>
            <p:cNvSpPr>
              <a:spLocks/>
            </p:cNvSpPr>
            <p:nvPr/>
          </p:nvSpPr>
          <p:spPr bwMode="auto">
            <a:xfrm rot="21435692">
              <a:off x="-21862" y="202262"/>
              <a:ext cx="9162324" cy="64777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>
                <a:latin typeface="Constantia" pitchFamily="18" charset="0"/>
              </a:endParaRPr>
            </a:p>
          </p:txBody>
        </p:sp>
        <p:sp>
          <p:nvSpPr>
            <p:cNvPr id="13" name="Forme 12"/>
            <p:cNvSpPr>
              <a:spLocks/>
            </p:cNvSpPr>
            <p:nvPr/>
          </p:nvSpPr>
          <p:spPr bwMode="auto">
            <a:xfrm rot="21435692">
              <a:off x="-15525" y="275829"/>
              <a:ext cx="9175050" cy="529475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>
                <a:latin typeface="Constantia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6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defTabSz="-13873163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e 5"/>
          <p:cNvSpPr>
            <a:spLocks noGrp="1"/>
          </p:cNvSpPr>
          <p:nvPr>
            <p:ph type="subTitle" idx="1"/>
          </p:nvPr>
        </p:nvSpPr>
        <p:spPr>
          <a:xfrm>
            <a:off x="1181805" y="4330700"/>
            <a:ext cx="5734050" cy="546100"/>
          </a:xfrm>
        </p:spPr>
        <p:txBody>
          <a:bodyPr/>
          <a:lstStyle/>
          <a:p>
            <a:pPr marR="0" algn="ctr" defTabSz="914400" eaLnBrk="1" hangingPunct="1"/>
            <a:r>
              <a:rPr lang="fr-CA" sz="2000" dirty="0" smtClean="0">
                <a:latin typeface="Calibri" pitchFamily="34" charset="0"/>
              </a:rPr>
              <a:t>Zhenzhen Yin </a:t>
            </a:r>
            <a:endParaRPr lang="fr-CA" sz="2000" dirty="0" smtClean="0">
              <a:latin typeface="Calibri" pitchFamily="34" charset="0"/>
            </a:endParaRPr>
          </a:p>
        </p:txBody>
      </p:sp>
      <p:sp>
        <p:nvSpPr>
          <p:cNvPr id="4099" name="Forme 2"/>
          <p:cNvSpPr>
            <a:spLocks/>
          </p:cNvSpPr>
          <p:nvPr/>
        </p:nvSpPr>
        <p:spPr bwMode="auto">
          <a:xfrm>
            <a:off x="1218494" y="2381250"/>
            <a:ext cx="7620706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fr-CA" sz="4000" dirty="0" smtClean="0">
                <a:latin typeface="Calibri" pitchFamily="34" charset="0"/>
              </a:rPr>
              <a:t>Improvement of Cloud Cover Fraction parameterization in Chemistry Transport Model(CTM)</a:t>
            </a:r>
            <a:endParaRPr lang="fr-CA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572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51025"/>
            <a:ext cx="1981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35052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26100"/>
            <a:ext cx="2921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9325"/>
            <a:ext cx="3035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90975" y="990600"/>
            <a:ext cx="2409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Cirrus  associated with outflow from deep convection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734175" y="990600"/>
            <a:ext cx="240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Cirrus associated with frontal disturbances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8163"/>
            <a:ext cx="30480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92550"/>
            <a:ext cx="21145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143375" y="4257675"/>
            <a:ext cx="2409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associated with extratropical fronts and tropical disturbances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646863" y="4257675"/>
            <a:ext cx="2649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Occur in relatively quiescent conditions and are directly associated with the boundary layer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6372225"/>
            <a:ext cx="34083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5491163"/>
            <a:ext cx="25527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5765800"/>
            <a:ext cx="36258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52663"/>
            <a:ext cx="4953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2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209800" y="457200"/>
            <a:ext cx="4829175" cy="6200775"/>
            <a:chOff x="2487436" y="457200"/>
            <a:chExt cx="4829175" cy="6200775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436" y="457200"/>
              <a:ext cx="4829175" cy="620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直接连接符 4"/>
            <p:cNvCxnSpPr/>
            <p:nvPr/>
          </p:nvCxnSpPr>
          <p:spPr>
            <a:xfrm>
              <a:off x="3276600" y="4724400"/>
              <a:ext cx="4038600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276600" y="5715000"/>
              <a:ext cx="4038600" cy="0"/>
            </a:xfrm>
            <a:prstGeom prst="line">
              <a:avLst/>
            </a:prstGeom>
            <a:ln w="412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756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J.O. TEIXEIRA et al., 2002, Boundary Layer Clouds in Global Atmospheric Model: Simple Cloud Cove Parameterizations, Journal of Climate,  1261-1274.</a:t>
            </a:r>
          </a:p>
          <a:p>
            <a:r>
              <a:rPr lang="en-US" sz="2000" dirty="0" err="1" smtClean="0"/>
              <a:t>Slingo</a:t>
            </a:r>
            <a:r>
              <a:rPr lang="en-US" sz="2000" dirty="0" smtClean="0"/>
              <a:t>, J. M., 1987: The development and verification of a cloud prediction scheme in the ECMWF model. Quart. J. Roy. </a:t>
            </a:r>
            <a:r>
              <a:rPr lang="en-US" sz="2000" dirty="0" err="1" smtClean="0"/>
              <a:t>Meteor.Soc</a:t>
            </a:r>
            <a:r>
              <a:rPr lang="en-US" sz="2000" dirty="0" smtClean="0"/>
              <a:t>., 113, 899–927.</a:t>
            </a:r>
          </a:p>
          <a:p>
            <a:r>
              <a:rPr lang="en-US" sz="2000" dirty="0" smtClean="0"/>
              <a:t>Smith, R. N. B., 1990: A scheme for predicting layer clouds and their water content in a general circulation model. Quart. J. Roy. Meteor. Soc., 116, 435–460.</a:t>
            </a:r>
          </a:p>
          <a:p>
            <a:r>
              <a:rPr lang="en-US" sz="2000" dirty="0" smtClean="0"/>
              <a:t>Li </a:t>
            </a:r>
            <a:r>
              <a:rPr lang="en-US" sz="2000" dirty="0" err="1" smtClean="0"/>
              <a:t>Jiming</a:t>
            </a:r>
            <a:r>
              <a:rPr lang="en-US" sz="2000" dirty="0"/>
              <a:t> </a:t>
            </a:r>
            <a:r>
              <a:rPr lang="en-US" sz="2000" dirty="0" smtClean="0"/>
              <a:t>et al., 2009, Analysis of vertical distribution of cloud in East Asia by space-based </a:t>
            </a:r>
            <a:r>
              <a:rPr lang="en-US" sz="2000" dirty="0" err="1" smtClean="0"/>
              <a:t>lidar</a:t>
            </a:r>
            <a:r>
              <a:rPr lang="en-US" sz="2000" dirty="0" smtClean="0"/>
              <a:t> data, Chinese Journal of Atmospheric Sciences, 33, 698-707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9048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rm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/>
          <a:lstStyle/>
          <a:p>
            <a:pPr marL="0" indent="0" algn="ctr" defTabSz="914400" eaLnBrk="1" hangingPunct="1"/>
            <a:r>
              <a:rPr lang="fr-CA" dirty="0" smtClean="0"/>
              <a:t>Questions?</a:t>
            </a:r>
            <a:endParaRPr lang="fr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 and Motivation</a:t>
            </a:r>
          </a:p>
          <a:p>
            <a:pPr marL="0" indent="0">
              <a:buNone/>
            </a:pPr>
            <a:r>
              <a:rPr lang="fr-FR" dirty="0" smtClean="0"/>
              <a:t> </a:t>
            </a:r>
          </a:p>
          <a:p>
            <a:r>
              <a:rPr lang="fr-FR" dirty="0" smtClean="0"/>
              <a:t>Application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Results and Discussion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9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Motivation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CTM structure: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65341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579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major types of </a:t>
            </a:r>
            <a:r>
              <a:rPr lang="en-US" dirty="0"/>
              <a:t>cloud </a:t>
            </a:r>
            <a:r>
              <a:rPr lang="en-US" dirty="0" smtClean="0"/>
              <a:t>parameterizations: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iagnostic cloud schemes : a </a:t>
            </a:r>
            <a:r>
              <a:rPr lang="en-US" sz="2000" dirty="0"/>
              <a:t>function of relative humidity and </a:t>
            </a:r>
            <a:r>
              <a:rPr lang="en-US" sz="2000" dirty="0" smtClean="0"/>
              <a:t>some other parameters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Statistical </a:t>
            </a:r>
            <a:r>
              <a:rPr lang="en-US" sz="2000" dirty="0"/>
              <a:t>schemes </a:t>
            </a:r>
            <a:r>
              <a:rPr lang="en-US" sz="2000" dirty="0" smtClean="0"/>
              <a:t>:  based on </a:t>
            </a:r>
            <a:r>
              <a:rPr lang="en-US" sz="2000" dirty="0"/>
              <a:t>assumed probability distributions for the </a:t>
            </a:r>
            <a:r>
              <a:rPr lang="en-US" sz="2000" dirty="0" err="1"/>
              <a:t>subgrid</a:t>
            </a:r>
            <a:r>
              <a:rPr lang="en-US" sz="2000" dirty="0"/>
              <a:t> </a:t>
            </a:r>
            <a:r>
              <a:rPr lang="en-US" sz="2000" dirty="0" smtClean="0"/>
              <a:t>variability of </a:t>
            </a:r>
            <a:r>
              <a:rPr lang="en-US" sz="2000" dirty="0"/>
              <a:t>the </a:t>
            </a:r>
            <a:r>
              <a:rPr lang="en-US" sz="2000" dirty="0" err="1"/>
              <a:t>thermodynamical</a:t>
            </a:r>
            <a:r>
              <a:rPr lang="en-US" sz="2000" dirty="0"/>
              <a:t> </a:t>
            </a:r>
            <a:r>
              <a:rPr lang="en-US" sz="2000" dirty="0" smtClean="0"/>
              <a:t>properties</a:t>
            </a:r>
          </a:p>
          <a:p>
            <a:pPr lvl="1"/>
            <a:r>
              <a:rPr lang="en-US" sz="2000" dirty="0" smtClean="0"/>
              <a:t>Prognostic cloud schemes : the </a:t>
            </a:r>
            <a:r>
              <a:rPr lang="en-US" sz="2000" dirty="0"/>
              <a:t>liquid/ice water and the cloud </a:t>
            </a:r>
            <a:r>
              <a:rPr lang="en-US" sz="2000" dirty="0" smtClean="0"/>
              <a:t>fraction can </a:t>
            </a:r>
            <a:r>
              <a:rPr lang="en-US" sz="2000" dirty="0"/>
              <a:t>be determined </a:t>
            </a:r>
            <a:r>
              <a:rPr lang="en-US" sz="2000" dirty="0" err="1"/>
              <a:t>prognostically</a:t>
            </a:r>
            <a:r>
              <a:rPr lang="en-US" sz="2000" dirty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94050"/>
            <a:ext cx="35052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86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" y="1905000"/>
            <a:ext cx="4078287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5635625"/>
            <a:ext cx="180498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663"/>
            <a:ext cx="4938712" cy="665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116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16933" y="1854287"/>
            <a:ext cx="4572000" cy="4772025"/>
            <a:chOff x="4648200" y="1828800"/>
            <a:chExt cx="4572000" cy="477202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828800"/>
              <a:ext cx="4572000" cy="47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2"/>
            <p:cNvSpPr txBox="1">
              <a:spLocks noChangeArrowheads="1"/>
            </p:cNvSpPr>
            <p:nvPr/>
          </p:nvSpPr>
          <p:spPr bwMode="auto">
            <a:xfrm>
              <a:off x="6210300" y="3124200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Cirrus</a:t>
              </a:r>
            </a:p>
          </p:txBody>
        </p:sp>
        <p:sp>
          <p:nvSpPr>
            <p:cNvPr id="6" name="TextBox 16"/>
            <p:cNvSpPr txBox="1">
              <a:spLocks noChangeArrowheads="1"/>
            </p:cNvSpPr>
            <p:nvPr/>
          </p:nvSpPr>
          <p:spPr bwMode="auto">
            <a:xfrm>
              <a:off x="5638800" y="4572000"/>
              <a:ext cx="1600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Cumulus/Cumulonimbus</a:t>
              </a:r>
            </a:p>
          </p:txBody>
        </p:sp>
        <p:sp>
          <p:nvSpPr>
            <p:cNvPr id="7" name="TextBox 17"/>
            <p:cNvSpPr txBox="1">
              <a:spLocks noChangeArrowheads="1"/>
            </p:cNvSpPr>
            <p:nvPr/>
          </p:nvSpPr>
          <p:spPr bwMode="auto">
            <a:xfrm>
              <a:off x="7620000" y="3886200"/>
              <a:ext cx="1600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/>
                <a:t>Altocumulus/Altostratus</a:t>
              </a:r>
            </a:p>
          </p:txBody>
        </p:sp>
        <p:sp>
          <p:nvSpPr>
            <p:cNvPr id="8" name="TextBox 18"/>
            <p:cNvSpPr txBox="1">
              <a:spLocks noChangeArrowheads="1"/>
            </p:cNvSpPr>
            <p:nvPr/>
          </p:nvSpPr>
          <p:spPr bwMode="auto">
            <a:xfrm>
              <a:off x="7010400" y="4992688"/>
              <a:ext cx="16002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Stratus/</a:t>
              </a:r>
            </a:p>
            <a:p>
              <a:pPr eaLnBrk="1" hangingPunct="1"/>
              <a:r>
                <a:rPr lang="en-US"/>
                <a:t>Stratocumulus</a:t>
              </a:r>
            </a:p>
          </p:txBody>
        </p:sp>
      </p:grpSp>
      <p:pic>
        <p:nvPicPr>
          <p:cNvPr id="20482" name="Picture 2" descr="http://upload.wikimedia.org/wikipedia/commons/5/58/Wolkenstockwerk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33" y="2678509"/>
            <a:ext cx="4492625" cy="280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3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45720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51025"/>
            <a:ext cx="19812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3505200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626100"/>
            <a:ext cx="29210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6029325"/>
            <a:ext cx="3035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990975" y="990600"/>
            <a:ext cx="2409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Cirrus  associated with outflow from deep convection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734175" y="990600"/>
            <a:ext cx="2409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Cirrus associated with frontal disturbances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08163"/>
            <a:ext cx="30480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892550"/>
            <a:ext cx="2114550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143375" y="4257675"/>
            <a:ext cx="2409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associated with extratropical fronts and tropical disturbances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646863" y="4257675"/>
            <a:ext cx="2649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Occur in relatively quiescent conditions and are directly associated with the boundary layer</a:t>
            </a:r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6372225"/>
            <a:ext cx="34083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5491163"/>
            <a:ext cx="25527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5765800"/>
            <a:ext cx="36258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52663"/>
            <a:ext cx="4953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95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24756"/>
            <a:ext cx="3687762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94681"/>
            <a:ext cx="35941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668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914400"/>
            <a:ext cx="317500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257" y="3810000"/>
            <a:ext cx="308768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67" y="3906694"/>
            <a:ext cx="2971800" cy="253538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84" y="942622"/>
            <a:ext cx="3142091" cy="264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43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9800"/>
      </a:hlink>
      <a:folHlink>
        <a:srgbClr val="F4551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宋体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仿宋_GB2312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100000" t="200000" r="100000" b="4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100000" t="200000" r="100000" b="40000"/>
          </a:path>
        </a:gradFill>
      </a:fillStyleLst>
      <a:lnStyleLst>
        <a:ln w="698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00000"/>
              </a:schemeClr>
            </a:gs>
            <a:gs pos="100000">
              <a:schemeClr val="phClr">
                <a:shade val="15000"/>
                <a:satMod val="300000"/>
              </a:schemeClr>
            </a:gs>
          </a:gsLst>
          <a:path path="circle">
            <a:fillToRect l="10000" t="180000" r="1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5000"/>
                <a:satMod val="150000"/>
              </a:schemeClr>
            </a:duotone>
          </a:blip>
          <a:tile tx="0" ty="0" sx="70000" sy="70000" flip="none" algn="ctr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F9800"/>
    </a:hlink>
    <a:folHlink>
      <a:srgbClr val="F45511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F9800"/>
    </a:hlink>
    <a:folHlink>
      <a:srgbClr val="F4551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156</TotalTime>
  <Words>390</Words>
  <Application>Microsoft Office PowerPoint</Application>
  <PresentationFormat>全屏显示(4:3)</PresentationFormat>
  <Paragraphs>39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1</vt:lpstr>
      <vt:lpstr>PowerPoint 演示文稿</vt:lpstr>
      <vt:lpstr>Outline</vt:lpstr>
      <vt:lpstr>Introduction and Motivation</vt:lpstr>
      <vt:lpstr>PowerPoint 演示文稿</vt:lpstr>
      <vt:lpstr>PowerPoint 演示文稿</vt:lpstr>
      <vt:lpstr>Application</vt:lpstr>
      <vt:lpstr>PowerPoint 演示文稿</vt:lpstr>
      <vt:lpstr>Results and Discussion</vt:lpstr>
      <vt:lpstr>PowerPoint 演示文稿</vt:lpstr>
      <vt:lpstr>PowerPoint 演示文稿</vt:lpstr>
      <vt:lpstr>PowerPoint 演示文稿</vt:lpstr>
      <vt:lpstr>Reference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ZhenzhenYin</dc:creator>
  <cp:lastModifiedBy>ZhenzhenYin</cp:lastModifiedBy>
  <cp:revision>48</cp:revision>
  <dcterms:created xsi:type="dcterms:W3CDTF">2012-04-26T18:00:16Z</dcterms:created>
  <dcterms:modified xsi:type="dcterms:W3CDTF">2012-04-26T20:36:48Z</dcterms:modified>
</cp:coreProperties>
</file>