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256" r:id="rId2"/>
    <p:sldId id="265" r:id="rId3"/>
    <p:sldId id="267" r:id="rId4"/>
    <p:sldId id="264" r:id="rId5"/>
    <p:sldId id="257" r:id="rId6"/>
    <p:sldId id="260" r:id="rId7"/>
    <p:sldId id="258" r:id="rId8"/>
    <p:sldId id="268" r:id="rId9"/>
    <p:sldId id="269" r:id="rId10"/>
    <p:sldId id="270" r:id="rId11"/>
    <p:sldId id="271" r:id="rId12"/>
    <p:sldId id="286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-108" y="-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51A2A-FA9E-4D3B-963B-9EA43D105E25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6477E-6E13-4434-86AD-4A782C161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8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1, after discussed the emission trends around</a:t>
            </a:r>
            <a:r>
              <a:rPr lang="en-US" baseline="0" dirty="0" smtClean="0"/>
              <a:t> the world, here we focus on the transport of emissions and the impacts of emissions on weather and climate</a:t>
            </a:r>
          </a:p>
          <a:p>
            <a:r>
              <a:rPr lang="en-US" baseline="0" dirty="0" smtClean="0"/>
              <a:t>2, one important feature is plume height or injection height, which is characterized as the maximum height  a smoke plume can reach vertically in the atmosphere. For a well-developed plume, it is measured at the point where a smoke plume bends from vertical rising to horizontal transport, like the left panel. Most emissions are injected into atmosphere at this level.</a:t>
            </a:r>
          </a:p>
          <a:p>
            <a:r>
              <a:rPr lang="en-US" baseline="0" dirty="0" smtClean="0"/>
              <a:t>3, It is needed to mention that one plume could have several fire cores.</a:t>
            </a:r>
          </a:p>
          <a:p>
            <a:r>
              <a:rPr lang="en-US" baseline="0" dirty="0" smtClean="0"/>
              <a:t>4, a measurements ~10km downwind of the </a:t>
            </a:r>
            <a:r>
              <a:rPr lang="en-US" baseline="0" dirty="0" err="1" smtClean="0"/>
              <a:t>Kooternai</a:t>
            </a:r>
            <a:r>
              <a:rPr lang="en-US" baseline="0" dirty="0" smtClean="0"/>
              <a:t> Creak Fire, showing the emissions are concentrated in a narrow vertical bend.</a:t>
            </a:r>
          </a:p>
          <a:p>
            <a:r>
              <a:rPr lang="en-US" baseline="0" dirty="0" smtClean="0"/>
              <a:t>5, Fire emissions injected at higher elevations are likely to be transported out of the local burn site and may affect air quality in downwind locations.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361B4-89B3-D848-8924-AFD53CBF3A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65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1, left is the MISR picture</a:t>
            </a:r>
            <a:r>
              <a:rPr lang="en-US" baseline="0" dirty="0" smtClean="0"/>
              <a:t> about California fire Jan, 18</a:t>
            </a:r>
            <a:r>
              <a:rPr lang="en-US" baseline="30000" dirty="0" smtClean="0"/>
              <a:t>th</a:t>
            </a:r>
            <a:r>
              <a:rPr lang="en-US" baseline="0" dirty="0" smtClean="0"/>
              <a:t>, 2014</a:t>
            </a:r>
          </a:p>
          <a:p>
            <a:r>
              <a:rPr lang="en-US" baseline="0" dirty="0" smtClean="0"/>
              <a:t>2, right is the ground ceilometer measurements for 20 prescribed burns in the southeastern US</a:t>
            </a:r>
          </a:p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361B4-89B3-D848-8924-AFD53CBF3A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72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1, A, burned</a:t>
            </a:r>
            <a:r>
              <a:rPr lang="en-US" baseline="0" dirty="0" smtClean="0"/>
              <a:t> area; L fuel loading factor; S emission factor</a:t>
            </a:r>
          </a:p>
          <a:p>
            <a:r>
              <a:rPr lang="en-US" dirty="0" smtClean="0"/>
              <a:t>2, DRF:</a:t>
            </a:r>
            <a:r>
              <a:rPr lang="en-US" baseline="0" dirty="0" smtClean="0"/>
              <a:t> direct </a:t>
            </a:r>
            <a:r>
              <a:rPr lang="en-US" baseline="0" dirty="0" err="1" smtClean="0"/>
              <a:t>radiative</a:t>
            </a:r>
            <a:r>
              <a:rPr lang="en-US" baseline="0" dirty="0" smtClean="0"/>
              <a:t> forcing, measured at the top of the model level</a:t>
            </a:r>
          </a:p>
          <a:p>
            <a:r>
              <a:rPr lang="en-US" baseline="0" dirty="0" smtClean="0"/>
              <a:t>3, figure is 1988 observation of precipitation in mm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361B4-89B3-D848-8924-AFD53CBF3A6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06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1, simulated</a:t>
            </a:r>
            <a:r>
              <a:rPr lang="en-US" baseline="0" dirty="0" smtClean="0"/>
              <a:t> geographic pattern of of precipitation, error: rainfall in southeast and </a:t>
            </a:r>
            <a:r>
              <a:rPr lang="en-US" baseline="0" dirty="0" err="1" smtClean="0"/>
              <a:t>midwest</a:t>
            </a:r>
            <a:endParaRPr lang="en-US" baseline="0" dirty="0" smtClean="0"/>
          </a:p>
          <a:p>
            <a:r>
              <a:rPr lang="en-US" baseline="0" dirty="0" smtClean="0"/>
              <a:t>2, perturbation capture the drought in northeast, and more rain in southwest. </a:t>
            </a:r>
          </a:p>
          <a:p>
            <a:r>
              <a:rPr lang="en-US" baseline="0" dirty="0" smtClean="0"/>
              <a:t>3, increase the smoke amount, increase the intensity of drought over great lakes </a:t>
            </a:r>
          </a:p>
          <a:p>
            <a:r>
              <a:rPr lang="en-US" baseline="0" dirty="0" smtClean="0"/>
              <a:t>4, increase the smoke injection height, the drought increase</a:t>
            </a:r>
          </a:p>
          <a:p>
            <a:r>
              <a:rPr lang="en-US" baseline="0" dirty="0" smtClean="0"/>
              <a:t>5, remove the emission to the downwind area, the drought also increase.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361B4-89B3-D848-8924-AFD53CBF3A6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02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1, ridge and trough in (a), a tropical</a:t>
            </a:r>
            <a:r>
              <a:rPr lang="en-US" baseline="0" dirty="0" smtClean="0"/>
              <a:t> easterly trough over Mexican coast</a:t>
            </a:r>
            <a:endParaRPr lang="en-US" dirty="0" smtClean="0"/>
          </a:p>
          <a:p>
            <a:r>
              <a:rPr lang="en-US" dirty="0" smtClean="0"/>
              <a:t>2,</a:t>
            </a:r>
            <a:r>
              <a:rPr lang="en-US" baseline="0" dirty="0" smtClean="0"/>
              <a:t> absorption of solar radiation by smoke particles releases heat in upper smoke layer, </a:t>
            </a:r>
            <a:r>
              <a:rPr lang="en-US" baseline="0" dirty="0" smtClean="0">
                <a:sym typeface="Wingdings"/>
              </a:rPr>
              <a:t> warm air downwind  weaken the trough  cloud and rainfall are reduced</a:t>
            </a:r>
          </a:p>
          <a:p>
            <a:r>
              <a:rPr lang="en-US" baseline="0" dirty="0" smtClean="0">
                <a:sym typeface="Wingdings"/>
              </a:rPr>
              <a:t>3, </a:t>
            </a:r>
            <a:r>
              <a:rPr lang="en-US" baseline="0" dirty="0" smtClean="0"/>
              <a:t>absorption of solar radiation by smoke particles releases heat in upper smoke layer </a:t>
            </a:r>
            <a:r>
              <a:rPr lang="en-US" baseline="0" dirty="0" smtClean="0">
                <a:sym typeface="Wingdings"/>
              </a:rPr>
              <a:t> weak north-south temperature gradient  weaken the high over the southwestern West  increase the rainfall and cloud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361B4-89B3-D848-8924-AFD53CBF3A6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00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361B4-89B3-D848-8924-AFD53CBF3A6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77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FC9D7-87F4-467E-8BFF-DFA5541FB2D0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AC028-8FC3-49F5-BBFB-4524D2E13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5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FC9D7-87F4-467E-8BFF-DFA5541FB2D0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AC028-8FC3-49F5-BBFB-4524D2E13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6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7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7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FC9D7-87F4-467E-8BFF-DFA5541FB2D0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AC028-8FC3-49F5-BBFB-4524D2E13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109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FC9D7-87F4-467E-8BFF-DFA5541FB2D0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AC028-8FC3-49F5-BBFB-4524D2E13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34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FC9D7-87F4-467E-8BFF-DFA5541FB2D0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AC028-8FC3-49F5-BBFB-4524D2E13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53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FC9D7-87F4-467E-8BFF-DFA5541FB2D0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AC028-8FC3-49F5-BBFB-4524D2E13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33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FC9D7-87F4-467E-8BFF-DFA5541FB2D0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AC028-8FC3-49F5-BBFB-4524D2E13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0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FC9D7-87F4-467E-8BFF-DFA5541FB2D0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AC028-8FC3-49F5-BBFB-4524D2E13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09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FC9D7-87F4-467E-8BFF-DFA5541FB2D0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AC028-8FC3-49F5-BBFB-4524D2E13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00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FC9D7-87F4-467E-8BFF-DFA5541FB2D0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AC028-8FC3-49F5-BBFB-4524D2E13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32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FC9D7-87F4-467E-8BFF-DFA5541FB2D0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AC028-8FC3-49F5-BBFB-4524D2E13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93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FC9D7-87F4-467E-8BFF-DFA5541FB2D0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AC028-8FC3-49F5-BBFB-4524D2E13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14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81100"/>
            <a:ext cx="12192000" cy="2419359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Wildfires and Climate</a:t>
            </a:r>
            <a:b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---Interactions and Variations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Yufei</a:t>
            </a:r>
            <a:r>
              <a:rPr lang="en-US" dirty="0" smtClean="0"/>
              <a:t> </a:t>
            </a:r>
            <a:r>
              <a:rPr lang="en-US" dirty="0" err="1" smtClean="0"/>
              <a:t>Zou</a:t>
            </a:r>
            <a:r>
              <a:rPr lang="en-US" dirty="0" smtClean="0"/>
              <a:t>, </a:t>
            </a:r>
            <a:r>
              <a:rPr lang="en-US" dirty="0" err="1" smtClean="0"/>
              <a:t>Ziming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04/16/2014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7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4096"/>
            <a:ext cx="5904791" cy="1143000"/>
          </a:xfrm>
        </p:spPr>
        <p:txBody>
          <a:bodyPr/>
          <a:lstStyle/>
          <a:p>
            <a:r>
              <a:rPr lang="en-US" dirty="0"/>
              <a:t>Fire in the Amazon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129" y="4299437"/>
            <a:ext cx="6084278" cy="236513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Forest fire occurrence may double in years of extreme drought;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widespread fires along the highways and in the agricultural zones;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Climate change alone may spread fire activity into the northwestern Amazon;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" y="780074"/>
            <a:ext cx="5905041" cy="3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791" y="0"/>
            <a:ext cx="6287210" cy="679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061609" y="6444526"/>
            <a:ext cx="2083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</a:t>
            </a:r>
            <a:r>
              <a:rPr lang="en-US" sz="1600" dirty="0" err="1" smtClean="0"/>
              <a:t>Silvestrini</a:t>
            </a:r>
            <a:r>
              <a:rPr lang="en-US" sz="1600" dirty="0" smtClean="0"/>
              <a:t> et al., 2011)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325808" y="-48444"/>
            <a:ext cx="2646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climate + land use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44683" y="2189385"/>
            <a:ext cx="40123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IPCC’s A2 scenario + BAU deforestation (2050)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863025" y="4371153"/>
            <a:ext cx="1705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IPCC’s A2 scenario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9890510" y="2201201"/>
            <a:ext cx="1707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BAU deforestation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090240" y="474731"/>
            <a:ext cx="40532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probabilistic model with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anthropogenic factors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climatic conditions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(vapor pressure deficit);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6314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06" y="0"/>
            <a:ext cx="345244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Fire in Australia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7506" y="263864"/>
            <a:ext cx="7494494" cy="242047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significant increase in annual cumulative FFDI towards the southeast of the continent;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largest increases in seasonal FFDI occurred during spring and autumn, while summer recorded the fewest significant trends;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946" y="2684335"/>
            <a:ext cx="6940536" cy="409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0" y="5250994"/>
            <a:ext cx="4257675" cy="828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4571"/>
            <a:ext cx="4195482" cy="372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9074" y="895239"/>
            <a:ext cx="2964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Annual cumulative FFDI trend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9074" y="4881663"/>
            <a:ext cx="3072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Forest Fire Danger Index (FFDI)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2700" y="6105998"/>
            <a:ext cx="3664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DF: drought factor; T: temperature; </a:t>
            </a:r>
          </a:p>
          <a:p>
            <a:r>
              <a:rPr lang="en-US" dirty="0" smtClean="0"/>
              <a:t>H: relative humidity; V: wind speed;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498902" y="6105998"/>
            <a:ext cx="1797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(Clarke et al., 2013)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593976" y="2925833"/>
            <a:ext cx="459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series of annual cumulative FFDI anomaly</a:t>
            </a:r>
            <a:endParaRPr lang="en-US" dirty="0"/>
          </a:p>
        </p:txBody>
      </p:sp>
      <p:pic>
        <p:nvPicPr>
          <p:cNvPr id="5127" name="Picture 7" descr="C:\Users\yzou40\Google Drive\tmp\GFED4\GFED4_BurnedArea_noReg_1997-2012annualmean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4" t="45432" r="56490" b="40807"/>
          <a:stretch/>
        </p:blipFill>
        <p:spPr bwMode="auto">
          <a:xfrm>
            <a:off x="3159303" y="2316662"/>
            <a:ext cx="207317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86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393" y="72415"/>
            <a:ext cx="109728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Fire severity are dominated by multiple factors including climate variability and anthropogenic activities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>
              <a:buFont typeface="+mj-lt"/>
              <a:buAutoNum type="arabicParenR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Distinct variations in specific regions at present day;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arenR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enerally increasing fire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probabilities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mid- to high-latitudes vs. decreasing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probabilities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tropics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long-term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80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 Plume</a:t>
            </a:r>
            <a:endParaRPr lang="en-US" dirty="0"/>
          </a:p>
        </p:txBody>
      </p:sp>
      <p:pic>
        <p:nvPicPr>
          <p:cNvPr id="4" name="Picture 3" descr="Screen Shot 2014-04-17 at 11.41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" y="1282618"/>
            <a:ext cx="7987477" cy="4000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6136" y="5278432"/>
            <a:ext cx="2128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Freitas</a:t>
            </a:r>
            <a:r>
              <a:rPr lang="en-US" dirty="0" smtClean="0"/>
              <a:t> et al., 2010)</a:t>
            </a:r>
            <a:endParaRPr lang="en-US" dirty="0"/>
          </a:p>
        </p:txBody>
      </p:sp>
      <p:pic>
        <p:nvPicPr>
          <p:cNvPr id="6" name="Picture 5" descr="Screen Shot 2014-04-17 at 11.56.3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943" y="1420517"/>
            <a:ext cx="4037822" cy="3823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31412" y="1135530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Downwind Aerosol Mass Density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45477" y="5341185"/>
            <a:ext cx="2250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Urbanski</a:t>
            </a:r>
            <a:r>
              <a:rPr lang="en-US" dirty="0" smtClean="0"/>
              <a:t> et al., 2010)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6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Plume Height Measurements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241619"/>
            <a:ext cx="10972800" cy="1642028"/>
          </a:xfrm>
        </p:spPr>
        <p:txBody>
          <a:bodyPr>
            <a:normAutofit/>
          </a:bodyPr>
          <a:lstStyle/>
          <a:p>
            <a:r>
              <a:rPr lang="en-US" dirty="0" smtClean="0"/>
              <a:t>Satellite-based: </a:t>
            </a:r>
            <a:r>
              <a:rPr lang="en-US" dirty="0"/>
              <a:t>MISR, CALIPSO</a:t>
            </a:r>
          </a:p>
          <a:p>
            <a:r>
              <a:rPr lang="en-US" dirty="0" smtClean="0"/>
              <a:t>Ground-based: LIDAR system</a:t>
            </a:r>
          </a:p>
        </p:txBody>
      </p:sp>
      <p:pic>
        <p:nvPicPr>
          <p:cNvPr id="7" name="Picture 6" descr="Screen Shot 2014-04-17 at 12.26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79" y="2136587"/>
            <a:ext cx="5662706" cy="4514103"/>
          </a:xfrm>
          <a:prstGeom prst="rect">
            <a:avLst/>
          </a:prstGeom>
        </p:spPr>
      </p:pic>
      <p:pic>
        <p:nvPicPr>
          <p:cNvPr id="8" name="Picture 7" descr="Screen Shot 2014-04-17 at 12.27.4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8" y="2569883"/>
            <a:ext cx="4893966" cy="38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3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Plume Height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Empirical model: Fire Emission Production Simulator (FEPS) derived from the Briggs scheme.</a:t>
            </a:r>
          </a:p>
          <a:p>
            <a:r>
              <a:rPr lang="en-US" dirty="0" smtClean="0"/>
              <a:t>Dynamical models: </a:t>
            </a:r>
            <a:r>
              <a:rPr lang="en-US" dirty="0" err="1" smtClean="0"/>
              <a:t>Freitas</a:t>
            </a:r>
            <a:r>
              <a:rPr lang="en-US" dirty="0" smtClean="0"/>
              <a:t> et al. (2006) and Kiefer et al. (2011) model</a:t>
            </a:r>
          </a:p>
          <a:p>
            <a:r>
              <a:rPr lang="en-US" dirty="0" smtClean="0"/>
              <a:t>Hybrid model: DAYSMOKE( </a:t>
            </a:r>
            <a:r>
              <a:rPr lang="en-US" dirty="0" err="1" smtClean="0"/>
              <a:t>Achtemeier</a:t>
            </a:r>
            <a:r>
              <a:rPr lang="en-US" dirty="0" smtClean="0"/>
              <a:t> et al, 2011)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05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Climate: 1988 northern U.S. fire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Location: Northern Rocky mountains</a:t>
            </a:r>
          </a:p>
          <a:p>
            <a:r>
              <a:rPr lang="en-US" sz="2800" dirty="0" smtClean="0"/>
              <a:t>Model: NCAR </a:t>
            </a:r>
            <a:r>
              <a:rPr lang="en-US" sz="2800" dirty="0" err="1" smtClean="0"/>
              <a:t>RegCM</a:t>
            </a:r>
            <a:endParaRPr lang="en-US" sz="2800" dirty="0" smtClean="0"/>
          </a:p>
          <a:p>
            <a:r>
              <a:rPr lang="en-US" sz="2800" dirty="0" smtClean="0"/>
              <a:t>Emissions of smoke particles </a:t>
            </a:r>
            <a:r>
              <a:rPr lang="en-US" sz="2800" i="1" dirty="0" smtClean="0"/>
              <a:t>E=ASL</a:t>
            </a:r>
          </a:p>
          <a:p>
            <a:r>
              <a:rPr lang="en-US" sz="2800" dirty="0" smtClean="0"/>
              <a:t>Optical depth:</a:t>
            </a:r>
          </a:p>
          <a:p>
            <a:r>
              <a:rPr lang="en-US" sz="2800" dirty="0" smtClean="0"/>
              <a:t>Smoke distribute evenly: 0~2500m </a:t>
            </a:r>
          </a:p>
          <a:p>
            <a:r>
              <a:rPr lang="en-US" sz="2800" dirty="0" smtClean="0"/>
              <a:t>Emission 300kg km</a:t>
            </a:r>
            <a:r>
              <a:rPr lang="en-US" sz="2800" baseline="30000" dirty="0" smtClean="0"/>
              <a:t>-2</a:t>
            </a:r>
            <a:r>
              <a:rPr lang="en-US" sz="2800" dirty="0" smtClean="0"/>
              <a:t>, DRF up to -9 Wm</a:t>
            </a:r>
            <a:r>
              <a:rPr lang="en-US" sz="2800" baseline="30000" dirty="0" smtClean="0"/>
              <a:t>-2</a:t>
            </a:r>
          </a:p>
          <a:p>
            <a:r>
              <a:rPr lang="en-US" sz="2800" dirty="0" smtClean="0"/>
              <a:t>Evaluate the impact of absorbing aerosol. </a:t>
            </a:r>
          </a:p>
          <a:p>
            <a:endParaRPr lang="en-US" sz="2800" dirty="0"/>
          </a:p>
        </p:txBody>
      </p:sp>
      <p:pic>
        <p:nvPicPr>
          <p:cNvPr id="4" name="Picture 3" descr="Screen Shot 2014-04-17 at 1.19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541" y="3273611"/>
            <a:ext cx="3098800" cy="35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83784" y="6219725"/>
            <a:ext cx="165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(Liu., 2005)</a:t>
            </a:r>
            <a:endParaRPr lang="en-US" dirty="0"/>
          </a:p>
        </p:txBody>
      </p:sp>
      <p:pic>
        <p:nvPicPr>
          <p:cNvPr id="7" name="Picture 6" descr="Screen Shot 2014-04-17 at 1.28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882" y="1272361"/>
            <a:ext cx="5304118" cy="337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0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4-17 at 1.21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778" y="0"/>
            <a:ext cx="5405340" cy="3167529"/>
          </a:xfrm>
          <a:prstGeom prst="rect">
            <a:avLst/>
          </a:prstGeom>
        </p:spPr>
      </p:pic>
      <p:pic>
        <p:nvPicPr>
          <p:cNvPr id="6" name="Picture 5" descr="Screen Shot 2014-04-17 at 1.29.3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35" y="3638019"/>
            <a:ext cx="5767295" cy="3219981"/>
          </a:xfrm>
          <a:prstGeom prst="rect">
            <a:avLst/>
          </a:prstGeom>
        </p:spPr>
      </p:pic>
      <p:pic>
        <p:nvPicPr>
          <p:cNvPr id="7" name="Picture 6" descr="Screen Shot 2014-04-17 at 1.49.1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47" y="214279"/>
            <a:ext cx="5050118" cy="2940707"/>
          </a:xfrm>
          <a:prstGeom prst="rect">
            <a:avLst/>
          </a:prstGeom>
        </p:spPr>
      </p:pic>
      <p:pic>
        <p:nvPicPr>
          <p:cNvPr id="8" name="Picture 7" descr="Screen Shot 2014-04-17 at 1.50.4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86" y="3509682"/>
            <a:ext cx="5468471" cy="32193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66961" y="3276314"/>
            <a:ext cx="165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(Liu 2005)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63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17 at 1.33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80" y="977525"/>
            <a:ext cx="7974480" cy="55374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6354" y="537883"/>
            <a:ext cx="7888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Geopotential</a:t>
            </a:r>
            <a:r>
              <a:rPr lang="en-US" sz="2400" dirty="0" smtClean="0"/>
              <a:t> height (in m) and temperature (in K) on 700 </a:t>
            </a:r>
            <a:r>
              <a:rPr lang="en-US" sz="2400" dirty="0" err="1" smtClean="0"/>
              <a:t>hPa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983784" y="6219725"/>
            <a:ext cx="165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(Liu 2005)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63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3106265"/>
          </a:xfrm>
        </p:spPr>
        <p:txBody>
          <a:bodyPr/>
          <a:lstStyle/>
          <a:p>
            <a:r>
              <a:rPr lang="en-US" dirty="0" smtClean="0"/>
              <a:t>Absorption of solar radiation by smoke particles weakens the North America trough in the middle latitudes ,which is a major generator of precipitation in the Midwest.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10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-165100"/>
            <a:ext cx="10972800" cy="1143000"/>
          </a:xfrm>
        </p:spPr>
        <p:txBody>
          <a:bodyPr/>
          <a:lstStyle/>
          <a:p>
            <a:r>
              <a:rPr lang="en-US" dirty="0" smtClean="0"/>
              <a:t>Interactions between Wildfire &amp;  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739" y="5281466"/>
            <a:ext cx="5303461" cy="148420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the linkages between natural variability, drivers of change, responses and feedbacks in the fire-climate system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537200" y="949593"/>
            <a:ext cx="6654800" cy="5686794"/>
            <a:chOff x="5537200" y="1132943"/>
            <a:chExt cx="6654800" cy="5686794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200" y="1132943"/>
              <a:ext cx="6654800" cy="5394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571167" y="6511960"/>
              <a:ext cx="15424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(Ward et al., 2012)</a:t>
              </a:r>
              <a:endParaRPr lang="en-US" sz="14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8034" y="643257"/>
            <a:ext cx="4387662" cy="4716890"/>
            <a:chOff x="770609" y="618585"/>
            <a:chExt cx="4387662" cy="4716890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43" y="618585"/>
              <a:ext cx="4191828" cy="471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70609" y="5022467"/>
              <a:ext cx="22028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Deforestation fire contributions</a:t>
              </a:r>
              <a:endParaRPr lang="en-US" sz="12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34108" y="787283"/>
            <a:ext cx="5203092" cy="4528904"/>
            <a:chOff x="334108" y="787283"/>
            <a:chExt cx="5203092" cy="4528904"/>
          </a:xfrm>
        </p:grpSpPr>
        <p:grpSp>
          <p:nvGrpSpPr>
            <p:cNvPr id="9" name="Group 8"/>
            <p:cNvGrpSpPr/>
            <p:nvPr/>
          </p:nvGrpSpPr>
          <p:grpSpPr>
            <a:xfrm>
              <a:off x="334108" y="1107225"/>
              <a:ext cx="5203092" cy="4208962"/>
              <a:chOff x="334108" y="1107225"/>
              <a:chExt cx="5203092" cy="4208962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108" y="1107225"/>
                <a:ext cx="5203092" cy="4137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3207397" y="4946855"/>
                <a:ext cx="20429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(Moritz et al., 2012)</a:t>
                </a:r>
                <a:endParaRPr lang="en-US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438898" y="787283"/>
              <a:ext cx="29935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Three dominant factors of fire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2920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Impact on weather: 2004 Alaska Fire simulation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57404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In summer 2004, 701 wildfires burned 6.6 million acres, largest since 1957 (Alaska Interagency Coordination Center)</a:t>
            </a:r>
          </a:p>
          <a:p>
            <a:r>
              <a:rPr lang="en-US" sz="2800" dirty="0" smtClean="0"/>
              <a:t>WRF model with WRF-</a:t>
            </a:r>
            <a:r>
              <a:rPr lang="en-US" sz="2800" dirty="0" err="1" smtClean="0"/>
              <a:t>Chem</a:t>
            </a:r>
            <a:r>
              <a:rPr lang="en-US" sz="2800" dirty="0" smtClean="0"/>
              <a:t> and fire module</a:t>
            </a:r>
          </a:p>
          <a:p>
            <a:r>
              <a:rPr lang="en-US" sz="2800" dirty="0" smtClean="0"/>
              <a:t>Nesting grid, resolution: 10km for big domain, 2km for small one (cloud resolved).</a:t>
            </a:r>
          </a:p>
          <a:p>
            <a:r>
              <a:rPr lang="en-US" sz="2800" dirty="0" smtClean="0"/>
              <a:t>Investigate the interaction of aerosols with radiation and cloud microphysics.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Screen Shot 2014-04-17 at 1.54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0" y="1227790"/>
            <a:ext cx="5397500" cy="5194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63196" y="6369136"/>
            <a:ext cx="250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Grell</a:t>
            </a:r>
            <a:r>
              <a:rPr lang="en-US" dirty="0" smtClean="0"/>
              <a:t> et al., 2011)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90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4-17 at 2.00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48" y="109817"/>
            <a:ext cx="11328400" cy="6324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92824" y="224117"/>
            <a:ext cx="136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Without Fire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02283" y="271929"/>
            <a:ext cx="104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Fire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863196" y="6369136"/>
            <a:ext cx="250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Grell</a:t>
            </a:r>
            <a:r>
              <a:rPr lang="en-US" dirty="0" smtClean="0"/>
              <a:t> et al., 2011)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32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17 at 2.03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258794"/>
            <a:ext cx="8026400" cy="444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470" y="239058"/>
            <a:ext cx="786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July 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, 12:00 UTC(local night time)</a:t>
            </a:r>
          </a:p>
          <a:p>
            <a:r>
              <a:rPr lang="en-US" sz="2400" dirty="0" smtClean="0"/>
              <a:t> Precipitation suppressed by emissions: non-convection cloud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598706" y="1090705"/>
            <a:ext cx="136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Without Fire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30047" y="1138517"/>
            <a:ext cx="104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Fire</a:t>
            </a:r>
            <a:endParaRPr lang="en-US" dirty="0"/>
          </a:p>
        </p:txBody>
      </p:sp>
      <p:pic>
        <p:nvPicPr>
          <p:cNvPr id="8" name="Picture 7" descr="Screen Shot 2014-04-17 at 2.06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668" y="433292"/>
            <a:ext cx="2628900" cy="2768600"/>
          </a:xfrm>
          <a:prstGeom prst="rect">
            <a:avLst/>
          </a:prstGeom>
        </p:spPr>
      </p:pic>
      <p:pic>
        <p:nvPicPr>
          <p:cNvPr id="9" name="Picture 8" descr="Screen Shot 2014-04-17 at 2.06.4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78" y="3505575"/>
            <a:ext cx="2133600" cy="2730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52118" y="6174904"/>
            <a:ext cx="3628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Dashed line: With fire – Without Fire</a:t>
            </a:r>
          </a:p>
          <a:p>
            <a:r>
              <a:rPr lang="en-US" dirty="0" smtClean="0"/>
              <a:t>Solid line: PM2.5 concentration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875059" y="194235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Droplet number density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52753" y="3290047"/>
            <a:ext cx="2361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Rain water mixing ratio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30377" y="6354195"/>
            <a:ext cx="250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Grell</a:t>
            </a:r>
            <a:r>
              <a:rPr lang="en-US" dirty="0" smtClean="0"/>
              <a:t> et al., 2011)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73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6117" y="253999"/>
            <a:ext cx="6234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July 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, 02:00 UTC(local day time)</a:t>
            </a:r>
          </a:p>
          <a:p>
            <a:r>
              <a:rPr lang="en-US" sz="2400" dirty="0" smtClean="0"/>
              <a:t> Precipitation enhanced by emissions: cloud free</a:t>
            </a:r>
            <a:endParaRPr lang="en-US" sz="2400" dirty="0"/>
          </a:p>
        </p:txBody>
      </p:sp>
      <p:pic>
        <p:nvPicPr>
          <p:cNvPr id="5" name="Picture 4" descr="Screen Shot 2014-04-17 at 2.21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15" y="1046630"/>
            <a:ext cx="6615031" cy="53930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0824" y="6364940"/>
            <a:ext cx="136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Without Fire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94518" y="6382871"/>
            <a:ext cx="104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Fire</a:t>
            </a:r>
            <a:endParaRPr lang="en-US" dirty="0"/>
          </a:p>
        </p:txBody>
      </p:sp>
      <p:pic>
        <p:nvPicPr>
          <p:cNvPr id="9" name="Picture 8" descr="Screen Shot 2014-04-17 at 2.27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369" y="246530"/>
            <a:ext cx="3592904" cy="3115235"/>
          </a:xfrm>
          <a:prstGeom prst="rect">
            <a:avLst/>
          </a:prstGeom>
        </p:spPr>
      </p:pic>
      <p:pic>
        <p:nvPicPr>
          <p:cNvPr id="11" name="Picture 10" descr="Screen Shot 2014-04-17 at 2.27.1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738" y="3633872"/>
            <a:ext cx="3327026" cy="32241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52118" y="29882"/>
            <a:ext cx="2422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difference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906871" y="3364753"/>
            <a:ext cx="3534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 vapor mixing ratio difference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845078" y="3082077"/>
            <a:ext cx="250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Grell</a:t>
            </a:r>
            <a:r>
              <a:rPr lang="en-US" dirty="0" smtClean="0"/>
              <a:t> et al., 2011)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9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Interaction of aerosols with the atmospheric radiation led to slightly increase of CAPE in cloud-free areas, and resulting in more precipitation in the afternoon.</a:t>
            </a:r>
          </a:p>
          <a:p>
            <a:r>
              <a:rPr lang="en-US" dirty="0" smtClean="0"/>
              <a:t> When cloud is present, the emissions result in large numbers of CCN and suppress the precipitation.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24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/>
              <a:t>Freitas</a:t>
            </a:r>
            <a:r>
              <a:rPr lang="en-US" dirty="0"/>
              <a:t>, S. R., K. M. Longo, R. Chatfield, D. Latham, M. A. F. Silva Dias, M. O. </a:t>
            </a:r>
            <a:r>
              <a:rPr lang="en-US" dirty="0" err="1"/>
              <a:t>Andreae</a:t>
            </a:r>
            <a:r>
              <a:rPr lang="en-US" dirty="0"/>
              <a:t>, E. </a:t>
            </a:r>
            <a:r>
              <a:rPr lang="en-US" dirty="0" err="1"/>
              <a:t>Prins</a:t>
            </a:r>
            <a:r>
              <a:rPr lang="en-US" dirty="0"/>
              <a:t>, J. C. Santos, R. </a:t>
            </a:r>
            <a:r>
              <a:rPr lang="en-US" dirty="0" err="1"/>
              <a:t>Gielow</a:t>
            </a:r>
            <a:r>
              <a:rPr lang="en-US" dirty="0"/>
              <a:t>, and J. A. </a:t>
            </a:r>
            <a:r>
              <a:rPr lang="en-US" dirty="0" err="1"/>
              <a:t>Carvalho</a:t>
            </a:r>
            <a:r>
              <a:rPr lang="en-US" dirty="0"/>
              <a:t> Jr. "Including the sub-grid scale plume rise of vegetation fires in low resolution atmospheric transport models." </a:t>
            </a:r>
            <a:r>
              <a:rPr lang="en-US" i="1" dirty="0"/>
              <a:t>Atmospheric Chemistry and Physics</a:t>
            </a:r>
            <a:r>
              <a:rPr lang="en-US" dirty="0"/>
              <a:t> 7, no. 13 (2007): 3385-3398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err="1"/>
              <a:t>Grell</a:t>
            </a:r>
            <a:r>
              <a:rPr lang="en-US" dirty="0"/>
              <a:t>, G., S. R. </a:t>
            </a:r>
            <a:r>
              <a:rPr lang="en-US" dirty="0" err="1"/>
              <a:t>Freitas</a:t>
            </a:r>
            <a:r>
              <a:rPr lang="en-US" dirty="0"/>
              <a:t>, Martin </a:t>
            </a:r>
            <a:r>
              <a:rPr lang="en-US" dirty="0" err="1"/>
              <a:t>Stuefer</a:t>
            </a:r>
            <a:r>
              <a:rPr lang="en-US" dirty="0"/>
              <a:t>, and J. Fast. "Inclusion of biomass burning in WRF-</a:t>
            </a:r>
            <a:r>
              <a:rPr lang="en-US" dirty="0" err="1"/>
              <a:t>Chem</a:t>
            </a:r>
            <a:r>
              <a:rPr lang="en-US" dirty="0"/>
              <a:t>: impact of wildfires on weather forecasts." </a:t>
            </a:r>
            <a:r>
              <a:rPr lang="en-US" i="1" dirty="0"/>
              <a:t>Atmospheric Chemistry &amp; Physics</a:t>
            </a:r>
            <a:r>
              <a:rPr lang="en-US" dirty="0"/>
              <a:t> 11, no. 11 (2011)</a:t>
            </a:r>
            <a:r>
              <a:rPr lang="en-US" dirty="0" smtClean="0"/>
              <a:t>.</a:t>
            </a:r>
            <a:r>
              <a:rPr lang="en-US" dirty="0"/>
              <a:t> </a:t>
            </a:r>
          </a:p>
          <a:p>
            <a:r>
              <a:rPr lang="en-US" dirty="0" err="1"/>
              <a:t>Heilman</a:t>
            </a:r>
            <a:r>
              <a:rPr lang="en-US" dirty="0"/>
              <a:t>, Warren, </a:t>
            </a:r>
            <a:r>
              <a:rPr lang="en-US" dirty="0" err="1"/>
              <a:t>Yongqiang</a:t>
            </a:r>
            <a:r>
              <a:rPr lang="en-US" dirty="0"/>
              <a:t> Liu, Shawn </a:t>
            </a:r>
            <a:r>
              <a:rPr lang="en-US" dirty="0" err="1"/>
              <a:t>Urbanskic</a:t>
            </a:r>
            <a:r>
              <a:rPr lang="en-US" dirty="0"/>
              <a:t>, V. </a:t>
            </a:r>
            <a:r>
              <a:rPr lang="en-US" dirty="0" err="1"/>
              <a:t>Kovalevd</a:t>
            </a:r>
            <a:r>
              <a:rPr lang="en-US" dirty="0"/>
              <a:t>, and R. </a:t>
            </a:r>
            <a:r>
              <a:rPr lang="en-US" dirty="0" err="1"/>
              <a:t>Micklere</a:t>
            </a:r>
            <a:r>
              <a:rPr lang="en-US" dirty="0"/>
              <a:t>. "</a:t>
            </a:r>
            <a:r>
              <a:rPr lang="en-US" dirty="0" err="1"/>
              <a:t>Wildland</a:t>
            </a:r>
            <a:r>
              <a:rPr lang="en-US" dirty="0"/>
              <a:t> fire emissions, carbon, and climate: Plume rise, atmospheric transport, and chemistry processes." </a:t>
            </a:r>
            <a:r>
              <a:rPr lang="en-US" i="1" dirty="0"/>
              <a:t>Forest Ecology and Management</a:t>
            </a:r>
            <a:r>
              <a:rPr lang="en-US" dirty="0"/>
              <a:t> 317 (2014): 70-79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Liu, </a:t>
            </a:r>
            <a:r>
              <a:rPr lang="en-US" dirty="0" err="1"/>
              <a:t>Yongqiang</a:t>
            </a:r>
            <a:r>
              <a:rPr lang="en-US" dirty="0"/>
              <a:t>. "Enhancement of the 1988 northern US drought due to wildfires." </a:t>
            </a:r>
            <a:r>
              <a:rPr lang="en-US" i="1" dirty="0"/>
              <a:t>Geophysical research letters</a:t>
            </a:r>
            <a:r>
              <a:rPr lang="en-US" dirty="0"/>
              <a:t> 32, no. 10 (2005).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63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0"/>
            <a:ext cx="10972800" cy="1143000"/>
          </a:xfrm>
        </p:spPr>
        <p:txBody>
          <a:bodyPr/>
          <a:lstStyle/>
          <a:p>
            <a:r>
              <a:rPr lang="en-US" dirty="0" smtClean="0"/>
              <a:t>Global fire activities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94"/>
          <a:stretch/>
        </p:blipFill>
        <p:spPr bwMode="auto">
          <a:xfrm>
            <a:off x="0" y="1463675"/>
            <a:ext cx="5659778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14"/>
          <a:stretch/>
        </p:blipFill>
        <p:spPr bwMode="auto">
          <a:xfrm>
            <a:off x="6630060" y="4300220"/>
            <a:ext cx="5561940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5" b="33408"/>
          <a:stretch/>
        </p:blipFill>
        <p:spPr bwMode="auto">
          <a:xfrm>
            <a:off x="0" y="4300220"/>
            <a:ext cx="5591683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630060" y="1500823"/>
            <a:ext cx="5422240" cy="2560320"/>
            <a:chOff x="6630060" y="1500823"/>
            <a:chExt cx="5422240" cy="256032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0060" y="1500823"/>
              <a:ext cx="5422240" cy="256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8432799" y="3436322"/>
              <a:ext cx="2413289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 dirty="0" smtClean="0"/>
                <a:t>Fire carbon emissions (</a:t>
              </a:r>
              <a:r>
                <a:rPr lang="en-US" sz="1300" dirty="0" err="1" smtClean="0"/>
                <a:t>gC</a:t>
              </a:r>
              <a:r>
                <a:rPr lang="en-US" sz="1300" dirty="0" smtClean="0"/>
                <a:t>/m</a:t>
              </a:r>
              <a:r>
                <a:rPr lang="en-US" sz="1300" baseline="30000" dirty="0" smtClean="0"/>
                <a:t>2</a:t>
              </a:r>
              <a:r>
                <a:rPr lang="en-US" sz="1300" dirty="0" smtClean="0"/>
                <a:t>/</a:t>
              </a:r>
              <a:r>
                <a:rPr lang="en-US" sz="1300" dirty="0" err="1" smtClean="0"/>
                <a:t>yr</a:t>
              </a:r>
              <a:r>
                <a:rPr lang="en-US" sz="1300" dirty="0" smtClean="0"/>
                <a:t>)</a:t>
              </a:r>
              <a:endParaRPr lang="en-US" sz="13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544708" y="3876477"/>
            <a:ext cx="1507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Werf</a:t>
            </a:r>
            <a:r>
              <a:rPr lang="en-US" sz="1400" dirty="0" smtClean="0"/>
              <a:t> et al., 2010)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0486807" y="6550223"/>
            <a:ext cx="1565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Giglio</a:t>
            </a:r>
            <a:r>
              <a:rPr lang="en-US" sz="1400" dirty="0" smtClean="0"/>
              <a:t> et al., 2006)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86600" y="1087477"/>
            <a:ext cx="3818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Climatological fire density from MODIS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961774" y="1065331"/>
            <a:ext cx="359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arbon emissions from fire activities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86462" y="3954383"/>
            <a:ext cx="2542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Peak month of global fire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998169" y="3954383"/>
            <a:ext cx="2733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Season length of global fire</a:t>
            </a:r>
            <a:endParaRPr lang="en-US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5143500" y="3896381"/>
            <a:ext cx="1854200" cy="1183620"/>
          </a:xfrm>
          <a:prstGeom prst="wedgeRoundRectCallout">
            <a:avLst>
              <a:gd name="adj1" fmla="val -68469"/>
              <a:gd name="adj2" fmla="val 101717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Biomass-limited vs. drought limited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47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062" y="0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Driving forces of global wildfire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25521" y="1371600"/>
            <a:ext cx="3766479" cy="54864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3673471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6678" y="900668"/>
            <a:ext cx="15801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Fire in the past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479478" y="899636"/>
            <a:ext cx="17672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Fire in the future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776108" y="6559946"/>
            <a:ext cx="2296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Pechony</a:t>
            </a:r>
            <a:r>
              <a:rPr lang="en-US" sz="1400" dirty="0" smtClean="0"/>
              <a:t> and </a:t>
            </a:r>
            <a:r>
              <a:rPr lang="en-US" sz="1200" dirty="0" err="1" smtClean="0"/>
              <a:t>Shindell</a:t>
            </a:r>
            <a:r>
              <a:rPr lang="en-US" sz="1400" dirty="0" smtClean="0"/>
              <a:t>, 2010)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937000" y="1714500"/>
            <a:ext cx="421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Changes in global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precipitation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played a major role in the preindustrial period;</a:t>
            </a:r>
          </a:p>
        </p:txBody>
      </p:sp>
      <p:sp>
        <p:nvSpPr>
          <p:cNvPr id="4" name="Rectangle 3"/>
          <p:cNvSpPr/>
          <p:nvPr/>
        </p:nvSpPr>
        <p:spPr>
          <a:xfrm>
            <a:off x="474783" y="2259622"/>
            <a:ext cx="2277208" cy="430032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37000" y="3376245"/>
            <a:ext cx="421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stronger influence from direct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anthropogenic activities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following the Industrial Revolution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7001" y="5169878"/>
            <a:ext cx="421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impending shift to a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temperature-driven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global fire regime in the 21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century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51991" y="1635369"/>
            <a:ext cx="553917" cy="492457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937631" y="1441938"/>
            <a:ext cx="844061" cy="527040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699602" y="1066506"/>
            <a:ext cx="8792798" cy="5801216"/>
            <a:chOff x="1699602" y="1066506"/>
            <a:chExt cx="8792798" cy="5801216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9602" y="1369055"/>
              <a:ext cx="8792798" cy="5498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772372" y="1066506"/>
              <a:ext cx="5477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Predicted fire probability among 16 GCMs </a:t>
              </a:r>
              <a:endParaRPr lang="en-US" sz="2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19072" y="6480071"/>
              <a:ext cx="1959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Moritz, et al., 2012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8913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4" grpId="1" animBg="1"/>
      <p:bldP spid="6" grpId="0"/>
      <p:bldP spid="7" grpId="0"/>
      <p:bldP spid="9" grpId="0" animBg="1"/>
      <p:bldP spid="9" grpId="1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32200" cy="1143000"/>
          </a:xfrm>
        </p:spPr>
        <p:txBody>
          <a:bodyPr/>
          <a:lstStyle/>
          <a:p>
            <a:r>
              <a:rPr lang="en-US" dirty="0" smtClean="0"/>
              <a:t>Fire in the US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1008765"/>
            <a:ext cx="4735337" cy="2712025"/>
            <a:chOff x="0" y="1008765"/>
            <a:chExt cx="4735337" cy="27120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08765"/>
              <a:ext cx="4735337" cy="27120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198224" y="3392158"/>
              <a:ext cx="13488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(Running, 2006)</a:t>
              </a:r>
              <a:endParaRPr lang="en-US" sz="14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07061" y="773299"/>
            <a:ext cx="2495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Less moisture-more fires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" y="3949590"/>
            <a:ext cx="4641873" cy="28717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19762" y="6537364"/>
            <a:ext cx="1933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Westerling</a:t>
            </a:r>
            <a:r>
              <a:rPr lang="en-US" sz="1400" dirty="0" smtClean="0"/>
              <a:t> et al., 2006)</a:t>
            </a:r>
            <a:endParaRPr lang="en-US" sz="1400" dirty="0"/>
          </a:p>
        </p:txBody>
      </p:sp>
      <p:grpSp>
        <p:nvGrpSpPr>
          <p:cNvPr id="7" name="Group 6"/>
          <p:cNvGrpSpPr/>
          <p:nvPr/>
        </p:nvGrpSpPr>
        <p:grpSpPr>
          <a:xfrm>
            <a:off x="7303586" y="1"/>
            <a:ext cx="4888414" cy="6875518"/>
            <a:chOff x="7303586" y="1"/>
            <a:chExt cx="4888414" cy="687551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3586" y="1"/>
              <a:ext cx="4888414" cy="685799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0241979" y="6598520"/>
              <a:ext cx="19500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(</a:t>
              </a:r>
              <a:r>
                <a:rPr lang="en-US" sz="1200" dirty="0" err="1" smtClean="0"/>
                <a:t>Pechony</a:t>
              </a:r>
              <a:r>
                <a:rPr lang="en-US" sz="1200" dirty="0" smtClean="0"/>
                <a:t> and </a:t>
              </a:r>
              <a:r>
                <a:rPr lang="en-US" sz="1100" dirty="0" err="1" smtClean="0"/>
                <a:t>Shindell</a:t>
              </a:r>
              <a:r>
                <a:rPr lang="en-US" sz="1200" dirty="0" smtClean="0"/>
                <a:t>, 2010)</a:t>
              </a:r>
              <a:endParaRPr lang="en-US" sz="12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43203" y="3699935"/>
            <a:ext cx="264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Early snowmelt-more fires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0374" y="1029958"/>
            <a:ext cx="3258608" cy="23622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Driving forces in the US: precipitation/humidity vs. temperature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humid and rainy in the East and drier in the West</a:t>
            </a:r>
          </a:p>
        </p:txBody>
      </p:sp>
      <p:sp>
        <p:nvSpPr>
          <p:cNvPr id="17" name="Down Arrow 16"/>
          <p:cNvSpPr/>
          <p:nvPr/>
        </p:nvSpPr>
        <p:spPr>
          <a:xfrm>
            <a:off x="5790341" y="3546046"/>
            <a:ext cx="329342" cy="635000"/>
          </a:xfrm>
          <a:prstGeom prst="downArrow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370373" y="4305300"/>
            <a:ext cx="3169279" cy="236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Declined fire activities in the East and enhanced fire in the West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856177" y="562708"/>
            <a:ext cx="1740877" cy="374259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-4905" y="773299"/>
            <a:ext cx="12196905" cy="6048010"/>
            <a:chOff x="-4905" y="773299"/>
            <a:chExt cx="12196905" cy="6048010"/>
          </a:xfrm>
        </p:grpSpPr>
        <p:grpSp>
          <p:nvGrpSpPr>
            <p:cNvPr id="12" name="Group 11"/>
            <p:cNvGrpSpPr/>
            <p:nvPr/>
          </p:nvGrpSpPr>
          <p:grpSpPr>
            <a:xfrm>
              <a:off x="-4905" y="773299"/>
              <a:ext cx="12196905" cy="6048010"/>
              <a:chOff x="0" y="1501270"/>
              <a:chExt cx="7589828" cy="399922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1501270"/>
                <a:ext cx="7589828" cy="3999224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651521" y="5131162"/>
                <a:ext cx="22529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(Dennison et al, 2014)</a:t>
                </a:r>
                <a:endParaRPr lang="en-US" dirty="0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4129225" y="824099"/>
              <a:ext cx="45788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Large wildfire trends from remote sensing data</a:t>
              </a:r>
              <a:endParaRPr lang="en-US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9311054" y="773299"/>
            <a:ext cx="2751992" cy="596372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74886" y="2014692"/>
            <a:ext cx="2751992" cy="94999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5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animBg="1"/>
      <p:bldP spid="19" grpId="0"/>
      <p:bldP spid="18" grpId="0" animBg="1"/>
      <p:bldP spid="20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" y="0"/>
            <a:ext cx="3695700" cy="1143000"/>
          </a:xfrm>
        </p:spPr>
        <p:txBody>
          <a:bodyPr/>
          <a:lstStyle/>
          <a:p>
            <a:r>
              <a:rPr lang="en-US" dirty="0" smtClean="0"/>
              <a:t>Fire in Canada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1504" y="999324"/>
            <a:ext cx="3820496" cy="567401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Highest expected ignition densities along the south boarder regions with higher population densities;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slight decrease in anthropogenic wildfire ignitions vs. neutral fluctuations in lightning ignitions;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Negative trend in high density regions vs. Positive trend in low density regions;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999324"/>
            <a:ext cx="8371504" cy="5858676"/>
            <a:chOff x="3594100" y="814658"/>
            <a:chExt cx="8371504" cy="5858676"/>
          </a:xfrm>
        </p:grpSpPr>
        <p:grpSp>
          <p:nvGrpSpPr>
            <p:cNvPr id="6" name="Group 5"/>
            <p:cNvGrpSpPr/>
            <p:nvPr/>
          </p:nvGrpSpPr>
          <p:grpSpPr>
            <a:xfrm>
              <a:off x="3594100" y="814658"/>
              <a:ext cx="8371504" cy="5858676"/>
              <a:chOff x="0" y="498582"/>
              <a:chExt cx="8371504" cy="585867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498582"/>
                <a:ext cx="8371504" cy="5725219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85752" y="3390265"/>
                <a:ext cx="4019094" cy="2966993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7942306" y="6304002"/>
              <a:ext cx="2328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</a:t>
              </a:r>
              <a:r>
                <a:rPr lang="en-US" dirty="0" err="1" smtClean="0"/>
                <a:t>Gralewicz</a:t>
              </a:r>
              <a:r>
                <a:rPr lang="en-US" dirty="0" smtClean="0"/>
                <a:t> et al., 2012)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3778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962400" cy="1143000"/>
          </a:xfrm>
        </p:spPr>
        <p:txBody>
          <a:bodyPr/>
          <a:lstStyle/>
          <a:p>
            <a:r>
              <a:rPr lang="en-US" dirty="0" smtClean="0"/>
              <a:t>Fire in Russia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3181058"/>
            <a:ext cx="5842000" cy="3676942"/>
            <a:chOff x="5223123" y="1763509"/>
            <a:chExt cx="7057777" cy="42287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23123" y="1763509"/>
              <a:ext cx="7057777" cy="422878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472721" y="5622965"/>
              <a:ext cx="2380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</a:t>
              </a:r>
              <a:r>
                <a:rPr lang="en-US" dirty="0" err="1" smtClean="0"/>
                <a:t>Shvidenko</a:t>
              </a:r>
              <a:r>
                <a:rPr lang="en-US" dirty="0" smtClean="0"/>
                <a:t> et al., 2011)</a:t>
              </a:r>
              <a:endParaRPr lang="en-US" dirty="0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4"/>
          <a:stretch/>
        </p:blipFill>
        <p:spPr bwMode="auto">
          <a:xfrm>
            <a:off x="4597400" y="0"/>
            <a:ext cx="7594600" cy="447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2164833" y="3400022"/>
            <a:ext cx="682580" cy="3072448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02897" y="3438659"/>
            <a:ext cx="682580" cy="3072448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3277" y="4599192"/>
            <a:ext cx="6831348" cy="21235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weak trend of increasing burned area that is not statistically significant;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Spring fires after snow melting vs. late summer fires due to abnormally dry seasons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079289"/>
              </p:ext>
            </p:extLst>
          </p:nvPr>
        </p:nvGraphicFramePr>
        <p:xfrm>
          <a:off x="279400" y="1143000"/>
          <a:ext cx="4318000" cy="135667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863600"/>
                <a:gridCol w="863600"/>
                <a:gridCol w="863600"/>
                <a:gridCol w="863600"/>
                <a:gridCol w="863600"/>
              </a:tblGrid>
              <a:tr h="6783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Forest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Damaged</a:t>
                      </a:r>
                      <a:r>
                        <a:rPr lang="en-US" sz="1200" baseline="0" dirty="0" smtClean="0"/>
                        <a:t> forests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Prescribed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Grass</a:t>
                      </a:r>
                    </a:p>
                    <a:p>
                      <a:pPr algn="ctr"/>
                      <a:r>
                        <a:rPr lang="en-US" sz="1400" dirty="0" smtClean="0"/>
                        <a:t>/shrub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wetland</a:t>
                      </a:r>
                      <a:endParaRPr lang="en-US" sz="1400" dirty="0"/>
                    </a:p>
                  </a:txBody>
                  <a:tcPr/>
                </a:tc>
              </a:tr>
              <a:tr h="67833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59.3%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18.9%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7.3%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76647" y="3420213"/>
            <a:ext cx="1080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1998-2009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579583" y="3678117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2010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726854" y="131885"/>
            <a:ext cx="2230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Burned Area in Russia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4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338"/>
            <a:ext cx="3175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Fire in the Amazon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21" y="0"/>
            <a:ext cx="4419600" cy="686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21" y="57149"/>
            <a:ext cx="4845079" cy="674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09267" y="6536865"/>
            <a:ext cx="2078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Aragao</a:t>
            </a:r>
            <a:r>
              <a:rPr lang="en-US" dirty="0" smtClean="0"/>
              <a:t> et al., 2010)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48" y="1398494"/>
            <a:ext cx="3033332" cy="540449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widespread pattern of decreased deforestation rates from 2000 to 2007 (54% negative vs. 17% positive)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Fire occurrence has increased in 59% of the area that has experienced reduced deforestation rates;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2719" y="2769579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2000-2007</a:t>
            </a:r>
            <a:endParaRPr lang="en-US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10541977" y="4070839"/>
            <a:ext cx="1327638" cy="1125415"/>
          </a:xfrm>
          <a:prstGeom prst="wedgeRoundRectCallout">
            <a:avLst>
              <a:gd name="adj1" fmla="val -41363"/>
              <a:gd name="adj2" fmla="val 104688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Skewed to </a:t>
            </a:r>
            <a:r>
              <a:rPr lang="en-US" dirty="0" smtClean="0">
                <a:solidFill>
                  <a:srgbClr val="FF0000"/>
                </a:solidFill>
              </a:rPr>
              <a:t>right</a:t>
            </a:r>
            <a:r>
              <a:rPr lang="en-US" dirty="0" smtClean="0">
                <a:solidFill>
                  <a:schemeClr val="tx1"/>
                </a:solidFill>
              </a:rPr>
              <a:t> in both cases!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08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826000" cy="1143000"/>
          </a:xfrm>
        </p:spPr>
        <p:txBody>
          <a:bodyPr/>
          <a:lstStyle/>
          <a:p>
            <a:r>
              <a:rPr lang="en-US" dirty="0" smtClean="0"/>
              <a:t>Fire in the Amazon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1364" y="0"/>
            <a:ext cx="7615236" cy="1330325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Ocean Nino Index (ONI) was correlated with interannual fire activity in the eastern Amazon;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Atlantic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Multidecadal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Oscillation index (AMO) was more closely linked with fires in the southern and southwestern Amazon;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1" y="967207"/>
            <a:ext cx="367982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364" y="1473200"/>
            <a:ext cx="7428073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04" y="2273300"/>
            <a:ext cx="3907191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54388" y="6470269"/>
            <a:ext cx="190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(Chen et al., 2011)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86110" y="1734216"/>
            <a:ext cx="5106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/>
              <a:t>Empirical predictive model of Fire </a:t>
            </a:r>
            <a:r>
              <a:rPr lang="en-US" sz="1600" dirty="0"/>
              <a:t>S</a:t>
            </a:r>
            <a:r>
              <a:rPr lang="en-US" sz="1600" dirty="0" smtClean="0"/>
              <a:t>eason </a:t>
            </a:r>
            <a:r>
              <a:rPr lang="en-US" sz="1600" dirty="0"/>
              <a:t>S</a:t>
            </a:r>
            <a:r>
              <a:rPr lang="en-US" sz="1600" dirty="0" smtClean="0"/>
              <a:t>everity (FSS) with lead time of 3-5 months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4494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</TotalTime>
  <Words>1562</Words>
  <Application>Microsoft Office PowerPoint</Application>
  <PresentationFormat>Custom</PresentationFormat>
  <Paragraphs>184</Paragraphs>
  <Slides>25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Wildfires and Climate ---Interactions and Variations</vt:lpstr>
      <vt:lpstr>Interactions between Wildfire &amp;  Climate</vt:lpstr>
      <vt:lpstr>Global fire activities</vt:lpstr>
      <vt:lpstr>Driving forces of global wildfire</vt:lpstr>
      <vt:lpstr>Fire in the US</vt:lpstr>
      <vt:lpstr>Fire in Canada</vt:lpstr>
      <vt:lpstr>Fire in Russia</vt:lpstr>
      <vt:lpstr>Fire in the Amazon</vt:lpstr>
      <vt:lpstr>Fire in the Amazon</vt:lpstr>
      <vt:lpstr>Fire in the Amazon</vt:lpstr>
      <vt:lpstr>Fire in Australia</vt:lpstr>
      <vt:lpstr>Summary</vt:lpstr>
      <vt:lpstr>Fire Plume</vt:lpstr>
      <vt:lpstr>Plume Height Measurements</vt:lpstr>
      <vt:lpstr>Plume Height simulation</vt:lpstr>
      <vt:lpstr>Impact on Climate: 1988 northern U.S. fire</vt:lpstr>
      <vt:lpstr>PowerPoint Presentation</vt:lpstr>
      <vt:lpstr>PowerPoint Presentation</vt:lpstr>
      <vt:lpstr>Case Summary</vt:lpstr>
      <vt:lpstr>Impact on weather: 2004 Alaska Fire simulation </vt:lpstr>
      <vt:lpstr>PowerPoint Presentation</vt:lpstr>
      <vt:lpstr>PowerPoint Presentation</vt:lpstr>
      <vt:lpstr>PowerPoint Presentation</vt:lpstr>
      <vt:lpstr>Case Summary</vt:lpstr>
      <vt:lpstr>Reference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Yufei Zou</dc:creator>
  <cp:lastModifiedBy>Zou, Yufei</cp:lastModifiedBy>
  <cp:revision>60</cp:revision>
  <dcterms:created xsi:type="dcterms:W3CDTF">2014-04-16T02:42:03Z</dcterms:created>
  <dcterms:modified xsi:type="dcterms:W3CDTF">2014-04-17T20:26:51Z</dcterms:modified>
</cp:coreProperties>
</file>