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lvl1pPr algn="ctr" defTabSz="825500">
      <a:defRPr sz="5200">
        <a:solidFill>
          <a:srgbClr val="FFFFFF"/>
        </a:solidFill>
        <a:latin typeface="+mn-lt"/>
        <a:ea typeface="+mn-ea"/>
        <a:cs typeface="+mn-cs"/>
        <a:sym typeface="Helvetica Light"/>
      </a:defRPr>
    </a:lvl1pPr>
    <a:lvl2pPr indent="228600" algn="ctr" defTabSz="825500">
      <a:defRPr sz="5200">
        <a:solidFill>
          <a:srgbClr val="FFFFFF"/>
        </a:solidFill>
        <a:latin typeface="+mn-lt"/>
        <a:ea typeface="+mn-ea"/>
        <a:cs typeface="+mn-cs"/>
        <a:sym typeface="Helvetica Light"/>
      </a:defRPr>
    </a:lvl2pPr>
    <a:lvl3pPr indent="457200" algn="ctr" defTabSz="825500">
      <a:defRPr sz="5200">
        <a:solidFill>
          <a:srgbClr val="FFFFFF"/>
        </a:solidFill>
        <a:latin typeface="+mn-lt"/>
        <a:ea typeface="+mn-ea"/>
        <a:cs typeface="+mn-cs"/>
        <a:sym typeface="Helvetica Light"/>
      </a:defRPr>
    </a:lvl3pPr>
    <a:lvl4pPr indent="685800" algn="ctr" defTabSz="825500">
      <a:defRPr sz="5200">
        <a:solidFill>
          <a:srgbClr val="FFFFFF"/>
        </a:solidFill>
        <a:latin typeface="+mn-lt"/>
        <a:ea typeface="+mn-ea"/>
        <a:cs typeface="+mn-cs"/>
        <a:sym typeface="Helvetica Light"/>
      </a:defRPr>
    </a:lvl4pPr>
    <a:lvl5pPr indent="914400" algn="ctr" defTabSz="825500">
      <a:defRPr sz="5200">
        <a:solidFill>
          <a:srgbClr val="FFFFFF"/>
        </a:solidFill>
        <a:latin typeface="+mn-lt"/>
        <a:ea typeface="+mn-ea"/>
        <a:cs typeface="+mn-cs"/>
        <a:sym typeface="Helvetica Light"/>
      </a:defRPr>
    </a:lvl5pPr>
    <a:lvl6pPr indent="1143000" algn="ctr" defTabSz="825500">
      <a:defRPr sz="5200">
        <a:solidFill>
          <a:srgbClr val="FFFFFF"/>
        </a:solidFill>
        <a:latin typeface="+mn-lt"/>
        <a:ea typeface="+mn-ea"/>
        <a:cs typeface="+mn-cs"/>
        <a:sym typeface="Helvetica Light"/>
      </a:defRPr>
    </a:lvl6pPr>
    <a:lvl7pPr indent="1371600" algn="ctr" defTabSz="825500">
      <a:defRPr sz="5200">
        <a:solidFill>
          <a:srgbClr val="FFFFFF"/>
        </a:solidFill>
        <a:latin typeface="+mn-lt"/>
        <a:ea typeface="+mn-ea"/>
        <a:cs typeface="+mn-cs"/>
        <a:sym typeface="Helvetica Light"/>
      </a:defRPr>
    </a:lvl7pPr>
    <a:lvl8pPr indent="1600200" algn="ctr" defTabSz="825500">
      <a:defRPr sz="5200">
        <a:solidFill>
          <a:srgbClr val="FFFFFF"/>
        </a:solidFill>
        <a:latin typeface="+mn-lt"/>
        <a:ea typeface="+mn-ea"/>
        <a:cs typeface="+mn-cs"/>
        <a:sym typeface="Helvetica Light"/>
      </a:defRPr>
    </a:lvl8pPr>
    <a:lvl9pPr indent="1828800" algn="ctr" defTabSz="825500">
      <a:defRPr sz="52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1" d="100"/>
          <a:sy n="31" d="100"/>
        </p:scale>
        <p:origin x="-120" y="-22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52543696"/>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2387600" y="2298700"/>
            <a:ext cx="196215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7" name="Shape 7"/>
          <p:cNvSpPr>
            <a:spLocks noGrp="1"/>
          </p:cNvSpPr>
          <p:nvPr>
            <p:ph type="body"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2387600" y="9448800"/>
            <a:ext cx="19621500" cy="20066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11" name="Shape 11"/>
          <p:cNvSpPr>
            <a:spLocks noGrp="1"/>
          </p:cNvSpPr>
          <p:nvPr>
            <p:ph type="body"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2387600" y="4533900"/>
            <a:ext cx="19621500" cy="4648200"/>
          </a:xfrm>
          <a:prstGeom prst="rect">
            <a:avLst/>
          </a:prstGeom>
        </p:spPr>
        <p:txBody>
          <a:bodyPr/>
          <a:lstStyle/>
          <a:p>
            <a:pPr lvl="0">
              <a:defRPr sz="1800">
                <a:solidFill>
                  <a:srgbClr val="000000"/>
                </a:solidFill>
              </a:defRPr>
            </a:pPr>
            <a:r>
              <a:rPr sz="11200">
                <a:solidFill>
                  <a:srgbClr val="FFFFFF"/>
                </a:solidFill>
              </a:rPr>
              <a:t>Title Text</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7" name="Shape 17"/>
          <p:cNvSpPr>
            <a:spLocks noGrp="1"/>
          </p:cNvSpPr>
          <p:nvPr>
            <p:ph type="title"/>
          </p:nvPr>
        </p:nvSpPr>
        <p:spPr>
          <a:xfrm>
            <a:off x="1790700" y="1066800"/>
            <a:ext cx="10007600" cy="56261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8" name="Shape 18"/>
          <p:cNvSpPr>
            <a:spLocks noGrp="1"/>
          </p:cNvSpPr>
          <p:nvPr>
            <p:ph type="body"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5" name="Shape 25"/>
          <p:cNvSpPr>
            <a:spLocks noGrp="1"/>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9" name="Shape 29"/>
          <p:cNvSpPr>
            <a:spLocks noGrp="1"/>
          </p:cNvSpPr>
          <p:nvPr>
            <p:ph type="body"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2" name="Shape 32"/>
          <p:cNvSpPr>
            <a:spLocks noGrp="1"/>
          </p:cNvSpPr>
          <p:nvPr>
            <p:ph type="body" idx="1"/>
          </p:nvPr>
        </p:nvSpPr>
        <p:spPr>
          <a:xfrm>
            <a:off x="1790700" y="1790700"/>
            <a:ext cx="20815300" cy="10147300"/>
          </a:xfrm>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11200">
                <a:solidFill>
                  <a:srgbClr val="FFFFFF"/>
                </a:solidFill>
              </a:rPr>
              <a:t>Title Text</a:t>
            </a:r>
          </a:p>
        </p:txBody>
      </p:sp>
      <p:sp>
        <p:nvSpPr>
          <p:cNvPr id="3" name="Shape 3"/>
          <p:cNvSpPr>
            <a:spLocks noGrp="1"/>
          </p:cNvSpPr>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
        <p:nvSpPr>
          <p:cNvPr id="4" name="Shape 4"/>
          <p:cNvSpPr>
            <a:spLocks noGrp="1"/>
          </p:cNvSpPr>
          <p:nvPr>
            <p:ph type="sldNum" sz="quarter" idx="2"/>
          </p:nvPr>
        </p:nvSpPr>
        <p:spPr>
          <a:xfrm>
            <a:off x="11955253" y="13004800"/>
            <a:ext cx="453238" cy="469900"/>
          </a:xfrm>
          <a:prstGeom prst="rect">
            <a:avLst/>
          </a:prstGeom>
          <a:ln w="12700">
            <a:miter lim="400000"/>
          </a:ln>
        </p:spPr>
        <p:txBody>
          <a:bodyPr wrap="none" lIns="0" tIns="0" rIns="0" bIns="0">
            <a:spAutoFit/>
          </a:bodyPr>
          <a:lstStyle>
            <a:lvl1pPr>
              <a:defRPr sz="2400"/>
            </a:lvl1pPr>
          </a:lstStyle>
          <a:p>
            <a:pPr lvl="0"/>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09600" indent="-609600" defTabSz="825500">
        <a:spcBef>
          <a:spcPts val="5900"/>
        </a:spcBef>
        <a:buSzPct val="75000"/>
        <a:buChar char="•"/>
        <a:defRPr sz="5200">
          <a:solidFill>
            <a:srgbClr val="FFFFFF"/>
          </a:solidFill>
          <a:latin typeface="+mn-lt"/>
          <a:ea typeface="+mn-ea"/>
          <a:cs typeface="+mn-cs"/>
          <a:sym typeface="Helvetica Light"/>
        </a:defRPr>
      </a:lvl1pPr>
      <a:lvl2pPr marL="1219200" indent="-609600" defTabSz="825500">
        <a:spcBef>
          <a:spcPts val="5900"/>
        </a:spcBef>
        <a:buSzPct val="75000"/>
        <a:buChar char="•"/>
        <a:defRPr sz="5200">
          <a:solidFill>
            <a:srgbClr val="FFFFFF"/>
          </a:solidFill>
          <a:latin typeface="+mn-lt"/>
          <a:ea typeface="+mn-ea"/>
          <a:cs typeface="+mn-cs"/>
          <a:sym typeface="Helvetica Light"/>
        </a:defRPr>
      </a:lvl2pPr>
      <a:lvl3pPr marL="1828800" indent="-609600" defTabSz="825500">
        <a:spcBef>
          <a:spcPts val="5900"/>
        </a:spcBef>
        <a:buSzPct val="75000"/>
        <a:buChar char="•"/>
        <a:defRPr sz="5200">
          <a:solidFill>
            <a:srgbClr val="FFFFFF"/>
          </a:solidFill>
          <a:latin typeface="+mn-lt"/>
          <a:ea typeface="+mn-ea"/>
          <a:cs typeface="+mn-cs"/>
          <a:sym typeface="Helvetica Light"/>
        </a:defRPr>
      </a:lvl3pPr>
      <a:lvl4pPr marL="2438400" indent="-609600" defTabSz="825500">
        <a:spcBef>
          <a:spcPts val="5900"/>
        </a:spcBef>
        <a:buSzPct val="75000"/>
        <a:buChar char="•"/>
        <a:defRPr sz="5200">
          <a:solidFill>
            <a:srgbClr val="FFFFFF"/>
          </a:solidFill>
          <a:latin typeface="+mn-lt"/>
          <a:ea typeface="+mn-ea"/>
          <a:cs typeface="+mn-cs"/>
          <a:sym typeface="Helvetica Light"/>
        </a:defRPr>
      </a:lvl4pPr>
      <a:lvl5pPr marL="3048000" indent="-609600" defTabSz="825500">
        <a:spcBef>
          <a:spcPts val="5900"/>
        </a:spcBef>
        <a:buSzPct val="75000"/>
        <a:buChar char="•"/>
        <a:defRPr sz="5200">
          <a:solidFill>
            <a:srgbClr val="FFFFFF"/>
          </a:solidFill>
          <a:latin typeface="+mn-lt"/>
          <a:ea typeface="+mn-ea"/>
          <a:cs typeface="+mn-cs"/>
          <a:sym typeface="Helvetica Light"/>
        </a:defRPr>
      </a:lvl5pPr>
      <a:lvl6pPr marL="3657600" indent="-609600" defTabSz="825500">
        <a:spcBef>
          <a:spcPts val="5900"/>
        </a:spcBef>
        <a:buSzPct val="75000"/>
        <a:buChar char="•"/>
        <a:defRPr sz="5200">
          <a:solidFill>
            <a:srgbClr val="FFFFFF"/>
          </a:solidFill>
          <a:latin typeface="+mn-lt"/>
          <a:ea typeface="+mn-ea"/>
          <a:cs typeface="+mn-cs"/>
          <a:sym typeface="Helvetica Light"/>
        </a:defRPr>
      </a:lvl6pPr>
      <a:lvl7pPr marL="4267200" indent="-609600" defTabSz="825500">
        <a:spcBef>
          <a:spcPts val="5900"/>
        </a:spcBef>
        <a:buSzPct val="75000"/>
        <a:buChar char="•"/>
        <a:defRPr sz="5200">
          <a:solidFill>
            <a:srgbClr val="FFFFFF"/>
          </a:solidFill>
          <a:latin typeface="+mn-lt"/>
          <a:ea typeface="+mn-ea"/>
          <a:cs typeface="+mn-cs"/>
          <a:sym typeface="Helvetica Light"/>
        </a:defRPr>
      </a:lvl7pPr>
      <a:lvl8pPr marL="4876800" indent="-609600" defTabSz="825500">
        <a:spcBef>
          <a:spcPts val="5900"/>
        </a:spcBef>
        <a:buSzPct val="75000"/>
        <a:buChar char="•"/>
        <a:defRPr sz="5200">
          <a:solidFill>
            <a:srgbClr val="FFFFFF"/>
          </a:solidFill>
          <a:latin typeface="+mn-lt"/>
          <a:ea typeface="+mn-ea"/>
          <a:cs typeface="+mn-cs"/>
          <a:sym typeface="Helvetica Light"/>
        </a:defRPr>
      </a:lvl8pPr>
      <a:lvl9pPr marL="5486400" indent="-6096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2613202" y="487680"/>
            <a:ext cx="19621501" cy="3478525"/>
          </a:xfrm>
          <a:prstGeom prst="rect">
            <a:avLst/>
          </a:prstGeom>
        </p:spPr>
        <p:txBody>
          <a:bodyPr>
            <a:normAutofit fontScale="90000"/>
          </a:bodyPr>
          <a:lstStyle>
            <a:lvl1pPr algn="l" defTabSz="475773">
              <a:defRPr sz="7400">
                <a:latin typeface="Imprint MT Shadow"/>
                <a:ea typeface="Imprint MT Shadow"/>
                <a:cs typeface="Imprint MT Shadow"/>
                <a:sym typeface="Imprint MT Shadow"/>
              </a:defRPr>
            </a:lvl1pPr>
          </a:lstStyle>
          <a:p>
            <a:pPr lvl="0">
              <a:defRPr sz="1800">
                <a:solidFill>
                  <a:srgbClr val="000000"/>
                </a:solidFill>
              </a:defRPr>
            </a:pPr>
            <a:r>
              <a:rPr sz="7400" dirty="0">
                <a:solidFill>
                  <a:srgbClr val="FFFFFF"/>
                </a:solidFill>
              </a:rPr>
              <a:t>Bacteria </a:t>
            </a:r>
            <a:r>
              <a:rPr lang="en-US" sz="7400" dirty="0" smtClean="0">
                <a:solidFill>
                  <a:srgbClr val="FFFFFF"/>
                </a:solidFill>
              </a:rPr>
              <a:t>CC</a:t>
            </a:r>
            <a:r>
              <a:rPr sz="7400" dirty="0" smtClean="0">
                <a:solidFill>
                  <a:srgbClr val="FFFFFF"/>
                </a:solidFill>
              </a:rPr>
              <a:t>N </a:t>
            </a:r>
            <a:r>
              <a:rPr sz="7400" dirty="0">
                <a:solidFill>
                  <a:srgbClr val="FFFFFF"/>
                </a:solidFill>
              </a:rPr>
              <a:t>activity:  Parametrization application for cloud droplet formation including adsorption activation and considering insoluble CCNs</a:t>
            </a:r>
          </a:p>
        </p:txBody>
      </p:sp>
      <p:sp>
        <p:nvSpPr>
          <p:cNvPr id="46" name="Shape 46"/>
          <p:cNvSpPr>
            <a:spLocks noGrp="1"/>
          </p:cNvSpPr>
          <p:nvPr>
            <p:ph type="body" idx="1"/>
          </p:nvPr>
        </p:nvSpPr>
        <p:spPr>
          <a:xfrm>
            <a:off x="2613202" y="12330024"/>
            <a:ext cx="19621501" cy="1587501"/>
          </a:xfrm>
          <a:prstGeom prst="rect">
            <a:avLst/>
          </a:prstGeom>
        </p:spPr>
        <p:txBody>
          <a:bodyPr/>
          <a:lstStyle>
            <a:lvl1pPr>
              <a:defRPr>
                <a:latin typeface="Herculanum"/>
                <a:ea typeface="Herculanum"/>
                <a:cs typeface="Herculanum"/>
                <a:sym typeface="Herculanum"/>
              </a:defRPr>
            </a:lvl1pPr>
          </a:lstStyle>
          <a:p>
            <a:pPr lvl="0">
              <a:defRPr sz="1800">
                <a:solidFill>
                  <a:srgbClr val="000000"/>
                </a:solidFill>
              </a:defRPr>
            </a:pPr>
            <a:r>
              <a:rPr sz="4400" dirty="0">
                <a:solidFill>
                  <a:srgbClr val="FFFFFF"/>
                </a:solidFill>
              </a:rPr>
              <a:t>Arnaldo Negron Marty; April 24, 2014</a:t>
            </a:r>
          </a:p>
        </p:txBody>
      </p:sp>
      <p:sp>
        <p:nvSpPr>
          <p:cNvPr id="47" name="Shape 47"/>
          <p:cNvSpPr>
            <a:spLocks noGrp="1"/>
          </p:cNvSpPr>
          <p:nvPr>
            <p:ph type="sldNum" sz="quarter" idx="2"/>
          </p:nvPr>
        </p:nvSpPr>
        <p:spPr>
          <a:xfrm>
            <a:off x="12050115" y="12888824"/>
            <a:ext cx="283770" cy="4699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1</a:t>
            </a:fld>
            <a:endParaRPr sz="2400">
              <a:solidFill>
                <a:srgbClr val="FFFFFF"/>
              </a:solidFill>
            </a:endParaRPr>
          </a:p>
        </p:txBody>
      </p:sp>
      <p:grpSp>
        <p:nvGrpSpPr>
          <p:cNvPr id="50" name="Group 50"/>
          <p:cNvGrpSpPr/>
          <p:nvPr/>
        </p:nvGrpSpPr>
        <p:grpSpPr>
          <a:xfrm>
            <a:off x="2821971" y="3966205"/>
            <a:ext cx="18719801" cy="8547101"/>
            <a:chOff x="-88900" y="-50800"/>
            <a:chExt cx="18719800" cy="8547100"/>
          </a:xfrm>
        </p:grpSpPr>
        <p:pic>
          <p:nvPicPr>
            <p:cNvPr id="49" name="120614_FamilyAlaskaOutdoorsSummer_TG_00795_2892x1928.jpeg"/>
            <p:cNvPicPr/>
            <p:nvPr/>
          </p:nvPicPr>
          <p:blipFill>
            <a:blip r:embed="rId2">
              <a:extLst/>
            </a:blip>
            <a:srcRect l="960" t="26917" r="623" b="6854"/>
            <a:stretch>
              <a:fillRect/>
            </a:stretch>
          </p:blipFill>
          <p:spPr>
            <a:xfrm>
              <a:off x="0" y="0"/>
              <a:ext cx="18542000" cy="8318500"/>
            </a:xfrm>
            <a:prstGeom prst="rect">
              <a:avLst/>
            </a:prstGeom>
            <a:ln>
              <a:noFill/>
            </a:ln>
            <a:effectLst/>
          </p:spPr>
        </p:pic>
        <p:pic>
          <p:nvPicPr>
            <p:cNvPr id="48" name="Picture 47"/>
            <p:cNvPicPr/>
            <p:nvPr/>
          </p:nvPicPr>
          <p:blipFill>
            <a:blip r:embed="rId3">
              <a:extLst/>
            </a:blip>
            <a:stretch>
              <a:fillRect/>
            </a:stretch>
          </p:blipFill>
          <p:spPr>
            <a:xfrm>
              <a:off x="-88900" y="-50800"/>
              <a:ext cx="18719800" cy="8547100"/>
            </a:xfrm>
            <a:prstGeom prst="rect">
              <a:avLst/>
            </a:prstGeom>
            <a:effec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1774221" y="577850"/>
            <a:ext cx="20815301" cy="2984500"/>
          </a:xfrm>
          <a:prstGeom prst="rect">
            <a:avLst/>
          </a:prstGeom>
        </p:spPr>
        <p:txBody>
          <a:bodyPr/>
          <a:lstStyle/>
          <a:p>
            <a:pPr lvl="0">
              <a:defRPr sz="1800">
                <a:solidFill>
                  <a:srgbClr val="000000"/>
                </a:solidFill>
              </a:defRPr>
            </a:pPr>
            <a:r>
              <a:rPr sz="11200">
                <a:solidFill>
                  <a:srgbClr val="FFFFFF"/>
                </a:solidFill>
              </a:rPr>
              <a:t>Conclusions</a:t>
            </a:r>
          </a:p>
        </p:txBody>
      </p:sp>
      <p:sp>
        <p:nvSpPr>
          <p:cNvPr id="200" name="Shape 200"/>
          <p:cNvSpPr>
            <a:spLocks noGrp="1"/>
          </p:cNvSpPr>
          <p:nvPr>
            <p:ph type="body" idx="1"/>
          </p:nvPr>
        </p:nvSpPr>
        <p:spPr>
          <a:xfrm>
            <a:off x="2222500" y="2933700"/>
            <a:ext cx="20927914" cy="8839200"/>
          </a:xfrm>
          <a:prstGeom prst="rect">
            <a:avLst/>
          </a:prstGeom>
        </p:spPr>
        <p:txBody>
          <a:bodyPr/>
          <a:lstStyle/>
          <a:p>
            <a:pPr lvl="0">
              <a:defRPr sz="1800">
                <a:solidFill>
                  <a:srgbClr val="000000"/>
                </a:solidFill>
              </a:defRPr>
            </a:pPr>
            <a:r>
              <a:rPr sz="5200">
                <a:solidFill>
                  <a:srgbClr val="FFFFFF"/>
                </a:solidFill>
              </a:rPr>
              <a:t>Based on the analysis performed to the experimental data of bacteria CCN activity we can conclude that bacterias are not a complete insoluble particle and should absorb water in order to have such supersaturations at high contact angles</a:t>
            </a:r>
          </a:p>
          <a:p>
            <a:pPr lvl="0">
              <a:defRPr sz="1800">
                <a:solidFill>
                  <a:srgbClr val="000000"/>
                </a:solidFill>
              </a:defRPr>
            </a:pPr>
            <a:r>
              <a:rPr sz="5200">
                <a:solidFill>
                  <a:srgbClr val="FFFFFF"/>
                </a:solidFill>
              </a:rPr>
              <a:t>None of the parametrizations discussed can describe exactly what will be the critical supersaturation at a certain dry diameter for bacteria, but they can give us an approximation of what combination of the existing parametrization can be used to estimate SS% for specific dry diameters. </a:t>
            </a:r>
          </a:p>
        </p:txBody>
      </p:sp>
      <p:sp>
        <p:nvSpPr>
          <p:cNvPr id="201" name="Shape 2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10</a:t>
            </a:fld>
            <a:endParaRPr sz="2400">
              <a:solidFill>
                <a:srgbClr val="FFFFFF"/>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lvl1pPr>
              <a:defRPr sz="10000"/>
            </a:lvl1pPr>
          </a:lstStyle>
          <a:p>
            <a:pPr lvl="0">
              <a:defRPr sz="1800">
                <a:solidFill>
                  <a:srgbClr val="000000"/>
                </a:solidFill>
              </a:defRPr>
            </a:pPr>
            <a:r>
              <a:rPr sz="10000">
                <a:solidFill>
                  <a:srgbClr val="FFFFFF"/>
                </a:solidFill>
              </a:rPr>
              <a:t>Objectives</a:t>
            </a:r>
          </a:p>
        </p:txBody>
      </p:sp>
      <p:sp>
        <p:nvSpPr>
          <p:cNvPr id="53" name="Shape 53"/>
          <p:cNvSpPr>
            <a:spLocks noGrp="1"/>
          </p:cNvSpPr>
          <p:nvPr>
            <p:ph type="body" idx="1"/>
          </p:nvPr>
        </p:nvSpPr>
        <p:spPr>
          <a:xfrm>
            <a:off x="1784350" y="2949042"/>
            <a:ext cx="20815300" cy="8839201"/>
          </a:xfrm>
          <a:prstGeom prst="rect">
            <a:avLst/>
          </a:prstGeom>
        </p:spPr>
        <p:txBody>
          <a:bodyPr/>
          <a:lstStyle/>
          <a:p>
            <a:pPr lvl="0">
              <a:defRPr sz="1800">
                <a:solidFill>
                  <a:srgbClr val="000000"/>
                </a:solidFill>
              </a:defRPr>
            </a:pPr>
            <a:r>
              <a:rPr sz="5200">
                <a:solidFill>
                  <a:srgbClr val="FFFFFF"/>
                </a:solidFill>
              </a:rPr>
              <a:t>Use Köhler and Frenkel-Halsey-Hill (FHH) theory to analyze the contact angles and average experimental critical supersaturations obtained for bacteria. </a:t>
            </a:r>
          </a:p>
          <a:p>
            <a:pPr lvl="0">
              <a:defRPr sz="1800">
                <a:solidFill>
                  <a:srgbClr val="000000"/>
                </a:solidFill>
              </a:defRPr>
            </a:pPr>
            <a:r>
              <a:rPr sz="5200">
                <a:solidFill>
                  <a:srgbClr val="FFFFFF"/>
                </a:solidFill>
              </a:rPr>
              <a:t>Understand the behavior of bacteria as CCN and estimate a range of supersaturations for the radius ranges of bacteria.</a:t>
            </a:r>
          </a:p>
        </p:txBody>
      </p:sp>
      <p:sp>
        <p:nvSpPr>
          <p:cNvPr id="54" name="Shape 54"/>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2</a:t>
            </a:fld>
            <a:endParaRPr sz="2400">
              <a:solidFill>
                <a:srgbClr val="FFFFFF"/>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defRPr sz="10000"/>
            </a:lvl1pPr>
          </a:lstStyle>
          <a:p>
            <a:pPr lvl="0">
              <a:defRPr sz="1800">
                <a:solidFill>
                  <a:srgbClr val="000000"/>
                </a:solidFill>
              </a:defRPr>
            </a:pPr>
            <a:r>
              <a:rPr sz="10000">
                <a:solidFill>
                  <a:srgbClr val="FFFFFF"/>
                </a:solidFill>
              </a:rPr>
              <a:t>Bacteria as CCN</a:t>
            </a:r>
          </a:p>
        </p:txBody>
      </p:sp>
      <p:sp>
        <p:nvSpPr>
          <p:cNvPr id="57" name="Shape 57"/>
          <p:cNvSpPr>
            <a:spLocks noGrp="1"/>
          </p:cNvSpPr>
          <p:nvPr>
            <p:ph type="body" idx="1"/>
          </p:nvPr>
        </p:nvSpPr>
        <p:spPr>
          <a:xfrm>
            <a:off x="1790700" y="3644900"/>
            <a:ext cx="12569837" cy="8839200"/>
          </a:xfrm>
          <a:prstGeom prst="rect">
            <a:avLst/>
          </a:prstGeom>
        </p:spPr>
        <p:txBody>
          <a:bodyPr/>
          <a:lstStyle/>
          <a:p>
            <a:pPr marL="401574" lvl="0" indent="-401574" defTabSz="767715">
              <a:spcBef>
                <a:spcPts val="4900"/>
              </a:spcBef>
              <a:defRPr sz="1800">
                <a:solidFill>
                  <a:srgbClr val="000000"/>
                </a:solidFill>
              </a:defRPr>
            </a:pPr>
            <a:r>
              <a:rPr sz="4092">
                <a:solidFill>
                  <a:srgbClr val="FFFFFF"/>
                </a:solidFill>
              </a:rPr>
              <a:t>Act as CNN and different factors play key role in the nucleation as:</a:t>
            </a:r>
          </a:p>
          <a:p>
            <a:pPr marL="1204722" lvl="2" indent="-401574" defTabSz="767715">
              <a:spcBef>
                <a:spcPts val="4900"/>
              </a:spcBef>
              <a:defRPr sz="1800">
                <a:solidFill>
                  <a:srgbClr val="000000"/>
                </a:solidFill>
              </a:defRPr>
            </a:pPr>
            <a:r>
              <a:rPr sz="4092">
                <a:solidFill>
                  <a:srgbClr val="FFFFFF"/>
                </a:solidFill>
              </a:rPr>
              <a:t>Hygroscopicity: (contact angle)</a:t>
            </a:r>
          </a:p>
          <a:p>
            <a:pPr marL="1204722" lvl="2" indent="-401574" defTabSz="767715">
              <a:spcBef>
                <a:spcPts val="4900"/>
              </a:spcBef>
              <a:defRPr sz="1800">
                <a:solidFill>
                  <a:srgbClr val="000000"/>
                </a:solidFill>
              </a:defRPr>
            </a:pPr>
            <a:r>
              <a:rPr sz="4092">
                <a:solidFill>
                  <a:srgbClr val="FFFFFF"/>
                </a:solidFill>
              </a:rPr>
              <a:t>Supersaturation</a:t>
            </a:r>
          </a:p>
          <a:p>
            <a:pPr marL="1204722" lvl="2" indent="-401574" defTabSz="767715">
              <a:spcBef>
                <a:spcPts val="4900"/>
              </a:spcBef>
              <a:defRPr sz="1800">
                <a:solidFill>
                  <a:srgbClr val="000000"/>
                </a:solidFill>
              </a:defRPr>
            </a:pPr>
            <a:r>
              <a:rPr sz="4092">
                <a:solidFill>
                  <a:srgbClr val="FFFFFF"/>
                </a:solidFill>
              </a:rPr>
              <a:t>Surface of the particle</a:t>
            </a:r>
          </a:p>
          <a:p>
            <a:pPr marL="4078883" lvl="4" indent="-630071" defTabSz="767715">
              <a:spcBef>
                <a:spcPts val="4900"/>
              </a:spcBef>
              <a:buSzPct val="100000"/>
              <a:buAutoNum type="arabicPeriod"/>
              <a:defRPr sz="1800">
                <a:solidFill>
                  <a:srgbClr val="000000"/>
                </a:solidFill>
              </a:defRPr>
            </a:pPr>
            <a:r>
              <a:rPr sz="4092">
                <a:solidFill>
                  <a:srgbClr val="FFFFFF"/>
                </a:solidFill>
              </a:rPr>
              <a:t>wettable &amp; insoluble</a:t>
            </a:r>
          </a:p>
          <a:p>
            <a:pPr marL="4078883" lvl="4" indent="-630071" defTabSz="767715">
              <a:spcBef>
                <a:spcPts val="4900"/>
              </a:spcBef>
              <a:buSzPct val="100000"/>
              <a:buAutoNum type="arabicPeriod"/>
              <a:defRPr sz="1800">
                <a:solidFill>
                  <a:srgbClr val="000000"/>
                </a:solidFill>
              </a:defRPr>
            </a:pPr>
            <a:r>
              <a:rPr sz="4092">
                <a:solidFill>
                  <a:srgbClr val="FFFFFF"/>
                </a:solidFill>
              </a:rPr>
              <a:t>wettable &amp; soluble</a:t>
            </a:r>
          </a:p>
          <a:p>
            <a:pPr marL="4078883" lvl="4" indent="-630071" defTabSz="767715">
              <a:spcBef>
                <a:spcPts val="4900"/>
              </a:spcBef>
              <a:buSzPct val="100000"/>
              <a:buAutoNum type="arabicPeriod"/>
              <a:defRPr sz="1800">
                <a:solidFill>
                  <a:srgbClr val="000000"/>
                </a:solidFill>
              </a:defRPr>
            </a:pPr>
            <a:r>
              <a:rPr sz="4092">
                <a:solidFill>
                  <a:srgbClr val="FFFFFF"/>
                </a:solidFill>
              </a:rPr>
              <a:t>insoluble &amp; absorbs water</a:t>
            </a:r>
          </a:p>
        </p:txBody>
      </p:sp>
      <p:pic>
        <p:nvPicPr>
          <p:cNvPr id="58" name="pasted-image.tif"/>
          <p:cNvPicPr/>
          <p:nvPr/>
        </p:nvPicPr>
        <p:blipFill>
          <a:blip r:embed="rId2">
            <a:extLst/>
          </a:blip>
          <a:stretch>
            <a:fillRect/>
          </a:stretch>
        </p:blipFill>
        <p:spPr>
          <a:xfrm>
            <a:off x="15086587" y="3827857"/>
            <a:ext cx="8052186" cy="7991491"/>
          </a:xfrm>
          <a:prstGeom prst="rect">
            <a:avLst/>
          </a:prstGeom>
          <a:ln w="25400">
            <a:miter lim="400000"/>
          </a:ln>
          <a:effectLst>
            <a:outerShdw blurRad="254000" dist="127000" dir="5400000" rotWithShape="0">
              <a:srgbClr val="000000">
                <a:alpha val="70000"/>
              </a:srgbClr>
            </a:outerShdw>
          </a:effectLst>
        </p:spPr>
      </p:pic>
      <p:sp>
        <p:nvSpPr>
          <p:cNvPr id="59" name="Shape 59"/>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3</a:t>
            </a:fld>
            <a:endParaRPr sz="2400">
              <a:solidFill>
                <a:srgbClr val="FFFFFF"/>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p:nvPr/>
        </p:nvSpPr>
        <p:spPr>
          <a:xfrm>
            <a:off x="13105919" y="4178929"/>
            <a:ext cx="10112595" cy="6238277"/>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62" name="Shape 62"/>
          <p:cNvSpPr>
            <a:spLocks noGrp="1"/>
          </p:cNvSpPr>
          <p:nvPr>
            <p:ph type="title"/>
          </p:nvPr>
        </p:nvSpPr>
        <p:spPr>
          <a:xfrm>
            <a:off x="1784350" y="92995"/>
            <a:ext cx="20815300" cy="2745343"/>
          </a:xfrm>
          <a:prstGeom prst="rect">
            <a:avLst/>
          </a:prstGeom>
        </p:spPr>
        <p:txBody>
          <a:bodyPr/>
          <a:lstStyle>
            <a:lvl1pPr>
              <a:defRPr sz="10000"/>
            </a:lvl1pPr>
          </a:lstStyle>
          <a:p>
            <a:pPr lvl="0">
              <a:defRPr sz="1800">
                <a:solidFill>
                  <a:srgbClr val="000000"/>
                </a:solidFill>
              </a:defRPr>
            </a:pPr>
            <a:r>
              <a:rPr sz="10000">
                <a:solidFill>
                  <a:srgbClr val="FFFFFF"/>
                </a:solidFill>
              </a:rPr>
              <a:t>Bacteria as CCN</a:t>
            </a:r>
          </a:p>
        </p:txBody>
      </p:sp>
      <p:sp>
        <p:nvSpPr>
          <p:cNvPr id="63" name="Shape 63"/>
          <p:cNvSpPr/>
          <p:nvPr/>
        </p:nvSpPr>
        <p:spPr>
          <a:xfrm>
            <a:off x="119415" y="4185279"/>
            <a:ext cx="11892702" cy="6214171"/>
          </a:xfrm>
          <a:prstGeom prst="rect">
            <a:avLst/>
          </a:prstGeom>
          <a:solidFill>
            <a:srgbClr val="FFFFFF"/>
          </a:solidFill>
          <a:ln w="12700">
            <a:solidFill/>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pic>
        <p:nvPicPr>
          <p:cNvPr id="64" name="pasted-image.pdf"/>
          <p:cNvPicPr/>
          <p:nvPr/>
        </p:nvPicPr>
        <p:blipFill>
          <a:blip r:embed="rId2">
            <a:extLst/>
          </a:blip>
          <a:srcRect l="149" t="149" r="149"/>
          <a:stretch>
            <a:fillRect/>
          </a:stretch>
        </p:blipFill>
        <p:spPr>
          <a:xfrm>
            <a:off x="336072" y="4267529"/>
            <a:ext cx="11031830" cy="6061257"/>
          </a:xfrm>
          <a:prstGeom prst="rect">
            <a:avLst/>
          </a:prstGeom>
          <a:ln w="12700">
            <a:solidFill/>
            <a:miter lim="400000"/>
          </a:ln>
        </p:spPr>
      </p:pic>
      <p:sp>
        <p:nvSpPr>
          <p:cNvPr id="65" name="Shape 65"/>
          <p:cNvSpPr/>
          <p:nvPr/>
        </p:nvSpPr>
        <p:spPr>
          <a:xfrm>
            <a:off x="104257" y="10678515"/>
            <a:ext cx="11694417" cy="2504686"/>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66" name="Shape 66"/>
          <p:cNvSpPr/>
          <p:nvPr/>
        </p:nvSpPr>
        <p:spPr>
          <a:xfrm>
            <a:off x="1038979" y="11022378"/>
            <a:ext cx="368698" cy="346123"/>
          </a:xfrm>
          <a:prstGeom prst="rect">
            <a:avLst/>
          </a:prstGeom>
          <a:solidFill>
            <a:srgbClr val="FFB21A"/>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67" name="Shape 67"/>
          <p:cNvSpPr/>
          <p:nvPr/>
        </p:nvSpPr>
        <p:spPr>
          <a:xfrm>
            <a:off x="1038979" y="11757796"/>
            <a:ext cx="368698" cy="346123"/>
          </a:xfrm>
          <a:prstGeom prst="rect">
            <a:avLst/>
          </a:prstGeom>
          <a:solidFill>
            <a:srgbClr val="8578E8"/>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68" name="Shape 68"/>
          <p:cNvSpPr/>
          <p:nvPr/>
        </p:nvSpPr>
        <p:spPr>
          <a:xfrm>
            <a:off x="1038979" y="12493214"/>
            <a:ext cx="368698" cy="346124"/>
          </a:xfrm>
          <a:prstGeom prst="rect">
            <a:avLst/>
          </a:prstGeom>
          <a:solidFill>
            <a:srgbClr val="0DA8FE"/>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69" name="Shape 69"/>
          <p:cNvSpPr/>
          <p:nvPr/>
        </p:nvSpPr>
        <p:spPr>
          <a:xfrm>
            <a:off x="6837790" y="12493214"/>
            <a:ext cx="368698" cy="346124"/>
          </a:xfrm>
          <a:prstGeom prst="rect">
            <a:avLst/>
          </a:prstGeom>
          <a:solidFill>
            <a:srgbClr val="9D2114"/>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70" name="Shape 70"/>
          <p:cNvSpPr/>
          <p:nvPr/>
        </p:nvSpPr>
        <p:spPr>
          <a:xfrm>
            <a:off x="6837790" y="11022378"/>
            <a:ext cx="368698" cy="346123"/>
          </a:xfrm>
          <a:prstGeom prst="rect">
            <a:avLst/>
          </a:prstGeom>
          <a:solidFill>
            <a:srgbClr val="8B8F8D"/>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71" name="Shape 71"/>
          <p:cNvSpPr/>
          <p:nvPr/>
        </p:nvSpPr>
        <p:spPr>
          <a:xfrm>
            <a:off x="6837790" y="11757796"/>
            <a:ext cx="368698" cy="346123"/>
          </a:xfrm>
          <a:prstGeom prst="rect">
            <a:avLst/>
          </a:prstGeom>
          <a:solidFill>
            <a:srgbClr val="235D0B"/>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72" name="Shape 72"/>
          <p:cNvSpPr/>
          <p:nvPr/>
        </p:nvSpPr>
        <p:spPr>
          <a:xfrm>
            <a:off x="1797695" y="11638757"/>
            <a:ext cx="2214576"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i="1">
                <a:solidFill>
                  <a:srgbClr val="000000"/>
                </a:solidFill>
              </a:defRPr>
            </a:lvl1pPr>
          </a:lstStyle>
          <a:p>
            <a:pPr lvl="0">
              <a:defRPr sz="1800" i="0"/>
            </a:pPr>
            <a:r>
              <a:rPr sz="3200" i="1"/>
              <a:t>Bacillus sp.</a:t>
            </a:r>
          </a:p>
        </p:txBody>
      </p:sp>
      <p:sp>
        <p:nvSpPr>
          <p:cNvPr id="73" name="Shape 73"/>
          <p:cNvSpPr/>
          <p:nvPr/>
        </p:nvSpPr>
        <p:spPr>
          <a:xfrm>
            <a:off x="1673895" y="12374175"/>
            <a:ext cx="3621939"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i="1">
                <a:solidFill>
                  <a:srgbClr val="000000"/>
                </a:solidFill>
              </a:defRPr>
            </a:lvl1pPr>
          </a:lstStyle>
          <a:p>
            <a:pPr lvl="0">
              <a:defRPr sz="1800" i="0"/>
            </a:pPr>
            <a:r>
              <a:rPr sz="3200" i="1"/>
              <a:t>Curtobacterium sp.</a:t>
            </a:r>
          </a:p>
        </p:txBody>
      </p:sp>
      <p:sp>
        <p:nvSpPr>
          <p:cNvPr id="74" name="Shape 74"/>
          <p:cNvSpPr/>
          <p:nvPr/>
        </p:nvSpPr>
        <p:spPr>
          <a:xfrm>
            <a:off x="1790328" y="10903339"/>
            <a:ext cx="3389073"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i="1">
                <a:solidFill>
                  <a:srgbClr val="000000"/>
                </a:solidFill>
              </a:defRPr>
            </a:lvl1pPr>
          </a:lstStyle>
          <a:p>
            <a:pPr lvl="0">
              <a:defRPr sz="1800" i="0"/>
            </a:pPr>
            <a:r>
              <a:rPr sz="3200" i="1"/>
              <a:t>Pseudomonas sp.</a:t>
            </a:r>
          </a:p>
        </p:txBody>
      </p:sp>
      <p:sp>
        <p:nvSpPr>
          <p:cNvPr id="75" name="Shape 75"/>
          <p:cNvSpPr/>
          <p:nvPr/>
        </p:nvSpPr>
        <p:spPr>
          <a:xfrm>
            <a:off x="7401852" y="12372415"/>
            <a:ext cx="3705658"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i="1">
                <a:solidFill>
                  <a:srgbClr val="000000"/>
                </a:solidFill>
              </a:defRPr>
            </a:lvl1pPr>
          </a:lstStyle>
          <a:p>
            <a:pPr lvl="0">
              <a:defRPr sz="1800" i="0"/>
            </a:pPr>
            <a:r>
              <a:rPr sz="3200" i="1"/>
              <a:t>Staphylococcus sp.</a:t>
            </a:r>
          </a:p>
        </p:txBody>
      </p:sp>
      <p:sp>
        <p:nvSpPr>
          <p:cNvPr id="76" name="Shape 76"/>
          <p:cNvSpPr/>
          <p:nvPr/>
        </p:nvSpPr>
        <p:spPr>
          <a:xfrm>
            <a:off x="7414717" y="10903339"/>
            <a:ext cx="2304797"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i="1">
                <a:solidFill>
                  <a:srgbClr val="000000"/>
                </a:solidFill>
              </a:defRPr>
            </a:lvl1pPr>
          </a:lstStyle>
          <a:p>
            <a:pPr lvl="0">
              <a:defRPr sz="1800" i="0"/>
            </a:pPr>
            <a:r>
              <a:rPr sz="3200" i="1"/>
              <a:t>Unidentified</a:t>
            </a:r>
          </a:p>
        </p:txBody>
      </p:sp>
      <p:sp>
        <p:nvSpPr>
          <p:cNvPr id="77" name="Shape 77"/>
          <p:cNvSpPr/>
          <p:nvPr/>
        </p:nvSpPr>
        <p:spPr>
          <a:xfrm>
            <a:off x="7516521" y="11638757"/>
            <a:ext cx="2101190"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i="1">
                <a:solidFill>
                  <a:srgbClr val="000000"/>
                </a:solidFill>
              </a:defRPr>
            </a:lvl1pPr>
          </a:lstStyle>
          <a:p>
            <a:pPr lvl="0">
              <a:defRPr sz="1800" i="0"/>
            </a:pPr>
            <a:r>
              <a:rPr sz="3200" i="1"/>
              <a:t>Erwinia sp.</a:t>
            </a:r>
          </a:p>
        </p:txBody>
      </p:sp>
      <p:sp>
        <p:nvSpPr>
          <p:cNvPr id="78" name="Shape 78"/>
          <p:cNvSpPr/>
          <p:nvPr/>
        </p:nvSpPr>
        <p:spPr>
          <a:xfrm>
            <a:off x="1699021" y="7150355"/>
            <a:ext cx="9399775" cy="1270001"/>
          </a:xfrm>
          <a:prstGeom prst="rect">
            <a:avLst/>
          </a:prstGeom>
          <a:gradFill>
            <a:gsLst>
              <a:gs pos="0">
                <a:srgbClr val="00A6AC">
                  <a:alpha val="63554"/>
                </a:srgbClr>
              </a:gs>
              <a:gs pos="100000">
                <a:srgbClr val="005C5F">
                  <a:alpha val="63554"/>
                </a:srgb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a:defRPr sz="3200" b="1">
                <a:solidFill>
                  <a:srgbClr val="000000"/>
                </a:solidFill>
                <a:effectLst>
                  <a:outerShdw blurRad="25400" dist="23998" dir="2700000" rotWithShape="0">
                    <a:srgbClr val="000000">
                      <a:alpha val="31034"/>
                    </a:srgbClr>
                  </a:outerShdw>
                </a:effectLst>
              </a:defRPr>
            </a:lvl1pPr>
          </a:lstStyle>
          <a:p>
            <a:pPr lvl="0">
              <a:defRPr sz="1800" b="0">
                <a:effectLst/>
              </a:defRPr>
            </a:pPr>
            <a:r>
              <a:rPr sz="3200" b="1">
                <a:effectLst>
                  <a:outerShdw blurRad="25400" dist="23998" dir="2700000" rotWithShape="0">
                    <a:srgbClr val="000000">
                      <a:alpha val="31034"/>
                    </a:srgbClr>
                  </a:outerShdw>
                </a:effectLst>
              </a:rPr>
              <a:t>Hydrophilic</a:t>
            </a:r>
          </a:p>
        </p:txBody>
      </p:sp>
      <p:sp>
        <p:nvSpPr>
          <p:cNvPr id="79" name="Shape 79"/>
          <p:cNvSpPr/>
          <p:nvPr/>
        </p:nvSpPr>
        <p:spPr>
          <a:xfrm>
            <a:off x="1699021" y="5852120"/>
            <a:ext cx="9399775" cy="1270001"/>
          </a:xfrm>
          <a:prstGeom prst="rect">
            <a:avLst/>
          </a:prstGeom>
          <a:gradFill>
            <a:gsLst>
              <a:gs pos="0">
                <a:srgbClr val="A6AAA8">
                  <a:alpha val="59880"/>
                </a:srgbClr>
              </a:gs>
              <a:gs pos="100000">
                <a:srgbClr val="53585F">
                  <a:alpha val="59880"/>
                </a:srgb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a:defRPr sz="3200" b="1">
                <a:solidFill>
                  <a:srgbClr val="000000"/>
                </a:solidFill>
                <a:effectLst>
                  <a:outerShdw blurRad="25400" dist="23998" dir="2700000" rotWithShape="0">
                    <a:srgbClr val="000000">
                      <a:alpha val="31034"/>
                    </a:srgbClr>
                  </a:outerShdw>
                </a:effectLst>
              </a:defRPr>
            </a:lvl1pPr>
          </a:lstStyle>
          <a:p>
            <a:pPr lvl="0">
              <a:defRPr sz="1800" b="0">
                <a:effectLst/>
              </a:defRPr>
            </a:pPr>
            <a:r>
              <a:rPr sz="3200" b="1">
                <a:effectLst>
                  <a:outerShdw blurRad="25400" dist="23998" dir="2700000" rotWithShape="0">
                    <a:srgbClr val="000000">
                      <a:alpha val="31034"/>
                    </a:srgbClr>
                  </a:outerShdw>
                </a:effectLst>
              </a:rPr>
              <a:t>In Between</a:t>
            </a:r>
          </a:p>
        </p:txBody>
      </p:sp>
      <p:sp>
        <p:nvSpPr>
          <p:cNvPr id="80" name="Shape 80"/>
          <p:cNvSpPr/>
          <p:nvPr/>
        </p:nvSpPr>
        <p:spPr>
          <a:xfrm>
            <a:off x="1699021" y="4553885"/>
            <a:ext cx="9399775" cy="1270002"/>
          </a:xfrm>
          <a:prstGeom prst="rect">
            <a:avLst/>
          </a:prstGeom>
          <a:gradFill>
            <a:gsLst>
              <a:gs pos="0">
                <a:srgbClr val="971817">
                  <a:alpha val="59746"/>
                </a:srgbClr>
              </a:gs>
              <a:gs pos="100000">
                <a:srgbClr val="720C04">
                  <a:alpha val="59746"/>
                </a:srgb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a:defRPr sz="3200" b="1">
                <a:solidFill>
                  <a:srgbClr val="000000"/>
                </a:solidFill>
                <a:effectLst>
                  <a:outerShdw blurRad="25400" dist="23998" dir="2700000" rotWithShape="0">
                    <a:srgbClr val="000000">
                      <a:alpha val="31034"/>
                    </a:srgbClr>
                  </a:outerShdw>
                </a:effectLst>
              </a:defRPr>
            </a:lvl1pPr>
          </a:lstStyle>
          <a:p>
            <a:pPr lvl="0">
              <a:defRPr sz="1800" b="0">
                <a:effectLst/>
              </a:defRPr>
            </a:pPr>
            <a:r>
              <a:rPr sz="3200" b="1">
                <a:effectLst>
                  <a:outerShdw blurRad="25400" dist="23998" dir="2700000" rotWithShape="0">
                    <a:srgbClr val="000000">
                      <a:alpha val="31034"/>
                    </a:srgbClr>
                  </a:outerShdw>
                </a:effectLst>
              </a:rPr>
              <a:t>Hydrophobic</a:t>
            </a:r>
          </a:p>
        </p:txBody>
      </p:sp>
      <p:sp>
        <p:nvSpPr>
          <p:cNvPr id="81" name="Shape 81"/>
          <p:cNvSpPr/>
          <p:nvPr/>
        </p:nvSpPr>
        <p:spPr>
          <a:xfrm>
            <a:off x="348434" y="2803794"/>
            <a:ext cx="11044635" cy="889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u="sng"/>
            </a:lvl1pPr>
          </a:lstStyle>
          <a:p>
            <a:pPr lvl="0">
              <a:defRPr sz="1800" u="none">
                <a:solidFill>
                  <a:srgbClr val="000000"/>
                </a:solidFill>
              </a:defRPr>
            </a:pPr>
            <a:r>
              <a:rPr sz="5200" u="sng">
                <a:solidFill>
                  <a:srgbClr val="FFFFFF"/>
                </a:solidFill>
              </a:rPr>
              <a:t>Contact Angles</a:t>
            </a:r>
          </a:p>
        </p:txBody>
      </p:sp>
      <p:sp>
        <p:nvSpPr>
          <p:cNvPr id="82" name="Shape 82"/>
          <p:cNvSpPr/>
          <p:nvPr/>
        </p:nvSpPr>
        <p:spPr>
          <a:xfrm>
            <a:off x="11920052" y="2803794"/>
            <a:ext cx="12484328" cy="889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u="sng"/>
            </a:lvl1pPr>
          </a:lstStyle>
          <a:p>
            <a:pPr lvl="0">
              <a:defRPr sz="1800" u="none">
                <a:solidFill>
                  <a:srgbClr val="000000"/>
                </a:solidFill>
              </a:defRPr>
            </a:pPr>
            <a:r>
              <a:rPr sz="5200" u="sng">
                <a:solidFill>
                  <a:srgbClr val="FFFFFF"/>
                </a:solidFill>
              </a:rPr>
              <a:t>CCN concentration vs. supersaturation%</a:t>
            </a:r>
          </a:p>
        </p:txBody>
      </p:sp>
      <p:pic>
        <p:nvPicPr>
          <p:cNvPr id="83" name="pasted-image.pdf"/>
          <p:cNvPicPr/>
          <p:nvPr/>
        </p:nvPicPr>
        <p:blipFill>
          <a:blip r:embed="rId3">
            <a:extLst/>
          </a:blip>
          <a:stretch>
            <a:fillRect/>
          </a:stretch>
        </p:blipFill>
        <p:spPr>
          <a:xfrm>
            <a:off x="13765908" y="4473723"/>
            <a:ext cx="8792614" cy="5582830"/>
          </a:xfrm>
          <a:prstGeom prst="rect">
            <a:avLst/>
          </a:prstGeom>
          <a:ln w="12700">
            <a:solidFill/>
            <a:miter lim="400000"/>
          </a:ln>
        </p:spPr>
      </p:pic>
      <p:sp>
        <p:nvSpPr>
          <p:cNvPr id="84" name="Shape 84"/>
          <p:cNvSpPr/>
          <p:nvPr/>
        </p:nvSpPr>
        <p:spPr>
          <a:xfrm>
            <a:off x="17615582" y="3944937"/>
            <a:ext cx="3388880" cy="2113679"/>
          </a:xfrm>
          <a:prstGeom prst="wedgeEllipseCallout">
            <a:avLst>
              <a:gd name="adj1" fmla="val -60458"/>
              <a:gd name="adj2" fmla="val 131104"/>
            </a:avLst>
          </a:prstGeom>
          <a:gradFill>
            <a:gsLst>
              <a:gs pos="0">
                <a:srgbClr val="A6AAA8"/>
              </a:gs>
              <a:gs pos="100000">
                <a:srgbClr val="53585F"/>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Critical Supersaturation </a:t>
            </a:r>
          </a:p>
        </p:txBody>
      </p:sp>
      <p:sp>
        <p:nvSpPr>
          <p:cNvPr id="85" name="Shape 85"/>
          <p:cNvSpPr/>
          <p:nvPr/>
        </p:nvSpPr>
        <p:spPr>
          <a:xfrm>
            <a:off x="16870160" y="7643708"/>
            <a:ext cx="792732" cy="1244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miter lim="400000"/>
          </a:ln>
        </p:spPr>
        <p:txBody>
          <a:bodyPr lIns="0" tIns="0" rIns="0" bIns="0" anchor="ctr"/>
          <a:lstStyle/>
          <a:p>
            <a:pPr lvl="0">
              <a:defRPr sz="3200">
                <a:solidFill>
                  <a:srgbClr val="000000"/>
                </a:solidFill>
                <a:effectLst>
                  <a:outerShdw blurRad="25400" dist="23998" dir="2700000" rotWithShape="0">
                    <a:srgbClr val="000000">
                      <a:alpha val="31034"/>
                    </a:srgbClr>
                  </a:outerShdw>
                </a:effectLst>
              </a:defRPr>
            </a:pPr>
            <a:endParaRPr/>
          </a:p>
        </p:txBody>
      </p:sp>
      <p:sp>
        <p:nvSpPr>
          <p:cNvPr id="86" name="Shape 86"/>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4</a:t>
            </a:fld>
            <a:endParaRPr sz="2400">
              <a:solidFill>
                <a:srgbClr val="FFFFFF"/>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animBg="1" advAuto="0"/>
      <p:bldP spid="79" grpId="2" animBg="1" advAuto="0"/>
      <p:bldP spid="80" grpId="3" animBg="1" advAuto="0"/>
      <p:bldP spid="84"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1784350" y="260063"/>
            <a:ext cx="20815300" cy="2984501"/>
          </a:xfrm>
          <a:prstGeom prst="rect">
            <a:avLst/>
          </a:prstGeom>
        </p:spPr>
        <p:txBody>
          <a:bodyPr/>
          <a:lstStyle>
            <a:lvl1pPr defTabSz="775969">
              <a:defRPr sz="9400"/>
            </a:lvl1pPr>
          </a:lstStyle>
          <a:p>
            <a:pPr lvl="0">
              <a:defRPr sz="1800">
                <a:solidFill>
                  <a:srgbClr val="000000"/>
                </a:solidFill>
              </a:defRPr>
            </a:pPr>
            <a:r>
              <a:rPr sz="9400">
                <a:solidFill>
                  <a:srgbClr val="FFFFFF"/>
                </a:solidFill>
              </a:rPr>
              <a:t>Nucleation of Drops on Water-Insoluble CCN (Mc Donald,1964)</a:t>
            </a:r>
          </a:p>
        </p:txBody>
      </p:sp>
      <p:sp>
        <p:nvSpPr>
          <p:cNvPr id="89" name="Shape 89"/>
          <p:cNvSpPr>
            <a:spLocks noGrp="1"/>
          </p:cNvSpPr>
          <p:nvPr>
            <p:ph type="body" idx="1"/>
          </p:nvPr>
        </p:nvSpPr>
        <p:spPr>
          <a:xfrm>
            <a:off x="427979" y="3695896"/>
            <a:ext cx="11008628" cy="2959901"/>
          </a:xfrm>
          <a:prstGeom prst="rect">
            <a:avLst/>
          </a:prstGeom>
        </p:spPr>
        <p:txBody>
          <a:bodyPr/>
          <a:lstStyle/>
          <a:p>
            <a:pPr lvl="0">
              <a:defRPr sz="1800">
                <a:solidFill>
                  <a:srgbClr val="000000"/>
                </a:solidFill>
              </a:defRPr>
            </a:pPr>
            <a:r>
              <a:rPr sz="5200">
                <a:solidFill>
                  <a:srgbClr val="FFFFFF"/>
                </a:solidFill>
              </a:rPr>
              <a:t>Critical supersaturation is calculated given the following equations:</a:t>
            </a:r>
          </a:p>
        </p:txBody>
      </p:sp>
      <p:sp>
        <p:nvSpPr>
          <p:cNvPr id="90" name="Shape 90"/>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5</a:t>
            </a:fld>
            <a:endParaRPr sz="2400">
              <a:solidFill>
                <a:srgbClr val="FFFFFF"/>
              </a:solidFill>
            </a:endParaRPr>
          </a:p>
        </p:txBody>
      </p:sp>
      <p:pic>
        <p:nvPicPr>
          <p:cNvPr id="91" name="pasted-image.png"/>
          <p:cNvPicPr/>
          <p:nvPr/>
        </p:nvPicPr>
        <p:blipFill>
          <a:blip r:embed="rId2">
            <a:extLst/>
          </a:blip>
          <a:stretch>
            <a:fillRect/>
          </a:stretch>
        </p:blipFill>
        <p:spPr>
          <a:xfrm>
            <a:off x="2188182" y="6615378"/>
            <a:ext cx="6032501" cy="1181101"/>
          </a:xfrm>
          <a:prstGeom prst="rect">
            <a:avLst/>
          </a:prstGeom>
          <a:ln w="12700">
            <a:miter lim="400000"/>
          </a:ln>
        </p:spPr>
      </p:pic>
      <p:pic>
        <p:nvPicPr>
          <p:cNvPr id="92" name="pasted-image.png"/>
          <p:cNvPicPr/>
          <p:nvPr/>
        </p:nvPicPr>
        <p:blipFill>
          <a:blip r:embed="rId3">
            <a:extLst/>
          </a:blip>
          <a:stretch>
            <a:fillRect/>
          </a:stretch>
        </p:blipFill>
        <p:spPr>
          <a:xfrm>
            <a:off x="4169382" y="8367963"/>
            <a:ext cx="2070101" cy="749301"/>
          </a:xfrm>
          <a:prstGeom prst="rect">
            <a:avLst/>
          </a:prstGeom>
          <a:ln w="12700">
            <a:miter lim="400000"/>
          </a:ln>
        </p:spPr>
      </p:pic>
      <p:pic>
        <p:nvPicPr>
          <p:cNvPr id="93" name="pasted-image.png"/>
          <p:cNvPicPr/>
          <p:nvPr/>
        </p:nvPicPr>
        <p:blipFill>
          <a:blip r:embed="rId4">
            <a:extLst/>
          </a:blip>
          <a:stretch>
            <a:fillRect/>
          </a:stretch>
        </p:blipFill>
        <p:spPr>
          <a:xfrm>
            <a:off x="765242" y="9688748"/>
            <a:ext cx="9779001" cy="1358901"/>
          </a:xfrm>
          <a:prstGeom prst="rect">
            <a:avLst/>
          </a:prstGeom>
          <a:ln w="12700">
            <a:miter lim="400000"/>
          </a:ln>
        </p:spPr>
      </p:pic>
      <p:sp>
        <p:nvSpPr>
          <p:cNvPr id="94" name="Shape 94"/>
          <p:cNvSpPr/>
          <p:nvPr/>
        </p:nvSpPr>
        <p:spPr>
          <a:xfrm>
            <a:off x="8658500" y="6789342"/>
            <a:ext cx="776197" cy="749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1</a:t>
            </a:r>
          </a:p>
        </p:txBody>
      </p:sp>
      <p:sp>
        <p:nvSpPr>
          <p:cNvPr id="95" name="Shape 95"/>
          <p:cNvSpPr/>
          <p:nvPr/>
        </p:nvSpPr>
        <p:spPr>
          <a:xfrm>
            <a:off x="6755916" y="8367963"/>
            <a:ext cx="776196" cy="749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2</a:t>
            </a:r>
          </a:p>
        </p:txBody>
      </p:sp>
      <p:sp>
        <p:nvSpPr>
          <p:cNvPr id="96" name="Shape 96"/>
          <p:cNvSpPr/>
          <p:nvPr/>
        </p:nvSpPr>
        <p:spPr>
          <a:xfrm>
            <a:off x="10931059" y="9993548"/>
            <a:ext cx="776196" cy="749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3</a:t>
            </a:r>
          </a:p>
        </p:txBody>
      </p:sp>
      <p:sp>
        <p:nvSpPr>
          <p:cNvPr id="97" name="Shape 97"/>
          <p:cNvSpPr/>
          <p:nvPr/>
        </p:nvSpPr>
        <p:spPr>
          <a:xfrm>
            <a:off x="330953" y="12619609"/>
            <a:ext cx="10647580"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700"/>
            </a:lvl1pPr>
          </a:lstStyle>
          <a:p>
            <a:pPr lvl="0">
              <a:defRPr sz="1800">
                <a:solidFill>
                  <a:srgbClr val="000000"/>
                </a:solidFill>
              </a:defRPr>
            </a:pPr>
            <a:r>
              <a:rPr sz="3700">
                <a:solidFill>
                  <a:srgbClr val="FFFFFF"/>
                </a:solidFill>
              </a:rPr>
              <a:t>*Combination of Eq. 1,2,3 is used to plot Chart 1.  </a:t>
            </a:r>
          </a:p>
        </p:txBody>
      </p:sp>
      <p:sp>
        <p:nvSpPr>
          <p:cNvPr id="98" name="Shape 98"/>
          <p:cNvSpPr/>
          <p:nvPr/>
        </p:nvSpPr>
        <p:spPr>
          <a:xfrm flipH="1" flipV="1">
            <a:off x="1645505" y="10542095"/>
            <a:ext cx="765041" cy="1280716"/>
          </a:xfrm>
          <a:prstGeom prst="line">
            <a:avLst/>
          </a:prstGeom>
          <a:ln w="25400">
            <a:solidFill>
              <a:srgbClr val="00A6AC"/>
            </a:solidFill>
            <a:miter lim="400000"/>
            <a:tailEnd type="triangle"/>
          </a:ln>
        </p:spPr>
        <p:txBody>
          <a:bodyPr lIns="50800" tIns="50800" rIns="50800" bIns="50800" anchor="ctr"/>
          <a:lstStyle/>
          <a:p>
            <a:pPr lvl="0">
              <a:defRPr sz="3200">
                <a:effectLst>
                  <a:outerShdw blurRad="25400" dist="23998" dir="2700000" rotWithShape="0">
                    <a:srgbClr val="000000">
                      <a:alpha val="31034"/>
                    </a:srgbClr>
                  </a:outerShdw>
                </a:effectLst>
              </a:defRPr>
            </a:pPr>
            <a:endParaRPr/>
          </a:p>
        </p:txBody>
      </p:sp>
      <p:sp>
        <p:nvSpPr>
          <p:cNvPr id="99" name="Shape 99"/>
          <p:cNvSpPr/>
          <p:nvPr/>
        </p:nvSpPr>
        <p:spPr>
          <a:xfrm>
            <a:off x="1852276" y="11891103"/>
            <a:ext cx="3572956" cy="635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a:solidFill>
                  <a:srgbClr val="11DAE3"/>
                </a:solidFill>
              </a:defRPr>
            </a:lvl1pPr>
          </a:lstStyle>
          <a:p>
            <a:pPr lvl="0">
              <a:defRPr sz="1800">
                <a:solidFill>
                  <a:srgbClr val="000000"/>
                </a:solidFill>
              </a:defRPr>
            </a:pPr>
            <a:r>
              <a:rPr sz="3500">
                <a:solidFill>
                  <a:srgbClr val="11DAE3"/>
                </a:solidFill>
              </a:rPr>
              <a:t>Contact angle (ø)</a:t>
            </a:r>
          </a:p>
        </p:txBody>
      </p:sp>
      <p:sp>
        <p:nvSpPr>
          <p:cNvPr id="100" name="Shape 100"/>
          <p:cNvSpPr/>
          <p:nvPr/>
        </p:nvSpPr>
        <p:spPr>
          <a:xfrm flipH="1" flipV="1">
            <a:off x="7706370" y="10506298"/>
            <a:ext cx="765455" cy="1352124"/>
          </a:xfrm>
          <a:prstGeom prst="line">
            <a:avLst/>
          </a:prstGeom>
          <a:ln w="25400">
            <a:solidFill>
              <a:srgbClr val="75DB3C"/>
            </a:solidFill>
            <a:miter lim="400000"/>
            <a:tailEnd type="triangle"/>
          </a:ln>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01" name="Shape 101"/>
          <p:cNvSpPr/>
          <p:nvPr/>
        </p:nvSpPr>
        <p:spPr>
          <a:xfrm>
            <a:off x="6455471" y="11882978"/>
            <a:ext cx="5580318" cy="635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a:solidFill>
                  <a:srgbClr val="75DB3C"/>
                </a:solidFill>
              </a:defRPr>
            </a:lvl1pPr>
          </a:lstStyle>
          <a:p>
            <a:pPr lvl="0">
              <a:defRPr sz="1800">
                <a:solidFill>
                  <a:srgbClr val="000000"/>
                </a:solidFill>
              </a:defRPr>
            </a:pPr>
            <a:r>
              <a:rPr sz="3500">
                <a:solidFill>
                  <a:srgbClr val="75DB3C"/>
                </a:solidFill>
              </a:rPr>
              <a:t>Dry particle radius (sphere)</a:t>
            </a:r>
          </a:p>
        </p:txBody>
      </p:sp>
      <p:sp>
        <p:nvSpPr>
          <p:cNvPr id="102" name="Shape 102"/>
          <p:cNvSpPr/>
          <p:nvPr/>
        </p:nvSpPr>
        <p:spPr>
          <a:xfrm>
            <a:off x="13564598" y="3403502"/>
            <a:ext cx="10058663" cy="8819304"/>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pic>
        <p:nvPicPr>
          <p:cNvPr id="103" name="pasted-image.png"/>
          <p:cNvPicPr/>
          <p:nvPr/>
        </p:nvPicPr>
        <p:blipFill>
          <a:blip r:embed="rId5">
            <a:extLst/>
          </a:blip>
          <a:stretch>
            <a:fillRect/>
          </a:stretch>
        </p:blipFill>
        <p:spPr>
          <a:xfrm>
            <a:off x="14877501" y="3873696"/>
            <a:ext cx="8138291" cy="7826080"/>
          </a:xfrm>
          <a:prstGeom prst="rect">
            <a:avLst/>
          </a:prstGeom>
          <a:ln w="25400">
            <a:solidFill/>
            <a:miter lim="400000"/>
          </a:ln>
        </p:spPr>
      </p:pic>
      <p:sp>
        <p:nvSpPr>
          <p:cNvPr id="104" name="Shape 104"/>
          <p:cNvSpPr/>
          <p:nvPr/>
        </p:nvSpPr>
        <p:spPr>
          <a:xfrm rot="16200000">
            <a:off x="11971729" y="7304136"/>
            <a:ext cx="4595978" cy="63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a:solidFill>
                  <a:srgbClr val="000000"/>
                </a:solidFill>
              </a:defRPr>
            </a:lvl1pPr>
          </a:lstStyle>
          <a:p>
            <a:pPr lvl="0">
              <a:defRPr sz="1800"/>
            </a:pPr>
            <a:r>
              <a:rPr sz="3500"/>
              <a:t>ss(%)</a:t>
            </a:r>
          </a:p>
        </p:txBody>
      </p:sp>
      <p:sp>
        <p:nvSpPr>
          <p:cNvPr id="105" name="Shape 105"/>
          <p:cNvSpPr/>
          <p:nvPr/>
        </p:nvSpPr>
        <p:spPr>
          <a:xfrm>
            <a:off x="17365877" y="11712671"/>
            <a:ext cx="3161539"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solidFill>
                  <a:srgbClr val="000000"/>
                </a:solidFill>
              </a:defRPr>
            </a:lvl1pPr>
          </a:lstStyle>
          <a:p>
            <a:pPr lvl="0">
              <a:defRPr sz="1800"/>
            </a:pPr>
            <a:r>
              <a:rPr sz="3100"/>
              <a:t>dry diameter(µm)</a:t>
            </a:r>
          </a:p>
        </p:txBody>
      </p:sp>
      <p:sp>
        <p:nvSpPr>
          <p:cNvPr id="106" name="Shape 106"/>
          <p:cNvSpPr/>
          <p:nvPr/>
        </p:nvSpPr>
        <p:spPr>
          <a:xfrm>
            <a:off x="21477618" y="6821092"/>
            <a:ext cx="11306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ø=4º</a:t>
            </a:r>
          </a:p>
        </p:txBody>
      </p:sp>
      <p:sp>
        <p:nvSpPr>
          <p:cNvPr id="107" name="Shape 107"/>
          <p:cNvSpPr/>
          <p:nvPr/>
        </p:nvSpPr>
        <p:spPr>
          <a:xfrm>
            <a:off x="21477618" y="5323647"/>
            <a:ext cx="11306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ø=8º</a:t>
            </a:r>
          </a:p>
        </p:txBody>
      </p:sp>
      <p:sp>
        <p:nvSpPr>
          <p:cNvPr id="108" name="Shape 108"/>
          <p:cNvSpPr/>
          <p:nvPr/>
        </p:nvSpPr>
        <p:spPr>
          <a:xfrm>
            <a:off x="20415645" y="4485516"/>
            <a:ext cx="1398982"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ø=12º</a:t>
            </a:r>
          </a:p>
        </p:txBody>
      </p:sp>
      <p:sp>
        <p:nvSpPr>
          <p:cNvPr id="109" name="Shape 109"/>
          <p:cNvSpPr/>
          <p:nvPr/>
        </p:nvSpPr>
        <p:spPr>
          <a:xfrm>
            <a:off x="20549808" y="8399713"/>
            <a:ext cx="11306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ø=0º</a:t>
            </a:r>
          </a:p>
        </p:txBody>
      </p:sp>
      <p:sp>
        <p:nvSpPr>
          <p:cNvPr id="110" name="Shape 110"/>
          <p:cNvSpPr/>
          <p:nvPr/>
        </p:nvSpPr>
        <p:spPr>
          <a:xfrm rot="2040000">
            <a:off x="16114626" y="7712002"/>
            <a:ext cx="479615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solidFill>
                  <a:srgbClr val="000000"/>
                </a:solidFill>
              </a:defRPr>
            </a:lvl1pPr>
          </a:lstStyle>
          <a:p>
            <a:pPr lvl="0">
              <a:defRPr sz="1800"/>
            </a:pPr>
            <a:r>
              <a:rPr sz="2500"/>
              <a:t>Kelvin function, insoluble particle</a:t>
            </a:r>
          </a:p>
        </p:txBody>
      </p:sp>
      <p:sp>
        <p:nvSpPr>
          <p:cNvPr id="111" name="Shape 111"/>
          <p:cNvSpPr/>
          <p:nvPr/>
        </p:nvSpPr>
        <p:spPr>
          <a:xfrm>
            <a:off x="13456532" y="12251309"/>
            <a:ext cx="11545276" cy="139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a:defRPr sz="1800">
                <a:solidFill>
                  <a:srgbClr val="000000"/>
                </a:solidFill>
              </a:defRPr>
            </a:pPr>
            <a:r>
              <a:rPr sz="2800">
                <a:solidFill>
                  <a:srgbClr val="FFFFFF"/>
                </a:solidFill>
              </a:rPr>
              <a:t>Chart 1: Critical supersaturation for water nucleation </a:t>
            </a:r>
          </a:p>
          <a:p>
            <a:pPr lvl="0" algn="just">
              <a:defRPr sz="1800">
                <a:solidFill>
                  <a:srgbClr val="000000"/>
                </a:solidFill>
              </a:defRPr>
            </a:pPr>
            <a:r>
              <a:rPr sz="2800">
                <a:solidFill>
                  <a:srgbClr val="FFFFFF"/>
                </a:solidFill>
              </a:rPr>
              <a:t>on a spherical, water-insoluble substrate particle of radius rN as </a:t>
            </a:r>
          </a:p>
          <a:p>
            <a:pPr lvl="0" algn="just">
              <a:defRPr sz="1800">
                <a:solidFill>
                  <a:srgbClr val="000000"/>
                </a:solidFill>
              </a:defRPr>
            </a:pPr>
            <a:r>
              <a:rPr sz="2800">
                <a:solidFill>
                  <a:srgbClr val="FFFFFF"/>
                </a:solidFill>
              </a:rPr>
              <a:t>function of contact angle ø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body" idx="1"/>
          </p:nvPr>
        </p:nvSpPr>
        <p:spPr>
          <a:xfrm>
            <a:off x="1774221" y="4037339"/>
            <a:ext cx="20815301" cy="4097653"/>
          </a:xfrm>
          <a:prstGeom prst="rect">
            <a:avLst/>
          </a:prstGeom>
        </p:spPr>
        <p:txBody>
          <a:bodyPr/>
          <a:lstStyle/>
          <a:p>
            <a:pPr lvl="0">
              <a:defRPr sz="1800">
                <a:solidFill>
                  <a:srgbClr val="000000"/>
                </a:solidFill>
              </a:defRPr>
            </a:pPr>
            <a:r>
              <a:rPr sz="5200">
                <a:solidFill>
                  <a:srgbClr val="FFFFFF"/>
                </a:solidFill>
              </a:rPr>
              <a:t>The following equations are used to find the supersaturation(%) as function of particle dry diameter: </a:t>
            </a:r>
          </a:p>
        </p:txBody>
      </p:sp>
      <p:sp>
        <p:nvSpPr>
          <p:cNvPr id="114" name="Shape 114"/>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6</a:t>
            </a:fld>
            <a:endParaRPr sz="2400">
              <a:solidFill>
                <a:srgbClr val="FFFFFF"/>
              </a:solidFill>
            </a:endParaRPr>
          </a:p>
        </p:txBody>
      </p:sp>
      <p:sp>
        <p:nvSpPr>
          <p:cNvPr id="115" name="Shape 115"/>
          <p:cNvSpPr/>
          <p:nvPr/>
        </p:nvSpPr>
        <p:spPr>
          <a:xfrm>
            <a:off x="621703" y="146050"/>
            <a:ext cx="23153293" cy="3848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10000">
                <a:solidFill>
                  <a:srgbClr val="FFFFFF"/>
                </a:solidFill>
              </a:rPr>
              <a:t>Nucleation of Drops on Water-Insoluble CCN considering adsorption</a:t>
            </a:r>
          </a:p>
          <a:p>
            <a:pPr lvl="0">
              <a:defRPr sz="1800">
                <a:solidFill>
                  <a:srgbClr val="000000"/>
                </a:solidFill>
              </a:defRPr>
            </a:pPr>
            <a:r>
              <a:rPr sz="4600" u="sng">
                <a:solidFill>
                  <a:srgbClr val="FFFFFF"/>
                </a:solidFill>
              </a:rPr>
              <a:t>Frenkel-Halsey-Hill (FHH) multilayer physical adsorption model</a:t>
            </a:r>
          </a:p>
        </p:txBody>
      </p:sp>
      <p:pic>
        <p:nvPicPr>
          <p:cNvPr id="116" name="pasted-image.png"/>
          <p:cNvPicPr/>
          <p:nvPr/>
        </p:nvPicPr>
        <p:blipFill>
          <a:blip r:embed="rId2">
            <a:extLst/>
          </a:blip>
          <a:stretch>
            <a:fillRect/>
          </a:stretch>
        </p:blipFill>
        <p:spPr>
          <a:xfrm>
            <a:off x="2485296" y="6885740"/>
            <a:ext cx="9207501" cy="1473201"/>
          </a:xfrm>
          <a:prstGeom prst="rect">
            <a:avLst/>
          </a:prstGeom>
          <a:ln w="12700">
            <a:miter lim="400000"/>
          </a:ln>
        </p:spPr>
      </p:pic>
      <p:pic>
        <p:nvPicPr>
          <p:cNvPr id="117" name="pasted-image.png"/>
          <p:cNvPicPr/>
          <p:nvPr/>
        </p:nvPicPr>
        <p:blipFill>
          <a:blip r:embed="rId3">
            <a:extLst/>
          </a:blip>
          <a:stretch>
            <a:fillRect/>
          </a:stretch>
        </p:blipFill>
        <p:spPr>
          <a:xfrm>
            <a:off x="13564620" y="6892090"/>
            <a:ext cx="9258301" cy="1460501"/>
          </a:xfrm>
          <a:prstGeom prst="rect">
            <a:avLst/>
          </a:prstGeom>
          <a:ln w="12700">
            <a:miter lim="400000"/>
          </a:ln>
        </p:spPr>
      </p:pic>
      <p:pic>
        <p:nvPicPr>
          <p:cNvPr id="118" name="pasted-image.png"/>
          <p:cNvPicPr/>
          <p:nvPr/>
        </p:nvPicPr>
        <p:blipFill>
          <a:blip r:embed="rId4">
            <a:extLst/>
          </a:blip>
          <a:stretch>
            <a:fillRect/>
          </a:stretch>
        </p:blipFill>
        <p:spPr>
          <a:xfrm>
            <a:off x="7448550" y="10174874"/>
            <a:ext cx="9486900" cy="1485901"/>
          </a:xfrm>
          <a:prstGeom prst="rect">
            <a:avLst/>
          </a:prstGeom>
          <a:ln w="12700">
            <a:miter lim="400000"/>
          </a:ln>
        </p:spPr>
      </p:pic>
      <p:sp>
        <p:nvSpPr>
          <p:cNvPr id="119" name="Shape 119"/>
          <p:cNvSpPr/>
          <p:nvPr/>
        </p:nvSpPr>
        <p:spPr>
          <a:xfrm>
            <a:off x="2617255" y="8993132"/>
            <a:ext cx="19336793" cy="774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400"/>
            </a:lvl1pPr>
          </a:lstStyle>
          <a:p>
            <a:pPr lvl="0">
              <a:defRPr sz="1800">
                <a:solidFill>
                  <a:srgbClr val="000000"/>
                </a:solidFill>
              </a:defRPr>
            </a:pPr>
            <a:r>
              <a:rPr sz="4400">
                <a:solidFill>
                  <a:srgbClr val="FFFFFF"/>
                </a:solidFill>
              </a:rPr>
              <a:t> *A range of dry diameters is used to determine critical diameter with Eq. 4</a:t>
            </a:r>
          </a:p>
        </p:txBody>
      </p:sp>
      <p:sp>
        <p:nvSpPr>
          <p:cNvPr id="120" name="Shape 120"/>
          <p:cNvSpPr/>
          <p:nvPr/>
        </p:nvSpPr>
        <p:spPr>
          <a:xfrm flipH="1" flipV="1">
            <a:off x="2458227" y="6977267"/>
            <a:ext cx="1589313" cy="1280258"/>
          </a:xfrm>
          <a:prstGeom prst="line">
            <a:avLst/>
          </a:prstGeom>
          <a:ln w="25400">
            <a:solidFill>
              <a:srgbClr val="971818"/>
            </a:solidFill>
            <a:miter lim="400000"/>
            <a:tailEnd type="triangle"/>
          </a:ln>
        </p:spPr>
        <p:txBody>
          <a:bodyPr lIns="50800" tIns="50800" rIns="50800" bIns="50800" anchor="ctr"/>
          <a:lstStyle/>
          <a:p>
            <a:pPr lvl="0">
              <a:defRPr sz="3200">
                <a:effectLst>
                  <a:outerShdw blurRad="25400" dist="23998" dir="2700000" rotWithShape="0">
                    <a:srgbClr val="000000">
                      <a:alpha val="31034"/>
                    </a:srgbClr>
                  </a:outerShdw>
                </a:effectLst>
              </a:defRPr>
            </a:pPr>
            <a:endParaRPr/>
          </a:p>
        </p:txBody>
      </p:sp>
      <p:sp>
        <p:nvSpPr>
          <p:cNvPr id="121" name="Shape 121"/>
          <p:cNvSpPr/>
          <p:nvPr/>
        </p:nvSpPr>
        <p:spPr>
          <a:xfrm>
            <a:off x="12495901" y="7177840"/>
            <a:ext cx="787507" cy="889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5200">
                <a:solidFill>
                  <a:srgbClr val="FFFFFF"/>
                </a:solidFill>
              </a:rPr>
              <a:t>;</a:t>
            </a:r>
          </a:p>
        </p:txBody>
      </p:sp>
      <p:sp>
        <p:nvSpPr>
          <p:cNvPr id="122" name="Shape 122"/>
          <p:cNvSpPr/>
          <p:nvPr/>
        </p:nvSpPr>
        <p:spPr>
          <a:xfrm>
            <a:off x="2513475" y="11798964"/>
            <a:ext cx="19336793" cy="1447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400"/>
            </a:lvl1pPr>
          </a:lstStyle>
          <a:p>
            <a:pPr lvl="0">
              <a:defRPr sz="1800">
                <a:solidFill>
                  <a:srgbClr val="000000"/>
                </a:solidFill>
              </a:defRPr>
            </a:pPr>
            <a:r>
              <a:rPr sz="4400">
                <a:solidFill>
                  <a:srgbClr val="FFFFFF"/>
                </a:solidFill>
              </a:rPr>
              <a:t>*The set of critical diameters and dry diameter is used to calculate the critical supersaturation with Eq. 5</a:t>
            </a:r>
          </a:p>
        </p:txBody>
      </p:sp>
      <p:sp>
        <p:nvSpPr>
          <p:cNvPr id="123" name="Shape 123"/>
          <p:cNvSpPr/>
          <p:nvPr/>
        </p:nvSpPr>
        <p:spPr>
          <a:xfrm>
            <a:off x="11891898" y="7177840"/>
            <a:ext cx="787507" cy="889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3</a:t>
            </a:r>
          </a:p>
        </p:txBody>
      </p:sp>
      <p:sp>
        <p:nvSpPr>
          <p:cNvPr id="124" name="Shape 124"/>
          <p:cNvSpPr/>
          <p:nvPr/>
        </p:nvSpPr>
        <p:spPr>
          <a:xfrm>
            <a:off x="23104130" y="7177840"/>
            <a:ext cx="787507" cy="889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4</a:t>
            </a:r>
          </a:p>
        </p:txBody>
      </p:sp>
      <p:sp>
        <p:nvSpPr>
          <p:cNvPr id="125" name="Shape 125"/>
          <p:cNvSpPr/>
          <p:nvPr/>
        </p:nvSpPr>
        <p:spPr>
          <a:xfrm>
            <a:off x="17353804" y="10493550"/>
            <a:ext cx="787506" cy="889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5</a:t>
            </a:r>
          </a:p>
        </p:txBody>
      </p:sp>
      <p:sp>
        <p:nvSpPr>
          <p:cNvPr id="126" name="Shape 126"/>
          <p:cNvSpPr/>
          <p:nvPr/>
        </p:nvSpPr>
        <p:spPr>
          <a:xfrm>
            <a:off x="19075399" y="8840051"/>
            <a:ext cx="2998888" cy="2091235"/>
          </a:xfrm>
          <a:prstGeom prst="wedgeEllipseCallout">
            <a:avLst>
              <a:gd name="adj1" fmla="val -250842"/>
              <a:gd name="adj2" fmla="val 37045"/>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lvl="0">
              <a:defRPr sz="1800">
                <a:solidFill>
                  <a:srgbClr val="000000"/>
                </a:solidFill>
              </a:defRPr>
            </a:pPr>
            <a:r>
              <a:rPr sz="3200">
                <a:solidFill>
                  <a:srgbClr val="FFFFFF"/>
                </a:solidFill>
                <a:effectLst>
                  <a:outerShdw blurRad="25400" dist="23998" dir="2700000" rotWithShape="0">
                    <a:srgbClr val="000000">
                      <a:alpha val="31034"/>
                    </a:srgbClr>
                  </a:outerShdw>
                </a:effectLst>
              </a:rPr>
              <a:t>Using Critical </a:t>
            </a:r>
          </a:p>
          <a:p>
            <a:pPr lvl="0">
              <a:defRPr sz="1800">
                <a:solidFill>
                  <a:srgbClr val="000000"/>
                </a:solidFill>
              </a:defRPr>
            </a:pPr>
            <a:r>
              <a:rPr sz="3200">
                <a:solidFill>
                  <a:srgbClr val="FFFFFF"/>
                </a:solidFill>
                <a:effectLst>
                  <a:outerShdw blurRad="25400" dist="23998" dir="2700000" rotWithShape="0">
                    <a:srgbClr val="000000">
                      <a:alpha val="31034"/>
                    </a:srgbClr>
                  </a:outerShdw>
                </a:effectLst>
              </a:rPr>
              <a:t>diameter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1784350" y="270926"/>
            <a:ext cx="20815300" cy="2984501"/>
          </a:xfrm>
          <a:prstGeom prst="rect">
            <a:avLst/>
          </a:prstGeom>
        </p:spPr>
        <p:txBody>
          <a:bodyPr/>
          <a:lstStyle/>
          <a:p>
            <a:pPr lvl="0">
              <a:defRPr sz="1800">
                <a:solidFill>
                  <a:srgbClr val="000000"/>
                </a:solidFill>
              </a:defRPr>
            </a:pPr>
            <a:r>
              <a:rPr sz="11200">
                <a:solidFill>
                  <a:srgbClr val="FFFFFF"/>
                </a:solidFill>
              </a:rPr>
              <a:t>FHH adsorption model </a:t>
            </a:r>
          </a:p>
        </p:txBody>
      </p:sp>
      <p:sp>
        <p:nvSpPr>
          <p:cNvPr id="129" name="Shape 129"/>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7</a:t>
            </a:fld>
            <a:endParaRPr sz="2400">
              <a:solidFill>
                <a:srgbClr val="FFFFFF"/>
              </a:solidFill>
            </a:endParaRPr>
          </a:p>
        </p:txBody>
      </p:sp>
      <p:sp>
        <p:nvSpPr>
          <p:cNvPr id="130" name="Shape 130"/>
          <p:cNvSpPr/>
          <p:nvPr/>
        </p:nvSpPr>
        <p:spPr>
          <a:xfrm>
            <a:off x="2227802" y="3996390"/>
            <a:ext cx="8425657" cy="7887455"/>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31" name="Shape 131"/>
          <p:cNvSpPr/>
          <p:nvPr/>
        </p:nvSpPr>
        <p:spPr>
          <a:xfrm>
            <a:off x="14741187" y="3996390"/>
            <a:ext cx="8128459" cy="7887455"/>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pic>
        <p:nvPicPr>
          <p:cNvPr id="132" name="pasted-image.png"/>
          <p:cNvPicPr/>
          <p:nvPr/>
        </p:nvPicPr>
        <p:blipFill>
          <a:blip r:embed="rId2">
            <a:extLst/>
          </a:blip>
          <a:stretch>
            <a:fillRect/>
          </a:stretch>
        </p:blipFill>
        <p:spPr>
          <a:xfrm>
            <a:off x="3294656" y="4462783"/>
            <a:ext cx="6974288" cy="6678713"/>
          </a:xfrm>
          <a:prstGeom prst="rect">
            <a:avLst/>
          </a:prstGeom>
          <a:ln w="25400">
            <a:solidFill/>
            <a:miter lim="400000"/>
          </a:ln>
        </p:spPr>
      </p:pic>
      <p:pic>
        <p:nvPicPr>
          <p:cNvPr id="133" name="pasted-image.png"/>
          <p:cNvPicPr/>
          <p:nvPr/>
        </p:nvPicPr>
        <p:blipFill>
          <a:blip r:embed="rId3">
            <a:extLst/>
          </a:blip>
          <a:stretch>
            <a:fillRect/>
          </a:stretch>
        </p:blipFill>
        <p:spPr>
          <a:xfrm>
            <a:off x="15571120" y="4234148"/>
            <a:ext cx="6922828" cy="6678714"/>
          </a:xfrm>
          <a:prstGeom prst="rect">
            <a:avLst/>
          </a:prstGeom>
          <a:ln w="25400">
            <a:solidFill/>
            <a:miter lim="400000"/>
          </a:ln>
        </p:spPr>
      </p:pic>
      <p:sp>
        <p:nvSpPr>
          <p:cNvPr id="134" name="Shape 134"/>
          <p:cNvSpPr/>
          <p:nvPr/>
        </p:nvSpPr>
        <p:spPr>
          <a:xfrm rot="16200000">
            <a:off x="12835877" y="7256005"/>
            <a:ext cx="4595978" cy="63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a:solidFill>
                  <a:srgbClr val="000000"/>
                </a:solidFill>
              </a:defRPr>
            </a:lvl1pPr>
          </a:lstStyle>
          <a:p>
            <a:pPr lvl="0">
              <a:defRPr sz="1800"/>
            </a:pPr>
            <a:r>
              <a:rPr sz="3500"/>
              <a:t>ss(%)</a:t>
            </a:r>
          </a:p>
        </p:txBody>
      </p:sp>
      <p:sp>
        <p:nvSpPr>
          <p:cNvPr id="135" name="Shape 135"/>
          <p:cNvSpPr/>
          <p:nvPr/>
        </p:nvSpPr>
        <p:spPr>
          <a:xfrm rot="16200000">
            <a:off x="376375" y="7759699"/>
            <a:ext cx="4595977" cy="63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a:solidFill>
                  <a:srgbClr val="000000"/>
                </a:solidFill>
              </a:defRPr>
            </a:lvl1pPr>
          </a:lstStyle>
          <a:p>
            <a:pPr lvl="0">
              <a:defRPr sz="1800"/>
            </a:pPr>
            <a:r>
              <a:rPr sz="3500"/>
              <a:t>ss(%)</a:t>
            </a:r>
          </a:p>
        </p:txBody>
      </p:sp>
      <p:sp>
        <p:nvSpPr>
          <p:cNvPr id="136" name="Shape 136"/>
          <p:cNvSpPr/>
          <p:nvPr/>
        </p:nvSpPr>
        <p:spPr>
          <a:xfrm>
            <a:off x="17451765" y="10998810"/>
            <a:ext cx="3161539"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solidFill>
                  <a:srgbClr val="000000"/>
                </a:solidFill>
              </a:defRPr>
            </a:lvl1pPr>
          </a:lstStyle>
          <a:p>
            <a:pPr lvl="0">
              <a:defRPr sz="1800"/>
            </a:pPr>
            <a:r>
              <a:rPr sz="3100"/>
              <a:t>dry diameter(µm)</a:t>
            </a:r>
          </a:p>
        </p:txBody>
      </p:sp>
      <p:sp>
        <p:nvSpPr>
          <p:cNvPr id="137" name="Shape 137"/>
          <p:cNvSpPr/>
          <p:nvPr/>
        </p:nvSpPr>
        <p:spPr>
          <a:xfrm>
            <a:off x="5201031" y="11186669"/>
            <a:ext cx="3161539"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solidFill>
                  <a:srgbClr val="000000"/>
                </a:solidFill>
              </a:defRPr>
            </a:lvl1pPr>
          </a:lstStyle>
          <a:p>
            <a:pPr lvl="0">
              <a:defRPr sz="1800"/>
            </a:pPr>
            <a:r>
              <a:rPr sz="3100"/>
              <a:t>dry diameter(µm)</a:t>
            </a:r>
          </a:p>
        </p:txBody>
      </p:sp>
      <p:sp>
        <p:nvSpPr>
          <p:cNvPr id="138" name="Shape 138"/>
          <p:cNvSpPr/>
          <p:nvPr/>
        </p:nvSpPr>
        <p:spPr>
          <a:xfrm>
            <a:off x="4656048" y="2881765"/>
            <a:ext cx="4251504"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5200" u="sng">
                <a:solidFill>
                  <a:srgbClr val="FFFFFF"/>
                </a:solidFill>
              </a:rPr>
              <a:t>A</a:t>
            </a:r>
            <a:r>
              <a:rPr sz="3700" u="sng">
                <a:solidFill>
                  <a:srgbClr val="FFFFFF"/>
                </a:solidFill>
              </a:rPr>
              <a:t>FHH </a:t>
            </a:r>
            <a:r>
              <a:rPr sz="5200" u="sng">
                <a:solidFill>
                  <a:srgbClr val="FFFFFF"/>
                </a:solidFill>
              </a:rPr>
              <a:t>variation</a:t>
            </a:r>
            <a:r>
              <a:rPr sz="3700" u="sng">
                <a:solidFill>
                  <a:srgbClr val="FFFFFF"/>
                </a:solidFill>
              </a:rPr>
              <a:t> </a:t>
            </a:r>
          </a:p>
        </p:txBody>
      </p:sp>
      <p:sp>
        <p:nvSpPr>
          <p:cNvPr id="139" name="Shape 139"/>
          <p:cNvSpPr/>
          <p:nvPr/>
        </p:nvSpPr>
        <p:spPr>
          <a:xfrm>
            <a:off x="16679665" y="2881765"/>
            <a:ext cx="4251503"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5200" u="sng">
                <a:solidFill>
                  <a:srgbClr val="FFFFFF"/>
                </a:solidFill>
              </a:rPr>
              <a:t>B</a:t>
            </a:r>
            <a:r>
              <a:rPr sz="3700" u="sng">
                <a:solidFill>
                  <a:srgbClr val="FFFFFF"/>
                </a:solidFill>
              </a:rPr>
              <a:t>FHH </a:t>
            </a:r>
            <a:r>
              <a:rPr sz="5200" u="sng">
                <a:solidFill>
                  <a:srgbClr val="FFFFFF"/>
                </a:solidFill>
              </a:rPr>
              <a:t>variation</a:t>
            </a:r>
            <a:r>
              <a:rPr sz="3700" u="sng">
                <a:solidFill>
                  <a:srgbClr val="FFFFFF"/>
                </a:solidFill>
              </a:rPr>
              <a:t> </a:t>
            </a:r>
          </a:p>
        </p:txBody>
      </p:sp>
      <p:sp>
        <p:nvSpPr>
          <p:cNvPr id="140" name="Shape 140"/>
          <p:cNvSpPr/>
          <p:nvPr/>
        </p:nvSpPr>
        <p:spPr>
          <a:xfrm rot="1980000">
            <a:off x="5698442" y="7842249"/>
            <a:ext cx="148437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400"/>
              <a:t>A</a:t>
            </a:r>
            <a:r>
              <a:t>FHH</a:t>
            </a:r>
            <a:r>
              <a:rPr sz="2400"/>
              <a:t> =1.0</a:t>
            </a:r>
          </a:p>
        </p:txBody>
      </p:sp>
      <p:sp>
        <p:nvSpPr>
          <p:cNvPr id="141" name="Shape 141"/>
          <p:cNvSpPr/>
          <p:nvPr/>
        </p:nvSpPr>
        <p:spPr>
          <a:xfrm rot="1980000">
            <a:off x="5419042" y="8223249"/>
            <a:ext cx="148437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400"/>
              <a:t>A</a:t>
            </a:r>
            <a:r>
              <a:t>FHH</a:t>
            </a:r>
            <a:r>
              <a:rPr sz="2400"/>
              <a:t> =1.5</a:t>
            </a:r>
          </a:p>
        </p:txBody>
      </p:sp>
      <p:sp>
        <p:nvSpPr>
          <p:cNvPr id="142" name="Shape 142"/>
          <p:cNvSpPr/>
          <p:nvPr/>
        </p:nvSpPr>
        <p:spPr>
          <a:xfrm rot="1980000">
            <a:off x="5215842" y="8502649"/>
            <a:ext cx="148437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400"/>
              <a:t>A</a:t>
            </a:r>
            <a:r>
              <a:t>FHH</a:t>
            </a:r>
            <a:r>
              <a:rPr sz="2400"/>
              <a:t> =2.0</a:t>
            </a:r>
          </a:p>
        </p:txBody>
      </p:sp>
      <p:sp>
        <p:nvSpPr>
          <p:cNvPr id="143" name="Shape 143"/>
          <p:cNvSpPr/>
          <p:nvPr/>
        </p:nvSpPr>
        <p:spPr>
          <a:xfrm rot="1980000">
            <a:off x="16137842" y="6623049"/>
            <a:ext cx="148437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400"/>
              <a:t>B</a:t>
            </a:r>
            <a:r>
              <a:t>FHH</a:t>
            </a:r>
            <a:r>
              <a:rPr sz="2400"/>
              <a:t> =1.5</a:t>
            </a:r>
          </a:p>
        </p:txBody>
      </p:sp>
      <p:sp>
        <p:nvSpPr>
          <p:cNvPr id="144" name="Shape 144"/>
          <p:cNvSpPr/>
          <p:nvPr/>
        </p:nvSpPr>
        <p:spPr>
          <a:xfrm rot="1980000">
            <a:off x="17103042" y="8223249"/>
            <a:ext cx="148437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400"/>
              <a:t>B</a:t>
            </a:r>
            <a:r>
              <a:t>FHH</a:t>
            </a:r>
            <a:r>
              <a:rPr sz="2400"/>
              <a:t> =1.0</a:t>
            </a:r>
          </a:p>
        </p:txBody>
      </p:sp>
      <p:sp>
        <p:nvSpPr>
          <p:cNvPr id="145" name="Shape 145"/>
          <p:cNvSpPr/>
          <p:nvPr/>
        </p:nvSpPr>
        <p:spPr>
          <a:xfrm rot="1980000">
            <a:off x="16341042" y="6115049"/>
            <a:ext cx="148437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400"/>
              <a:t>B</a:t>
            </a:r>
            <a:r>
              <a:t>FHH</a:t>
            </a:r>
            <a:r>
              <a:rPr sz="2400"/>
              <a:t> =2.0</a:t>
            </a:r>
          </a:p>
        </p:txBody>
      </p:sp>
      <p:sp>
        <p:nvSpPr>
          <p:cNvPr id="146" name="Shape 146"/>
          <p:cNvSpPr/>
          <p:nvPr/>
        </p:nvSpPr>
        <p:spPr>
          <a:xfrm rot="2040000">
            <a:off x="17689426" y="7835900"/>
            <a:ext cx="479615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solidFill>
                  <a:srgbClr val="000000"/>
                </a:solidFill>
              </a:defRPr>
            </a:lvl1pPr>
          </a:lstStyle>
          <a:p>
            <a:pPr lvl="0">
              <a:defRPr sz="1800"/>
            </a:pPr>
            <a:r>
              <a:rPr sz="2500"/>
              <a:t>Kelvin function, insoluble particle</a:t>
            </a:r>
          </a:p>
        </p:txBody>
      </p:sp>
      <p:sp>
        <p:nvSpPr>
          <p:cNvPr id="147" name="Shape 147"/>
          <p:cNvSpPr/>
          <p:nvPr/>
        </p:nvSpPr>
        <p:spPr>
          <a:xfrm rot="2040000">
            <a:off x="4710026" y="7560788"/>
            <a:ext cx="479615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solidFill>
                  <a:srgbClr val="000000"/>
                </a:solidFill>
              </a:defRPr>
            </a:lvl1pPr>
          </a:lstStyle>
          <a:p>
            <a:pPr lvl="0">
              <a:defRPr sz="1800"/>
            </a:pPr>
            <a:r>
              <a:rPr sz="2500"/>
              <a:t>Kelvin function, insoluble particle</a:t>
            </a:r>
          </a:p>
        </p:txBody>
      </p:sp>
      <p:sp>
        <p:nvSpPr>
          <p:cNvPr id="148" name="Shape 148"/>
          <p:cNvSpPr/>
          <p:nvPr/>
        </p:nvSpPr>
        <p:spPr>
          <a:xfrm>
            <a:off x="2150951" y="12109469"/>
            <a:ext cx="8579359" cy="1397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just">
              <a:defRPr sz="1800">
                <a:solidFill>
                  <a:srgbClr val="000000"/>
                </a:solidFill>
              </a:defRPr>
            </a:pPr>
            <a:r>
              <a:rPr sz="2800">
                <a:solidFill>
                  <a:srgbClr val="FFFFFF"/>
                </a:solidFill>
              </a:rPr>
              <a:t>Chart 2: Critical supersaturation for water nucleation </a:t>
            </a:r>
          </a:p>
          <a:p>
            <a:pPr lvl="0" algn="just">
              <a:defRPr sz="1800">
                <a:solidFill>
                  <a:srgbClr val="000000"/>
                </a:solidFill>
              </a:defRPr>
            </a:pPr>
            <a:r>
              <a:rPr sz="2800">
                <a:solidFill>
                  <a:srgbClr val="FFFFFF"/>
                </a:solidFill>
              </a:rPr>
              <a:t>on a spherical, water-insoluble particle, which </a:t>
            </a:r>
          </a:p>
          <a:p>
            <a:pPr lvl="0" algn="just">
              <a:defRPr sz="1800">
                <a:solidFill>
                  <a:srgbClr val="000000"/>
                </a:solidFill>
              </a:defRPr>
            </a:pPr>
            <a:r>
              <a:rPr sz="2800">
                <a:solidFill>
                  <a:srgbClr val="FFFFFF"/>
                </a:solidFill>
              </a:rPr>
              <a:t>absorbs water (increment of AFHH constant).  </a:t>
            </a:r>
          </a:p>
        </p:txBody>
      </p:sp>
      <p:sp>
        <p:nvSpPr>
          <p:cNvPr id="149" name="Shape 149"/>
          <p:cNvSpPr/>
          <p:nvPr/>
        </p:nvSpPr>
        <p:spPr>
          <a:xfrm>
            <a:off x="14742855" y="12109469"/>
            <a:ext cx="8579359" cy="1397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just">
              <a:defRPr sz="1800">
                <a:solidFill>
                  <a:srgbClr val="000000"/>
                </a:solidFill>
              </a:defRPr>
            </a:pPr>
            <a:r>
              <a:rPr sz="2800">
                <a:solidFill>
                  <a:srgbClr val="FFFFFF"/>
                </a:solidFill>
              </a:rPr>
              <a:t>Chart 3: Critical supersaturation for water nucleation </a:t>
            </a:r>
          </a:p>
          <a:p>
            <a:pPr lvl="0" algn="just">
              <a:defRPr sz="1800">
                <a:solidFill>
                  <a:srgbClr val="000000"/>
                </a:solidFill>
              </a:defRPr>
            </a:pPr>
            <a:r>
              <a:rPr sz="2800">
                <a:solidFill>
                  <a:srgbClr val="FFFFFF"/>
                </a:solidFill>
              </a:rPr>
              <a:t>on a spherical, water-insoluble particle, which </a:t>
            </a:r>
          </a:p>
          <a:p>
            <a:pPr lvl="0" algn="just">
              <a:defRPr sz="1800">
                <a:solidFill>
                  <a:srgbClr val="000000"/>
                </a:solidFill>
              </a:defRPr>
            </a:pPr>
            <a:r>
              <a:rPr sz="2800">
                <a:solidFill>
                  <a:srgbClr val="FFFFFF"/>
                </a:solidFill>
              </a:rPr>
              <a:t>absorbs water (increment of BFHH constant).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lvl1pPr defTabSz="775969">
              <a:defRPr sz="9400"/>
            </a:lvl1pPr>
          </a:lstStyle>
          <a:p>
            <a:pPr lvl="0">
              <a:defRPr sz="1800">
                <a:solidFill>
                  <a:srgbClr val="000000"/>
                </a:solidFill>
              </a:defRPr>
            </a:pPr>
            <a:r>
              <a:rPr sz="9400">
                <a:solidFill>
                  <a:srgbClr val="FFFFFF"/>
                </a:solidFill>
              </a:rPr>
              <a:t>Nucleation of Drops on Water-soluble CCN (Köhler Theory)</a:t>
            </a:r>
          </a:p>
        </p:txBody>
      </p:sp>
      <p:sp>
        <p:nvSpPr>
          <p:cNvPr id="152" name="Shape 152"/>
          <p:cNvSpPr>
            <a:spLocks noGrp="1"/>
          </p:cNvSpPr>
          <p:nvPr>
            <p:ph type="body" idx="1"/>
          </p:nvPr>
        </p:nvSpPr>
        <p:spPr>
          <a:xfrm>
            <a:off x="1778000" y="3695898"/>
            <a:ext cx="10007600" cy="3708202"/>
          </a:xfrm>
          <a:prstGeom prst="rect">
            <a:avLst/>
          </a:prstGeom>
        </p:spPr>
        <p:txBody>
          <a:bodyPr/>
          <a:lstStyle>
            <a:lvl1pPr marL="609600" indent="-609600">
              <a:spcBef>
                <a:spcPts val="5900"/>
              </a:spcBef>
              <a:defRPr sz="5200"/>
            </a:lvl1pPr>
          </a:lstStyle>
          <a:p>
            <a:pPr lvl="0">
              <a:defRPr sz="1800">
                <a:solidFill>
                  <a:srgbClr val="000000"/>
                </a:solidFill>
              </a:defRPr>
            </a:pPr>
            <a:r>
              <a:rPr sz="5200">
                <a:solidFill>
                  <a:srgbClr val="FFFFFF"/>
                </a:solidFill>
              </a:rPr>
              <a:t>The following equations are used to find the supersaturation(%) as function of particle dry diameter:</a:t>
            </a:r>
          </a:p>
        </p:txBody>
      </p:sp>
      <p:sp>
        <p:nvSpPr>
          <p:cNvPr id="153" name="Shape 153"/>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8</a:t>
            </a:fld>
            <a:endParaRPr sz="2400">
              <a:solidFill>
                <a:srgbClr val="FFFFFF"/>
              </a:solidFill>
            </a:endParaRPr>
          </a:p>
        </p:txBody>
      </p:sp>
      <p:pic>
        <p:nvPicPr>
          <p:cNvPr id="154" name="pasted-image.png"/>
          <p:cNvPicPr/>
          <p:nvPr/>
        </p:nvPicPr>
        <p:blipFill>
          <a:blip r:embed="rId2">
            <a:extLst/>
          </a:blip>
          <a:stretch>
            <a:fillRect/>
          </a:stretch>
        </p:blipFill>
        <p:spPr>
          <a:xfrm>
            <a:off x="1555750" y="7924800"/>
            <a:ext cx="2679700" cy="1320800"/>
          </a:xfrm>
          <a:prstGeom prst="rect">
            <a:avLst/>
          </a:prstGeom>
          <a:ln w="25400">
            <a:miter lim="400000"/>
          </a:ln>
          <a:effectLst>
            <a:outerShdw blurRad="254000" dist="127000" dir="5400000" rotWithShape="0">
              <a:srgbClr val="000000">
                <a:alpha val="70000"/>
              </a:srgbClr>
            </a:outerShdw>
          </a:effectLst>
        </p:spPr>
      </p:pic>
      <p:pic>
        <p:nvPicPr>
          <p:cNvPr id="155" name="pasted-image.png"/>
          <p:cNvPicPr/>
          <p:nvPr/>
        </p:nvPicPr>
        <p:blipFill>
          <a:blip r:embed="rId3">
            <a:extLst/>
          </a:blip>
          <a:stretch>
            <a:fillRect/>
          </a:stretch>
        </p:blipFill>
        <p:spPr>
          <a:xfrm>
            <a:off x="10215474" y="8229600"/>
            <a:ext cx="1828801" cy="762000"/>
          </a:xfrm>
          <a:prstGeom prst="rect">
            <a:avLst/>
          </a:prstGeom>
          <a:ln w="25400">
            <a:miter lim="400000"/>
          </a:ln>
          <a:effectLst>
            <a:outerShdw blurRad="254000" dist="127000" dir="5400000" rotWithShape="0">
              <a:srgbClr val="000000">
                <a:alpha val="70000"/>
              </a:srgbClr>
            </a:outerShdw>
          </a:effectLst>
        </p:spPr>
      </p:pic>
      <p:pic>
        <p:nvPicPr>
          <p:cNvPr id="156" name="pasted-image.png"/>
          <p:cNvPicPr/>
          <p:nvPr/>
        </p:nvPicPr>
        <p:blipFill>
          <a:blip r:embed="rId4">
            <a:extLst/>
          </a:blip>
          <a:stretch>
            <a:fillRect/>
          </a:stretch>
        </p:blipFill>
        <p:spPr>
          <a:xfrm>
            <a:off x="7138561" y="8267700"/>
            <a:ext cx="1574801" cy="723900"/>
          </a:xfrm>
          <a:prstGeom prst="rect">
            <a:avLst/>
          </a:prstGeom>
          <a:ln w="25400">
            <a:miter lim="400000"/>
          </a:ln>
          <a:effectLst>
            <a:outerShdw blurRad="254000" dist="127000" dir="5400000" rotWithShape="0">
              <a:srgbClr val="000000">
                <a:alpha val="70000"/>
              </a:srgbClr>
            </a:outerShdw>
          </a:effectLst>
        </p:spPr>
      </p:pic>
      <p:pic>
        <p:nvPicPr>
          <p:cNvPr id="157" name="pasted-image.png"/>
          <p:cNvPicPr/>
          <p:nvPr/>
        </p:nvPicPr>
        <p:blipFill>
          <a:blip r:embed="rId5">
            <a:extLst/>
          </a:blip>
          <a:stretch>
            <a:fillRect/>
          </a:stretch>
        </p:blipFill>
        <p:spPr>
          <a:xfrm>
            <a:off x="2482850" y="10864850"/>
            <a:ext cx="3060700" cy="1562100"/>
          </a:xfrm>
          <a:prstGeom prst="rect">
            <a:avLst/>
          </a:prstGeom>
          <a:ln w="25400">
            <a:miter lim="400000"/>
          </a:ln>
          <a:effectLst>
            <a:outerShdw blurRad="254000" dist="127000" dir="5400000" rotWithShape="0">
              <a:srgbClr val="000000">
                <a:alpha val="70000"/>
              </a:srgbClr>
            </a:outerShdw>
          </a:effectLst>
        </p:spPr>
      </p:pic>
      <p:pic>
        <p:nvPicPr>
          <p:cNvPr id="158" name="pasted-image.png"/>
          <p:cNvPicPr/>
          <p:nvPr/>
        </p:nvPicPr>
        <p:blipFill>
          <a:blip r:embed="rId6">
            <a:extLst/>
          </a:blip>
          <a:stretch>
            <a:fillRect/>
          </a:stretch>
        </p:blipFill>
        <p:spPr>
          <a:xfrm>
            <a:off x="7686675" y="11004550"/>
            <a:ext cx="3327400" cy="1282700"/>
          </a:xfrm>
          <a:prstGeom prst="rect">
            <a:avLst/>
          </a:prstGeom>
          <a:ln w="25400">
            <a:miter lim="400000"/>
          </a:ln>
          <a:effectLst>
            <a:outerShdw blurRad="254000" dist="127000" dir="5400000" rotWithShape="0">
              <a:srgbClr val="000000">
                <a:alpha val="70000"/>
              </a:srgbClr>
            </a:outerShdw>
          </a:effectLst>
        </p:spPr>
      </p:pic>
      <p:sp>
        <p:nvSpPr>
          <p:cNvPr id="159" name="Shape 159"/>
          <p:cNvSpPr/>
          <p:nvPr/>
        </p:nvSpPr>
        <p:spPr>
          <a:xfrm>
            <a:off x="5380488" y="8235949"/>
            <a:ext cx="1729474"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vl1pPr>
          </a:lstStyle>
          <a:p>
            <a:pPr lvl="0">
              <a:defRPr sz="1800">
                <a:solidFill>
                  <a:srgbClr val="000000"/>
                </a:solidFill>
              </a:defRPr>
            </a:pPr>
            <a:r>
              <a:rPr sz="3900">
                <a:solidFill>
                  <a:srgbClr val="FFFFFF"/>
                </a:solidFill>
              </a:rPr>
              <a:t>; where</a:t>
            </a:r>
          </a:p>
        </p:txBody>
      </p:sp>
      <p:sp>
        <p:nvSpPr>
          <p:cNvPr id="160" name="Shape 160"/>
          <p:cNvSpPr/>
          <p:nvPr/>
        </p:nvSpPr>
        <p:spPr>
          <a:xfrm>
            <a:off x="4566616" y="8140700"/>
            <a:ext cx="787507"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6</a:t>
            </a:r>
          </a:p>
        </p:txBody>
      </p:sp>
      <p:sp>
        <p:nvSpPr>
          <p:cNvPr id="161" name="Shape 161"/>
          <p:cNvSpPr/>
          <p:nvPr/>
        </p:nvSpPr>
        <p:spPr>
          <a:xfrm>
            <a:off x="8778851" y="8185150"/>
            <a:ext cx="787507"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7</a:t>
            </a:r>
          </a:p>
        </p:txBody>
      </p:sp>
      <p:sp>
        <p:nvSpPr>
          <p:cNvPr id="162" name="Shape 162"/>
          <p:cNvSpPr/>
          <p:nvPr/>
        </p:nvSpPr>
        <p:spPr>
          <a:xfrm>
            <a:off x="12183236" y="8185150"/>
            <a:ext cx="787507"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8</a:t>
            </a:r>
          </a:p>
        </p:txBody>
      </p:sp>
      <p:sp>
        <p:nvSpPr>
          <p:cNvPr id="163" name="Shape 163"/>
          <p:cNvSpPr/>
          <p:nvPr/>
        </p:nvSpPr>
        <p:spPr>
          <a:xfrm>
            <a:off x="9668583" y="8375649"/>
            <a:ext cx="444666"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vl1pPr>
          </a:lstStyle>
          <a:p>
            <a:pPr lvl="0">
              <a:defRPr sz="1800">
                <a:solidFill>
                  <a:srgbClr val="000000"/>
                </a:solidFill>
              </a:defRPr>
            </a:pPr>
            <a:r>
              <a:rPr sz="3900">
                <a:solidFill>
                  <a:srgbClr val="FFFFFF"/>
                </a:solidFill>
              </a:rPr>
              <a:t>&amp;</a:t>
            </a:r>
          </a:p>
        </p:txBody>
      </p:sp>
      <p:sp>
        <p:nvSpPr>
          <p:cNvPr id="164" name="Shape 164"/>
          <p:cNvSpPr/>
          <p:nvPr/>
        </p:nvSpPr>
        <p:spPr>
          <a:xfrm>
            <a:off x="2746563" y="9515475"/>
            <a:ext cx="8889683" cy="1219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700">
                <a:solidFill>
                  <a:srgbClr val="FFFFFF"/>
                </a:solidFill>
              </a:rPr>
              <a:t>Eq. 6 is differentiated with respect to Dc, </a:t>
            </a:r>
          </a:p>
          <a:p>
            <a:pPr lvl="0">
              <a:defRPr sz="1800">
                <a:solidFill>
                  <a:srgbClr val="000000"/>
                </a:solidFill>
              </a:defRPr>
            </a:pPr>
            <a:r>
              <a:rPr sz="3700">
                <a:solidFill>
                  <a:srgbClr val="FFFFFF"/>
                </a:solidFill>
              </a:rPr>
              <a:t>which is finally used to find Sc</a:t>
            </a:r>
          </a:p>
        </p:txBody>
      </p:sp>
      <p:sp>
        <p:nvSpPr>
          <p:cNvPr id="165" name="Shape 165"/>
          <p:cNvSpPr/>
          <p:nvPr/>
        </p:nvSpPr>
        <p:spPr>
          <a:xfrm>
            <a:off x="5852588" y="11341100"/>
            <a:ext cx="787507"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9</a:t>
            </a:r>
          </a:p>
        </p:txBody>
      </p:sp>
      <p:sp>
        <p:nvSpPr>
          <p:cNvPr id="166" name="Shape 166"/>
          <p:cNvSpPr/>
          <p:nvPr/>
        </p:nvSpPr>
        <p:spPr>
          <a:xfrm>
            <a:off x="11211988" y="11372850"/>
            <a:ext cx="787507"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3200">
                <a:effectLst>
                  <a:outerShdw blurRad="25400" dist="23998" dir="2700000" rotWithShape="0">
                    <a:srgbClr val="000000">
                      <a:alpha val="31034"/>
                    </a:srgbClr>
                  </a:outerShdw>
                </a:effectLst>
              </a:defRPr>
            </a:lvl1pPr>
          </a:lstStyle>
          <a:p>
            <a:pPr lvl="0">
              <a:defRPr sz="1800">
                <a:solidFill>
                  <a:srgbClr val="000000"/>
                </a:solidFill>
                <a:effectLst/>
              </a:defRPr>
            </a:pPr>
            <a:r>
              <a:rPr sz="3200">
                <a:solidFill>
                  <a:srgbClr val="FFFFFF"/>
                </a:solidFill>
                <a:effectLst>
                  <a:outerShdw blurRad="25400" dist="23998" dir="2700000" rotWithShape="0">
                    <a:srgbClr val="000000">
                      <a:alpha val="31034"/>
                    </a:srgbClr>
                  </a:outerShdw>
                </a:effectLst>
              </a:rPr>
              <a:t>10</a:t>
            </a:r>
          </a:p>
        </p:txBody>
      </p:sp>
      <p:sp>
        <p:nvSpPr>
          <p:cNvPr id="167" name="Shape 167"/>
          <p:cNvSpPr/>
          <p:nvPr/>
        </p:nvSpPr>
        <p:spPr>
          <a:xfrm flipH="1" flipV="1">
            <a:off x="2712304" y="11862895"/>
            <a:ext cx="765042" cy="1280716"/>
          </a:xfrm>
          <a:prstGeom prst="line">
            <a:avLst/>
          </a:prstGeom>
          <a:ln w="25400">
            <a:solidFill>
              <a:srgbClr val="00A6AC"/>
            </a:solidFill>
            <a:miter lim="400000"/>
            <a:tailEnd type="triangle"/>
          </a:ln>
        </p:spPr>
        <p:txBody>
          <a:bodyPr lIns="50800" tIns="50800" rIns="50800" bIns="50800" anchor="ctr"/>
          <a:lstStyle/>
          <a:p>
            <a:pPr lvl="0">
              <a:defRPr sz="3200">
                <a:effectLst>
                  <a:outerShdw blurRad="25400" dist="23998" dir="2700000" rotWithShape="0">
                    <a:srgbClr val="000000">
                      <a:alpha val="31034"/>
                    </a:srgbClr>
                  </a:outerShdw>
                </a:effectLst>
              </a:defRPr>
            </a:pPr>
            <a:endParaRPr/>
          </a:p>
        </p:txBody>
      </p:sp>
      <p:sp>
        <p:nvSpPr>
          <p:cNvPr id="168" name="Shape 168"/>
          <p:cNvSpPr/>
          <p:nvPr/>
        </p:nvSpPr>
        <p:spPr>
          <a:xfrm flipH="1" flipV="1">
            <a:off x="7989516" y="11827319"/>
            <a:ext cx="765455" cy="1352124"/>
          </a:xfrm>
          <a:prstGeom prst="line">
            <a:avLst/>
          </a:prstGeom>
          <a:ln w="25400">
            <a:solidFill>
              <a:srgbClr val="75DB3C"/>
            </a:solidFill>
            <a:miter lim="400000"/>
            <a:tailEnd type="triangle"/>
          </a:ln>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69" name="Shape 169"/>
          <p:cNvSpPr/>
          <p:nvPr/>
        </p:nvSpPr>
        <p:spPr>
          <a:xfrm>
            <a:off x="1880121" y="12846050"/>
            <a:ext cx="4634866" cy="63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a:solidFill>
                  <a:srgbClr val="11DAE3"/>
                </a:solidFill>
              </a:defRPr>
            </a:lvl1pPr>
          </a:lstStyle>
          <a:p>
            <a:pPr lvl="0">
              <a:defRPr sz="1800">
                <a:solidFill>
                  <a:srgbClr val="000000"/>
                </a:solidFill>
              </a:defRPr>
            </a:pPr>
            <a:r>
              <a:rPr sz="3500">
                <a:solidFill>
                  <a:srgbClr val="11DAE3"/>
                </a:solidFill>
              </a:rPr>
              <a:t>critical supersaturation</a:t>
            </a:r>
          </a:p>
        </p:txBody>
      </p:sp>
      <p:sp>
        <p:nvSpPr>
          <p:cNvPr id="170" name="Shape 170"/>
          <p:cNvSpPr/>
          <p:nvPr/>
        </p:nvSpPr>
        <p:spPr>
          <a:xfrm>
            <a:off x="8211515" y="12922250"/>
            <a:ext cx="3374264" cy="63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a:solidFill>
                  <a:srgbClr val="75DB3C"/>
                </a:solidFill>
              </a:defRPr>
            </a:lvl1pPr>
          </a:lstStyle>
          <a:p>
            <a:pPr lvl="0">
              <a:defRPr sz="1800">
                <a:solidFill>
                  <a:srgbClr val="000000"/>
                </a:solidFill>
              </a:defRPr>
            </a:pPr>
            <a:r>
              <a:rPr sz="3500">
                <a:solidFill>
                  <a:srgbClr val="75DB3C"/>
                </a:solidFill>
              </a:rPr>
              <a:t>Critical diameter</a:t>
            </a:r>
          </a:p>
        </p:txBody>
      </p:sp>
      <p:sp>
        <p:nvSpPr>
          <p:cNvPr id="171" name="Shape 171"/>
          <p:cNvSpPr/>
          <p:nvPr/>
        </p:nvSpPr>
        <p:spPr>
          <a:xfrm>
            <a:off x="13875359" y="3615337"/>
            <a:ext cx="9696550" cy="9581149"/>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pic>
        <p:nvPicPr>
          <p:cNvPr id="172" name="pasted-image.png"/>
          <p:cNvPicPr/>
          <p:nvPr/>
        </p:nvPicPr>
        <p:blipFill>
          <a:blip r:embed="rId7">
            <a:extLst/>
          </a:blip>
          <a:stretch>
            <a:fillRect/>
          </a:stretch>
        </p:blipFill>
        <p:spPr>
          <a:xfrm>
            <a:off x="14445460" y="4180686"/>
            <a:ext cx="8591848" cy="8450452"/>
          </a:xfrm>
          <a:prstGeom prst="rect">
            <a:avLst/>
          </a:prstGeom>
          <a:ln w="12700">
            <a:miter lim="400000"/>
          </a:ln>
        </p:spPr>
      </p:pic>
      <p:sp>
        <p:nvSpPr>
          <p:cNvPr id="173" name="Shape 173"/>
          <p:cNvSpPr/>
          <p:nvPr/>
        </p:nvSpPr>
        <p:spPr>
          <a:xfrm rot="16200000">
            <a:off x="11986966" y="7759699"/>
            <a:ext cx="4595978" cy="63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a:solidFill>
                  <a:srgbClr val="000000"/>
                </a:solidFill>
              </a:defRPr>
            </a:lvl1pPr>
          </a:lstStyle>
          <a:p>
            <a:pPr lvl="0">
              <a:defRPr sz="1800"/>
            </a:pPr>
            <a:r>
              <a:rPr sz="3500"/>
              <a:t>ss(%)</a:t>
            </a:r>
          </a:p>
        </p:txBody>
      </p:sp>
      <p:sp>
        <p:nvSpPr>
          <p:cNvPr id="174" name="Shape 174"/>
          <p:cNvSpPr/>
          <p:nvPr/>
        </p:nvSpPr>
        <p:spPr>
          <a:xfrm>
            <a:off x="17363735" y="12474671"/>
            <a:ext cx="3161539"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solidFill>
                  <a:srgbClr val="000000"/>
                </a:solidFill>
              </a:defRPr>
            </a:lvl1pPr>
          </a:lstStyle>
          <a:p>
            <a:pPr lvl="0">
              <a:defRPr sz="1800"/>
            </a:pPr>
            <a:r>
              <a:rPr sz="3100"/>
              <a:t>dry diameter(µm)</a:t>
            </a:r>
          </a:p>
        </p:txBody>
      </p:sp>
      <p:sp>
        <p:nvSpPr>
          <p:cNvPr id="175" name="Shape 175"/>
          <p:cNvSpPr/>
          <p:nvPr/>
        </p:nvSpPr>
        <p:spPr>
          <a:xfrm rot="2700000">
            <a:off x="16697559" y="9112249"/>
            <a:ext cx="2838642"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700">
                <a:solidFill>
                  <a:srgbClr val="00397A"/>
                </a:solidFill>
              </a:defRPr>
            </a:lvl1pPr>
          </a:lstStyle>
          <a:p>
            <a:pPr lvl="0">
              <a:defRPr sz="1800">
                <a:solidFill>
                  <a:srgbClr val="000000"/>
                </a:solidFill>
              </a:defRPr>
            </a:pPr>
            <a:r>
              <a:rPr sz="2700">
                <a:solidFill>
                  <a:srgbClr val="00397A"/>
                </a:solidFill>
              </a:rPr>
              <a:t>Minimun solubility</a:t>
            </a:r>
          </a:p>
        </p:txBody>
      </p:sp>
      <p:sp>
        <p:nvSpPr>
          <p:cNvPr id="176" name="Shape 176"/>
          <p:cNvSpPr/>
          <p:nvPr/>
        </p:nvSpPr>
        <p:spPr>
          <a:xfrm rot="2700000">
            <a:off x="15434005" y="10356850"/>
            <a:ext cx="3028951"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700">
                <a:solidFill>
                  <a:srgbClr val="00397A"/>
                </a:solidFill>
              </a:defRPr>
            </a:lvl1pPr>
          </a:lstStyle>
          <a:p>
            <a:pPr lvl="0">
              <a:defRPr sz="1800">
                <a:solidFill>
                  <a:srgbClr val="000000"/>
                </a:solidFill>
              </a:defRPr>
            </a:pPr>
            <a:r>
              <a:rPr sz="2700">
                <a:solidFill>
                  <a:srgbClr val="00397A"/>
                </a:solidFill>
              </a:rPr>
              <a:t>Maximum solubility</a:t>
            </a:r>
          </a:p>
        </p:txBody>
      </p:sp>
      <p:sp>
        <p:nvSpPr>
          <p:cNvPr id="177" name="Shape 177"/>
          <p:cNvSpPr/>
          <p:nvPr/>
        </p:nvSpPr>
        <p:spPr>
          <a:xfrm rot="2040000">
            <a:off x="16902026" y="8343900"/>
            <a:ext cx="479615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solidFill>
                  <a:srgbClr val="000000"/>
                </a:solidFill>
              </a:defRPr>
            </a:lvl1pPr>
          </a:lstStyle>
          <a:p>
            <a:pPr lvl="0">
              <a:defRPr sz="1800"/>
            </a:pPr>
            <a:r>
              <a:rPr sz="2500"/>
              <a:t>Kelvin function, insoluble particle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198338" y="577850"/>
            <a:ext cx="21975862" cy="2984500"/>
          </a:xfrm>
          <a:prstGeom prst="rect">
            <a:avLst/>
          </a:prstGeom>
        </p:spPr>
        <p:txBody>
          <a:bodyPr/>
          <a:lstStyle>
            <a:lvl1pPr defTabSz="718184">
              <a:defRPr sz="9744"/>
            </a:lvl1pPr>
          </a:lstStyle>
          <a:p>
            <a:pPr lvl="0">
              <a:defRPr sz="1800">
                <a:solidFill>
                  <a:srgbClr val="000000"/>
                </a:solidFill>
              </a:defRPr>
            </a:pPr>
            <a:r>
              <a:rPr sz="9744">
                <a:solidFill>
                  <a:srgbClr val="FFFFFF"/>
                </a:solidFill>
              </a:rPr>
              <a:t>Bacteria Data: Parametrization Analysis </a:t>
            </a:r>
          </a:p>
        </p:txBody>
      </p:sp>
      <p:sp>
        <p:nvSpPr>
          <p:cNvPr id="180" name="Shape 180"/>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Experimental Supersaturation for hydrophilic (ø≈ 20º) bacteria is around 0.4% -0.5%</a:t>
            </a:r>
          </a:p>
          <a:p>
            <a:pPr lvl="0">
              <a:defRPr sz="1800">
                <a:solidFill>
                  <a:srgbClr val="000000"/>
                </a:solidFill>
              </a:defRPr>
            </a:pPr>
            <a:r>
              <a:rPr sz="3800">
                <a:solidFill>
                  <a:srgbClr val="FFFFFF"/>
                </a:solidFill>
              </a:rPr>
              <a:t>The range of diameters studied in these experiments are 0.7µm - 2.0µm</a:t>
            </a:r>
          </a:p>
          <a:p>
            <a:pPr lvl="0">
              <a:defRPr sz="1800">
                <a:solidFill>
                  <a:srgbClr val="000000"/>
                </a:solidFill>
              </a:defRPr>
            </a:pPr>
            <a:r>
              <a:rPr sz="3800">
                <a:solidFill>
                  <a:srgbClr val="FFFFFF"/>
                </a:solidFill>
              </a:rPr>
              <a:t>Supersaturations obtained don’t fit with the approach of insoluble particles. As result is hypothesized that bacteria is absorbing water or is partially soluble in water. (More research is needed in order to know the mechanism by which they nucleate)</a:t>
            </a:r>
          </a:p>
        </p:txBody>
      </p:sp>
      <p:sp>
        <p:nvSpPr>
          <p:cNvPr id="181" name="Shape 181"/>
          <p:cNvSpPr>
            <a:spLocks noGrp="1"/>
          </p:cNvSpPr>
          <p:nvPr>
            <p:ph type="sldNum" sz="quarter" idx="2"/>
          </p:nvPr>
        </p:nvSpPr>
        <p:spPr>
          <a:xfrm>
            <a:off x="12039987" y="13004800"/>
            <a:ext cx="283770" cy="46990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400">
                <a:solidFill>
                  <a:srgbClr val="FFFFFF"/>
                </a:solidFill>
              </a:rPr>
              <a:t>9</a:t>
            </a:fld>
            <a:endParaRPr sz="2400">
              <a:solidFill>
                <a:srgbClr val="FFFFFF"/>
              </a:solidFill>
            </a:endParaRPr>
          </a:p>
        </p:txBody>
      </p:sp>
      <p:sp>
        <p:nvSpPr>
          <p:cNvPr id="182" name="Shape 182"/>
          <p:cNvSpPr/>
          <p:nvPr/>
        </p:nvSpPr>
        <p:spPr>
          <a:xfrm>
            <a:off x="13031198" y="3654848"/>
            <a:ext cx="10058663" cy="8819304"/>
          </a:xfrm>
          <a:prstGeom prst="rect">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pic>
        <p:nvPicPr>
          <p:cNvPr id="183" name="pasted-image.png"/>
          <p:cNvPicPr/>
          <p:nvPr/>
        </p:nvPicPr>
        <p:blipFill>
          <a:blip r:embed="rId2">
            <a:extLst/>
          </a:blip>
          <a:stretch>
            <a:fillRect/>
          </a:stretch>
        </p:blipFill>
        <p:spPr>
          <a:xfrm>
            <a:off x="14242501" y="3949896"/>
            <a:ext cx="8138291" cy="7826080"/>
          </a:xfrm>
          <a:prstGeom prst="rect">
            <a:avLst/>
          </a:prstGeom>
          <a:ln w="25400">
            <a:solidFill/>
            <a:miter lim="400000"/>
          </a:ln>
        </p:spPr>
      </p:pic>
      <p:sp>
        <p:nvSpPr>
          <p:cNvPr id="184" name="Shape 184"/>
          <p:cNvSpPr/>
          <p:nvPr/>
        </p:nvSpPr>
        <p:spPr>
          <a:xfrm rot="2040000">
            <a:off x="16114626" y="8143802"/>
            <a:ext cx="479615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solidFill>
                  <a:srgbClr val="000000"/>
                </a:solidFill>
              </a:defRPr>
            </a:lvl1pPr>
          </a:lstStyle>
          <a:p>
            <a:pPr lvl="0">
              <a:defRPr sz="1800"/>
            </a:pPr>
            <a:r>
              <a:rPr sz="2500"/>
              <a:t>Kelvin function, insoluble particle</a:t>
            </a:r>
          </a:p>
        </p:txBody>
      </p:sp>
      <p:sp>
        <p:nvSpPr>
          <p:cNvPr id="185" name="Shape 185"/>
          <p:cNvSpPr/>
          <p:nvPr/>
        </p:nvSpPr>
        <p:spPr>
          <a:xfrm>
            <a:off x="19991008" y="8526713"/>
            <a:ext cx="11306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ø=0º</a:t>
            </a:r>
          </a:p>
        </p:txBody>
      </p:sp>
      <p:sp>
        <p:nvSpPr>
          <p:cNvPr id="186" name="Shape 186"/>
          <p:cNvSpPr/>
          <p:nvPr/>
        </p:nvSpPr>
        <p:spPr>
          <a:xfrm>
            <a:off x="20676808" y="6748713"/>
            <a:ext cx="11306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ø=4º</a:t>
            </a:r>
          </a:p>
        </p:txBody>
      </p:sp>
      <p:sp>
        <p:nvSpPr>
          <p:cNvPr id="187" name="Shape 187"/>
          <p:cNvSpPr/>
          <p:nvPr/>
        </p:nvSpPr>
        <p:spPr>
          <a:xfrm>
            <a:off x="20676808" y="5427913"/>
            <a:ext cx="11306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ø=8º</a:t>
            </a:r>
          </a:p>
        </p:txBody>
      </p:sp>
      <p:sp>
        <p:nvSpPr>
          <p:cNvPr id="188" name="Shape 188"/>
          <p:cNvSpPr/>
          <p:nvPr/>
        </p:nvSpPr>
        <p:spPr>
          <a:xfrm>
            <a:off x="20542645" y="4589713"/>
            <a:ext cx="1398982"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a:solidFill>
                  <a:srgbClr val="000000"/>
                </a:solidFill>
              </a:defRPr>
            </a:lvl1pPr>
          </a:lstStyle>
          <a:p>
            <a:pPr lvl="0">
              <a:defRPr sz="1800"/>
            </a:pPr>
            <a:r>
              <a:rPr sz="3800"/>
              <a:t>ø=12º</a:t>
            </a:r>
          </a:p>
        </p:txBody>
      </p:sp>
      <p:sp>
        <p:nvSpPr>
          <p:cNvPr id="189" name="Shape 189"/>
          <p:cNvSpPr/>
          <p:nvPr/>
        </p:nvSpPr>
        <p:spPr>
          <a:xfrm rot="16200000">
            <a:off x="11412929" y="7545435"/>
            <a:ext cx="4595978" cy="63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a:solidFill>
                  <a:srgbClr val="000000"/>
                </a:solidFill>
              </a:defRPr>
            </a:lvl1pPr>
          </a:lstStyle>
          <a:p>
            <a:pPr lvl="0">
              <a:defRPr sz="1800"/>
            </a:pPr>
            <a:r>
              <a:rPr sz="3500"/>
              <a:t>ss(%)</a:t>
            </a:r>
          </a:p>
        </p:txBody>
      </p:sp>
      <p:sp>
        <p:nvSpPr>
          <p:cNvPr id="190" name="Shape 190"/>
          <p:cNvSpPr/>
          <p:nvPr/>
        </p:nvSpPr>
        <p:spPr>
          <a:xfrm>
            <a:off x="16931935" y="11839671"/>
            <a:ext cx="3161539"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solidFill>
                  <a:srgbClr val="000000"/>
                </a:solidFill>
              </a:defRPr>
            </a:lvl1pPr>
          </a:lstStyle>
          <a:p>
            <a:pPr lvl="0">
              <a:defRPr sz="1800"/>
            </a:pPr>
            <a:r>
              <a:rPr sz="3100"/>
              <a:t>dry diameter(µm)</a:t>
            </a:r>
          </a:p>
        </p:txBody>
      </p:sp>
      <p:sp>
        <p:nvSpPr>
          <p:cNvPr id="191" name="Shape 191"/>
          <p:cNvSpPr/>
          <p:nvPr/>
        </p:nvSpPr>
        <p:spPr>
          <a:xfrm>
            <a:off x="18060451" y="7415261"/>
            <a:ext cx="1707952" cy="571501"/>
          </a:xfrm>
          <a:prstGeom prst="rect">
            <a:avLst/>
          </a:prstGeom>
          <a:solidFill>
            <a:srgbClr val="8DFA00">
              <a:alpha val="75409"/>
            </a:srgbClr>
          </a:solidFill>
          <a:ln w="12700">
            <a:miter lim="400000"/>
          </a:ln>
          <a:effectLst>
            <a:outerShdw blurRad="76200" dir="18900000" rotWithShape="0">
              <a:srgbClr val="000000">
                <a:alpha val="80665"/>
              </a:srgbClr>
            </a:outerShdw>
          </a:effectLst>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92" name="Shape 192"/>
          <p:cNvSpPr/>
          <p:nvPr/>
        </p:nvSpPr>
        <p:spPr>
          <a:xfrm flipV="1">
            <a:off x="18060529" y="7372196"/>
            <a:ext cx="1" cy="4108604"/>
          </a:xfrm>
          <a:prstGeom prst="line">
            <a:avLst/>
          </a:prstGeom>
          <a:ln w="63500" cap="rnd">
            <a:solidFill/>
            <a:custDash>
              <a:ds d="100000" sp="200000"/>
            </a:custDash>
            <a:miter lim="400000"/>
          </a:ln>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93" name="Shape 193"/>
          <p:cNvSpPr/>
          <p:nvPr/>
        </p:nvSpPr>
        <p:spPr>
          <a:xfrm>
            <a:off x="18694400" y="7599411"/>
            <a:ext cx="283769" cy="203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71817"/>
              </a:gs>
              <a:gs pos="100000">
                <a:srgbClr val="720C04"/>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3200">
                <a:effectLst>
                  <a:outerShdw blurRad="25400" dist="23998" dir="2700000" rotWithShape="0">
                    <a:srgbClr val="000000">
                      <a:alpha val="31034"/>
                    </a:srgbClr>
                  </a:outerShdw>
                </a:effectLst>
              </a:defRPr>
            </a:pPr>
            <a:endParaRPr/>
          </a:p>
        </p:txBody>
      </p:sp>
      <p:sp>
        <p:nvSpPr>
          <p:cNvPr id="194" name="Shape 194"/>
          <p:cNvSpPr/>
          <p:nvPr/>
        </p:nvSpPr>
        <p:spPr>
          <a:xfrm flipV="1">
            <a:off x="19660729" y="7372196"/>
            <a:ext cx="1" cy="4108604"/>
          </a:xfrm>
          <a:prstGeom prst="line">
            <a:avLst/>
          </a:prstGeom>
          <a:ln w="63500" cap="rnd">
            <a:solidFill/>
            <a:custDash>
              <a:ds d="100000" sp="200000"/>
            </a:custDash>
            <a:miter lim="400000"/>
          </a:ln>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95" name="Shape 195"/>
          <p:cNvSpPr/>
          <p:nvPr/>
        </p:nvSpPr>
        <p:spPr>
          <a:xfrm>
            <a:off x="14872403" y="7460162"/>
            <a:ext cx="4609397" cy="1"/>
          </a:xfrm>
          <a:prstGeom prst="line">
            <a:avLst/>
          </a:prstGeom>
          <a:ln w="63500" cap="rnd">
            <a:solidFill/>
            <a:custDash>
              <a:ds d="100000" sp="200000"/>
            </a:custDash>
            <a:miter lim="400000"/>
          </a:ln>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96" name="Shape 196"/>
          <p:cNvSpPr/>
          <p:nvPr/>
        </p:nvSpPr>
        <p:spPr>
          <a:xfrm>
            <a:off x="14872403" y="7862935"/>
            <a:ext cx="4609397" cy="1"/>
          </a:xfrm>
          <a:prstGeom prst="line">
            <a:avLst/>
          </a:prstGeom>
          <a:ln w="63500" cap="rnd">
            <a:solidFill/>
            <a:custDash>
              <a:ds d="100000" sp="200000"/>
            </a:custDash>
            <a:miter lim="400000"/>
          </a:ln>
        </p:spPr>
        <p:txBody>
          <a:bodyPr lIns="0" tIns="0" rIns="0" bIns="0" anchor="ctr"/>
          <a:lstStyle/>
          <a:p>
            <a:pPr lvl="0">
              <a:defRPr sz="3200">
                <a:effectLst>
                  <a:outerShdw blurRad="25400" dist="23998" dir="2700000" rotWithShape="0">
                    <a:srgbClr val="000000">
                      <a:alpha val="31034"/>
                    </a:srgbClr>
                  </a:outerShdw>
                </a:effectLst>
              </a:defRPr>
            </a:pPr>
            <a:endParaRPr/>
          </a:p>
        </p:txBody>
      </p:sp>
      <p:sp>
        <p:nvSpPr>
          <p:cNvPr id="197" name="Shape 197"/>
          <p:cNvSpPr/>
          <p:nvPr/>
        </p:nvSpPr>
        <p:spPr>
          <a:xfrm>
            <a:off x="12819324" y="12576598"/>
            <a:ext cx="10224214" cy="139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a:defRPr sz="2800"/>
            </a:lvl1pPr>
          </a:lstStyle>
          <a:p>
            <a:pPr lvl="0">
              <a:defRPr sz="1800">
                <a:solidFill>
                  <a:srgbClr val="000000"/>
                </a:solidFill>
              </a:defRPr>
            </a:pPr>
            <a:r>
              <a:rPr sz="2800">
                <a:solidFill>
                  <a:srgbClr val="FFFFFF"/>
                </a:solidFill>
              </a:rPr>
              <a:t>Chart 4: Analysis of Critical supersaturation as function of dry diameter of a particle for bacteria.</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Custom</PresentationFormat>
  <Paragraphs>119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Gradient</vt:lpstr>
      <vt:lpstr>Bacteria CCN activity:  Parametrization application for cloud droplet formation including adsorption activation and considering insoluble CCNs</vt:lpstr>
      <vt:lpstr>Objectives</vt:lpstr>
      <vt:lpstr>Bacteria as CCN</vt:lpstr>
      <vt:lpstr>Bacteria as CCN</vt:lpstr>
      <vt:lpstr>Nucleation of Drops on Water-Insoluble CCN (Mc Donald,1964)</vt:lpstr>
      <vt:lpstr>PowerPoint Presentation</vt:lpstr>
      <vt:lpstr>FHH adsorption model </vt:lpstr>
      <vt:lpstr>Nucleation of Drops on Water-soluble CCN (Köhler Theory)</vt:lpstr>
      <vt:lpstr>Bacteria Data: Parametrization Analysis </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IN activity:  Parametrization application for cloud droplet formation including adsorption activation and considering insoluble CCNs</dc:title>
  <cp:lastModifiedBy>honcho</cp:lastModifiedBy>
  <cp:revision>2</cp:revision>
  <dcterms:modified xsi:type="dcterms:W3CDTF">2014-04-24T20:35:37Z</dcterms:modified>
</cp:coreProperties>
</file>