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7" r:id="rId6"/>
    <p:sldId id="261" r:id="rId7"/>
    <p:sldId id="258" r:id="rId8"/>
    <p:sldId id="262" r:id="rId9"/>
    <p:sldId id="271" r:id="rId10"/>
    <p:sldId id="25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646C-D241-4DD5-80D7-9605455DB72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C031-DEE9-4E8A-B696-0CF1A6EA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Evaluation of Wildfire Impacts </a:t>
            </a:r>
            <a:br>
              <a:rPr lang="en-US" dirty="0" smtClean="0"/>
            </a:br>
            <a:r>
              <a:rPr lang="en-US" dirty="0" smtClean="0"/>
              <a:t>in CAM5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Yufei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2014-04-24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296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Results—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impacts in each seasons (2000-2009)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" y="1135380"/>
            <a:ext cx="8831580" cy="2247900"/>
            <a:chOff x="76200" y="1143000"/>
            <a:chExt cx="8831580" cy="2247900"/>
          </a:xfrm>
        </p:grpSpPr>
        <p:pic>
          <p:nvPicPr>
            <p:cNvPr id="3074" name="Picture 2" descr="C:\Users\yzou40\Google Drive\Documents\Courses\AtmosChem\Data\ENSdiff_T_2000-2009AMJmean@992m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6" t="29166" r="19821" b="21833"/>
            <a:stretch/>
          </p:blipFill>
          <p:spPr bwMode="auto">
            <a:xfrm>
              <a:off x="2362200" y="1143000"/>
              <a:ext cx="192786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yzou40\Google Drive\Documents\Courses\AtmosChem\Data\ENSdiff_T_2000-2009JFMmean@992mb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6" t="29166" r="19821" b="21833"/>
            <a:stretch/>
          </p:blipFill>
          <p:spPr bwMode="auto">
            <a:xfrm>
              <a:off x="76200" y="1143000"/>
              <a:ext cx="192786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yzou40\Google Drive\Documents\Courses\AtmosChem\Data\ENSdiff_T_2000-2009ONDmean@992m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6" t="29166" r="19821" b="21833"/>
            <a:stretch/>
          </p:blipFill>
          <p:spPr bwMode="auto">
            <a:xfrm>
              <a:off x="6979920" y="1143000"/>
              <a:ext cx="192786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zou40\Google Drive\Documents\Courses\AtmosChem\Data\ENSdiff_T_2000-2009JASmean@992m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6" t="29166" r="19821" b="21833"/>
            <a:stretch/>
          </p:blipFill>
          <p:spPr bwMode="auto">
            <a:xfrm>
              <a:off x="4648200" y="1150620"/>
              <a:ext cx="192786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525" y="807839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306" y="849868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Jan-Feb-Mar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844153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Apr-May-Jun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22090" y="8441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Jul-Aug-Sep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0" y="852011"/>
            <a:ext cx="13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Oct-Nov-Dec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3370" y="4038600"/>
            <a:ext cx="8850630" cy="2303145"/>
            <a:chOff x="293370" y="3375660"/>
            <a:chExt cx="8850630" cy="2303145"/>
          </a:xfrm>
        </p:grpSpPr>
        <p:pic>
          <p:nvPicPr>
            <p:cNvPr id="3078" name="Picture 6" descr="C:\Users\yzou40\Google Drive\Documents\Courses\AtmosChem\Data\ENSdiff_PRECL_2000-2009JASmean@992m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4" t="28958" r="16284" b="21042"/>
            <a:stretch/>
          </p:blipFill>
          <p:spPr bwMode="auto">
            <a:xfrm>
              <a:off x="4953000" y="3392804"/>
              <a:ext cx="20193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yzou40\Google Drive\Documents\Courses\AtmosChem\Data\ENSdiff_PRECL_2000-2009AMJmean@992mb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4" t="28958" r="16284" b="21042"/>
            <a:stretch/>
          </p:blipFill>
          <p:spPr bwMode="auto">
            <a:xfrm>
              <a:off x="2598420" y="3383280"/>
              <a:ext cx="20193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Users\yzou40\Google Drive\Documents\Courses\AtmosChem\Data\ENSdiff_PRECL_2000-2009ONDmean@992mb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4" t="28958" r="16284" b="21042"/>
            <a:stretch/>
          </p:blipFill>
          <p:spPr bwMode="auto">
            <a:xfrm>
              <a:off x="7124700" y="3381375"/>
              <a:ext cx="20193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Users\yzou40\Google Drive\Documents\Courses\AtmosChem\Data\ENSdiff_PRECL_2000-2009JFMmean@992mb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4" t="28958" r="16284" b="21042"/>
            <a:stretch/>
          </p:blipFill>
          <p:spPr bwMode="auto">
            <a:xfrm>
              <a:off x="293370" y="3375660"/>
              <a:ext cx="20193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0" y="3674983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smtClean="0"/>
              <a:t>PRECL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Aerosol module and prescribed properties in CAM5 are generally consistent with observational results;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Current fire emission with out plume rise limits its vertical and long-range transport;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 Fire activities exert significant impacts on local and remote climate conditions  with seasonal variability;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Numerical Experiment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Modeling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wildfire impacts on the climate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753976"/>
            <a:ext cx="8458200" cy="5646824"/>
            <a:chOff x="228600" y="1143000"/>
            <a:chExt cx="8458200" cy="564682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43000"/>
              <a:ext cx="8458200" cy="56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9384" y="6400800"/>
              <a:ext cx="1589711" cy="23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(Ward, et al., 2012)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8400" y="6369709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wildfire impacts on the climate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forcing in the Arctic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07804" cy="5546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0893" y="6454793"/>
            <a:ext cx="276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(P.K. Quinn, et al., 2011)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156018"/>
            <a:ext cx="609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Forcing mechanisms in the Arctic due to short-lived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Method—numerical experiment</a:t>
            </a:r>
            <a:endParaRPr lang="en-US" sz="40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13271"/>
              </p:ext>
            </p:extLst>
          </p:nvPr>
        </p:nvGraphicFramePr>
        <p:xfrm>
          <a:off x="0" y="655320"/>
          <a:ext cx="8991599" cy="246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6315"/>
                <a:gridCol w="914400"/>
                <a:gridCol w="3200400"/>
                <a:gridCol w="2209800"/>
                <a:gridCol w="1200684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</a:t>
                      </a:r>
                      <a:r>
                        <a:rPr lang="en-US" baseline="0" dirty="0" smtClean="0"/>
                        <a:t> forcing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Non-Fire emissions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289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CAM_fire_on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GFED3</a:t>
                      </a:r>
                    </a:p>
                    <a:p>
                      <a:pPr algn="ctr"/>
                      <a:r>
                        <a:rPr lang="en-US" dirty="0" smtClean="0"/>
                        <a:t>(2000-2009)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IPCC AR5 (</a:t>
                      </a:r>
                      <a:r>
                        <a:rPr lang="en-US" dirty="0" err="1" smtClean="0"/>
                        <a:t>Anthro</a:t>
                      </a:r>
                      <a:r>
                        <a:rPr lang="en-US" dirty="0" smtClean="0"/>
                        <a:t>), MOZART (NH3,BVOCs),</a:t>
                      </a:r>
                    </a:p>
                    <a:p>
                      <a:pPr algn="ctr"/>
                      <a:r>
                        <a:rPr lang="en-US" baseline="0" dirty="0" smtClean="0"/>
                        <a:t> Martensson_2003 (Sea Salt), DEDM (Dust)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members with prescribed SST,</a:t>
                      </a:r>
                      <a:r>
                        <a:rPr lang="en-US" baseline="0" dirty="0" smtClean="0"/>
                        <a:t> Sea Ice, etc.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CAM_fire_off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fire </a:t>
                      </a:r>
                      <a:r>
                        <a:rPr lang="en-US" dirty="0" err="1" smtClean="0"/>
                        <a:t>emis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See</a:t>
                      </a:r>
                      <a:r>
                        <a:rPr lang="en-US" baseline="0" dirty="0" smtClean="0"/>
                        <a:t> above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52800" y="3307455"/>
            <a:ext cx="5613773" cy="3559569"/>
            <a:chOff x="4610667" y="826995"/>
            <a:chExt cx="8204573" cy="6153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67" y="826995"/>
              <a:ext cx="8204573" cy="61534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95815" y="6349275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www2.cesm.ucar.edu</a:t>
              </a:r>
              <a:r>
                <a:rPr lang="en-US" dirty="0"/>
                <a:t>/)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3307455"/>
            <a:ext cx="3352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Chemistry</a:t>
            </a:r>
            <a:r>
              <a:rPr lang="en-US" sz="1600" dirty="0" smtClean="0"/>
              <a:t>: gas-phase chemistry for sulfate aerosols and SO2 oxidation in aqueous phase;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SOA</a:t>
            </a:r>
            <a:r>
              <a:rPr lang="en-US" sz="1600" dirty="0" smtClean="0"/>
              <a:t>: assume fixed mass yields for AVOCs/BVOCs precursor;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Nucleation</a:t>
            </a:r>
            <a:r>
              <a:rPr lang="en-US" sz="1600" dirty="0" smtClean="0"/>
              <a:t>: binary (MAM3)/ternary(MAM7)/boundary layer nuclear;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Condensation</a:t>
            </a:r>
            <a:r>
              <a:rPr lang="en-US" sz="1600" dirty="0" smtClean="0"/>
              <a:t>: dynamical treatment using standard mass transfer expressions;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Coagulation</a:t>
            </a:r>
            <a:r>
              <a:rPr lang="en-US" sz="1600" dirty="0" smtClean="0"/>
              <a:t>: fast/approximate algorithms of CMAQ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Water Uptake</a:t>
            </a:r>
            <a:r>
              <a:rPr lang="en-US" sz="1600" dirty="0" smtClean="0"/>
              <a:t>: Kohler theory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5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2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Method—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in CAM5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199" y="685800"/>
            <a:ext cx="8976645" cy="3757169"/>
            <a:chOff x="76200" y="737271"/>
            <a:chExt cx="8976645" cy="375716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4"/>
            <a:stretch/>
          </p:blipFill>
          <p:spPr bwMode="auto">
            <a:xfrm>
              <a:off x="76200" y="737271"/>
              <a:ext cx="8976645" cy="375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04800" y="1964108"/>
              <a:ext cx="8610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7768" y="2988178"/>
              <a:ext cx="8610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7559" y="4648200"/>
            <a:ext cx="8577841" cy="1960396"/>
            <a:chOff x="279068" y="4897604"/>
            <a:chExt cx="8577841" cy="1960396"/>
          </a:xfrm>
        </p:grpSpPr>
        <p:grpSp>
          <p:nvGrpSpPr>
            <p:cNvPr id="15" name="Group 14"/>
            <p:cNvGrpSpPr/>
            <p:nvPr/>
          </p:nvGrpSpPr>
          <p:grpSpPr>
            <a:xfrm>
              <a:off x="279068" y="4897604"/>
              <a:ext cx="8577841" cy="1933334"/>
              <a:chOff x="279068" y="4897604"/>
              <a:chExt cx="8577841" cy="193333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79068" y="4897604"/>
                <a:ext cx="8577841" cy="1933334"/>
                <a:chOff x="290556" y="4924666"/>
                <a:chExt cx="8577841" cy="1933334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948"/>
                <a:stretch/>
              </p:blipFill>
              <p:spPr bwMode="auto">
                <a:xfrm>
                  <a:off x="290556" y="5519077"/>
                  <a:ext cx="8577841" cy="1338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869" t="50000"/>
                <a:stretch/>
              </p:blipFill>
              <p:spPr bwMode="auto">
                <a:xfrm>
                  <a:off x="2225878" y="4924666"/>
                  <a:ext cx="6292969" cy="594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865332" y="6376449"/>
                <a:ext cx="707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Residual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" y="5562600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SO4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32330" y="5701099"/>
                <a:ext cx="4587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C000"/>
                    </a:solidFill>
                  </a:rPr>
                  <a:t>NH4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29124" y="6022976"/>
                <a:ext cx="465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NO3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39173" y="5480552"/>
                <a:ext cx="349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BC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79876" y="6237949"/>
                <a:ext cx="704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66FFCC"/>
                    </a:solidFill>
                  </a:rPr>
                  <a:t>Biomass</a:t>
                </a:r>
              </a:p>
              <a:p>
                <a:r>
                  <a:rPr lang="en-US" sz="1200" dirty="0" smtClean="0">
                    <a:solidFill>
                      <a:srgbClr val="66FFCC"/>
                    </a:solidFill>
                  </a:rPr>
                  <a:t>Burning</a:t>
                </a:r>
                <a:endParaRPr lang="en-US" sz="1200" dirty="0">
                  <a:solidFill>
                    <a:srgbClr val="66FFCC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17320" y="6299975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Seasalt</a:t>
                </a:r>
                <a:endPara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72200" y="5334000"/>
                <a:ext cx="672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030A0"/>
                    </a:solidFill>
                  </a:rPr>
                  <a:t>Sulfate/</a:t>
                </a:r>
              </a:p>
              <a:p>
                <a:r>
                  <a:rPr lang="en-US" sz="1200" dirty="0" smtClean="0">
                    <a:solidFill>
                      <a:srgbClr val="7030A0"/>
                    </a:solidFill>
                  </a:rPr>
                  <a:t>Organic</a:t>
                </a:r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343400" y="6488668"/>
              <a:ext cx="1947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(Brock et al., 2011)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15552" y="6287132"/>
            <a:ext cx="469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Dust</a:t>
            </a:r>
            <a:endParaRPr lang="en-US" sz="1200" dirty="0">
              <a:solidFill>
                <a:srgbClr val="FFC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781" y="4495800"/>
            <a:ext cx="6772019" cy="2328373"/>
            <a:chOff x="-23631" y="4540630"/>
            <a:chExt cx="6772019" cy="2328373"/>
          </a:xfrm>
        </p:grpSpPr>
        <p:grpSp>
          <p:nvGrpSpPr>
            <p:cNvPr id="26" name="Group 25"/>
            <p:cNvGrpSpPr/>
            <p:nvPr/>
          </p:nvGrpSpPr>
          <p:grpSpPr>
            <a:xfrm>
              <a:off x="-23631" y="4582908"/>
              <a:ext cx="6772019" cy="2286095"/>
              <a:chOff x="-23631" y="4582908"/>
              <a:chExt cx="6772019" cy="2286095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631" y="4582908"/>
                <a:ext cx="6772019" cy="2286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898" y="5783095"/>
                <a:ext cx="1040754" cy="1083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534054" y="4540630"/>
              <a:ext cx="1908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Lathem</a:t>
              </a:r>
              <a:r>
                <a:rPr lang="en-US" sz="1600" dirty="0" smtClean="0"/>
                <a:t> et al., 2013)</a:t>
              </a:r>
              <a:endParaRPr lang="en-US" sz="1600" dirty="0"/>
            </a:p>
          </p:txBody>
        </p:sp>
      </p:grpSp>
      <p:pic>
        <p:nvPicPr>
          <p:cNvPr id="5" name="Picture 2" descr="C:\Users\yzou40\Google Drive\Documents\Courses\AtmosChem\Data\ENSdiff_BURDENPOM_2000-2009JASmean@992m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9146" r="2819" b="22479"/>
          <a:stretch/>
        </p:blipFill>
        <p:spPr bwMode="auto">
          <a:xfrm>
            <a:off x="4498283" y="905356"/>
            <a:ext cx="4448561" cy="33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" y="-381000"/>
            <a:ext cx="88947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MAM3 in CAM5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626515"/>
            <a:ext cx="72294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873"/>
            <a:ext cx="7019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872" y="754879"/>
            <a:ext cx="6798179" cy="2694685"/>
            <a:chOff x="110872" y="754879"/>
            <a:chExt cx="6798179" cy="2694685"/>
          </a:xfrm>
        </p:grpSpPr>
        <p:grpSp>
          <p:nvGrpSpPr>
            <p:cNvPr id="5" name="Group 4"/>
            <p:cNvGrpSpPr/>
            <p:nvPr/>
          </p:nvGrpSpPr>
          <p:grpSpPr>
            <a:xfrm>
              <a:off x="110872" y="1024071"/>
              <a:ext cx="6798179" cy="2425493"/>
              <a:chOff x="563310" y="3276599"/>
              <a:chExt cx="8001000" cy="349229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10" y="3276599"/>
                <a:ext cx="8001000" cy="3492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590633" y="5558702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BURDEN1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2000" y="5589224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BURDEN2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39000" y="5599906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BURDEN3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057400" y="754879"/>
              <a:ext cx="277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dirty="0" smtClean="0"/>
                <a:t>Aerosol mode in MAM-3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31749" y="579229"/>
            <a:ext cx="3977144" cy="3867150"/>
            <a:chOff x="4800600" y="565638"/>
            <a:chExt cx="3977144" cy="38671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65638"/>
              <a:ext cx="3977144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477000" y="671239"/>
              <a:ext cx="1908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Lathem</a:t>
              </a:r>
              <a:r>
                <a:rPr lang="en-US" sz="1600" dirty="0" smtClean="0"/>
                <a:t> et al., 2013)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6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Results—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case in April 2008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84" y="685800"/>
            <a:ext cx="9131182" cy="3605221"/>
            <a:chOff x="4984" y="838200"/>
            <a:chExt cx="9131182" cy="3605221"/>
          </a:xfrm>
        </p:grpSpPr>
        <p:grpSp>
          <p:nvGrpSpPr>
            <p:cNvPr id="6" name="Group 5"/>
            <p:cNvGrpSpPr/>
            <p:nvPr/>
          </p:nvGrpSpPr>
          <p:grpSpPr>
            <a:xfrm>
              <a:off x="4984" y="838200"/>
              <a:ext cx="9131182" cy="3605221"/>
              <a:chOff x="4984" y="914400"/>
              <a:chExt cx="9131182" cy="360522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84" y="914400"/>
                <a:ext cx="9131182" cy="3605221"/>
                <a:chOff x="-1" y="1351272"/>
                <a:chExt cx="9131182" cy="3605221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3480" y="1351272"/>
                  <a:ext cx="6217701" cy="3605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1752600"/>
                  <a:ext cx="2913481" cy="2819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152400" y="914400"/>
                <a:ext cx="2005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(Brock, et al., 2011)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98202" y="3760516"/>
              <a:ext cx="1787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Fire counts for April 2008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84" y="3962400"/>
            <a:ext cx="3116119" cy="2811145"/>
            <a:chOff x="4984" y="3962400"/>
            <a:chExt cx="3116119" cy="2811145"/>
          </a:xfrm>
        </p:grpSpPr>
        <p:grpSp>
          <p:nvGrpSpPr>
            <p:cNvPr id="8" name="Group 7"/>
            <p:cNvGrpSpPr/>
            <p:nvPr/>
          </p:nvGrpSpPr>
          <p:grpSpPr>
            <a:xfrm>
              <a:off x="4984" y="3962400"/>
              <a:ext cx="3116119" cy="2811145"/>
              <a:chOff x="4984" y="3904207"/>
              <a:chExt cx="3720735" cy="3440090"/>
            </a:xfrm>
          </p:grpSpPr>
          <p:pic>
            <p:nvPicPr>
              <p:cNvPr id="5127" name="Picture 7" descr="C:\Users\yzou40\Google Drive\Documents\Courses\AtmosChem\Data\ENSdiff_CH3CN_2008-2008APRmean@992mb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21" t="29840" r="19187" b="31334"/>
              <a:stretch/>
            </p:blipFill>
            <p:spPr bwMode="auto">
              <a:xfrm rot="10800000">
                <a:off x="152400" y="3904207"/>
                <a:ext cx="3164080" cy="2976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 descr="C:\Users\yzou40\Google Drive\Documents\Courses\AtmosChem\Data\ENSdiff_CH3CN_2008-2008APRmean@992mb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21" t="71369" r="8914" b="22588"/>
              <a:stretch/>
            </p:blipFill>
            <p:spPr bwMode="auto">
              <a:xfrm>
                <a:off x="4984" y="6880992"/>
                <a:ext cx="3720735" cy="463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984" y="3992365"/>
              <a:ext cx="1059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Fire_CH3CN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2200" y="457200"/>
            <a:ext cx="426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ARCPAC measurements on 18 April 2008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89056" y="6182154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08614" y="6149888"/>
            <a:ext cx="98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Trop_O3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9000" y="614729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CH3CN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80502" y="4243795"/>
            <a:ext cx="6336436" cy="2560320"/>
            <a:chOff x="2780502" y="4243795"/>
            <a:chExt cx="6336436" cy="2560320"/>
          </a:xfrm>
        </p:grpSpPr>
        <p:pic>
          <p:nvPicPr>
            <p:cNvPr id="1026" name="Picture 2" descr="C:\Users\yzou40\Google Drive\Documents\Courses\AtmosChem\Data\2008-04-C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502" y="4256782"/>
              <a:ext cx="2194560" cy="254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yzou40\Google Drive\Documents\Courses\AtmosChem\Data\2008-04-CH3C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378" y="4256782"/>
              <a:ext cx="2194560" cy="254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yzou40\Google Drive\Documents\Courses\AtmosChem\Data\2008-04-O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757" y="4243795"/>
              <a:ext cx="2182444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792609" y="4248236"/>
            <a:ext cx="6310387" cy="2560320"/>
            <a:chOff x="2780502" y="4250288"/>
            <a:chExt cx="6310387" cy="2560320"/>
          </a:xfrm>
        </p:grpSpPr>
        <p:pic>
          <p:nvPicPr>
            <p:cNvPr id="1029" name="Picture 5" descr="C:\Users\yzou40\Google Drive\Documents\Courses\AtmosChem\Data\2008-04-FireC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502" y="4256861"/>
              <a:ext cx="2194560" cy="252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yzou40\Google Drive\Documents\Courses\AtmosChem\Data\2008-04-FireCH3C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329" y="4277514"/>
              <a:ext cx="2194560" cy="252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yzou40\Google Drive\Documents\Courses\AtmosChem\Data\2008-04-FireO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757" y="4250288"/>
              <a:ext cx="2182444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98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Results—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case in April 2008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4038600"/>
            <a:ext cx="8133805" cy="2766060"/>
            <a:chOff x="533400" y="3931920"/>
            <a:chExt cx="8133805" cy="2766060"/>
          </a:xfrm>
        </p:grpSpPr>
        <p:pic>
          <p:nvPicPr>
            <p:cNvPr id="2051" name="Picture 3" descr="C:\Users\yzou40\Google Drive\Documents\Courses\AtmosChem\Data\ENSdiff_AODVIS_2008-2008APRmean@992m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2" t="29405" r="17298" b="21530"/>
            <a:stretch/>
          </p:blipFill>
          <p:spPr bwMode="auto">
            <a:xfrm>
              <a:off x="3413760" y="4006054"/>
              <a:ext cx="2392823" cy="269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yzou40\Google Drive\Documents\Courses\AtmosChem\Data\ENSdiffFSNS_4v_2008APRmea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0" t="28492" r="20276" b="22131"/>
            <a:stretch/>
          </p:blipFill>
          <p:spPr bwMode="auto">
            <a:xfrm>
              <a:off x="533400" y="3931920"/>
              <a:ext cx="2281727" cy="27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yzou40\Google Drive\Documents\Courses\AtmosChem\Data\ENSdiff_SWCF+LWCF_2008APRmea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9" t="28902" r="19226" b="21363"/>
            <a:stretch/>
          </p:blipFill>
          <p:spPr bwMode="auto">
            <a:xfrm>
              <a:off x="6359434" y="3963928"/>
              <a:ext cx="2307771" cy="2728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33400" y="1055132"/>
            <a:ext cx="8214360" cy="2754738"/>
            <a:chOff x="533400" y="1146702"/>
            <a:chExt cx="8214360" cy="2754738"/>
          </a:xfrm>
        </p:grpSpPr>
        <p:pic>
          <p:nvPicPr>
            <p:cNvPr id="2050" name="Picture 2" descr="C:\Users\yzou40\Google Drive\Documents\Courses\AtmosChem\Data\ENSdiff_T_2008-2008APRmean@992m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2" t="29166" r="19171" b="21456"/>
            <a:stretch/>
          </p:blipFill>
          <p:spPr bwMode="auto">
            <a:xfrm>
              <a:off x="533400" y="1192423"/>
              <a:ext cx="2324456" cy="27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yzou40\Google Drive\Documents\Courses\AtmosChem\Data\ENSdiff_PRECL+PRECC_2008APRmea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8" t="29166" r="18455" b="22083"/>
            <a:stretch/>
          </p:blipFill>
          <p:spPr bwMode="auto">
            <a:xfrm>
              <a:off x="3429000" y="1192423"/>
              <a:ext cx="2324100" cy="267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yzou40\Google Drive\Documents\Courses\AtmosChem\Data\ENSdiff_CLDTOT_2008-2008APRmean@992mb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4" t="28851" r="15695" b="21565"/>
            <a:stretch/>
          </p:blipFill>
          <p:spPr bwMode="auto">
            <a:xfrm>
              <a:off x="6278880" y="1146702"/>
              <a:ext cx="2468880" cy="2720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37608" y="870466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0414" y="838200"/>
            <a:ext cx="84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smtClean="0"/>
              <a:t>PREC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6148" y="838200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err="1" smtClean="0"/>
              <a:t>CLDFrac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3055" y="3769261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err="1" smtClean="0"/>
              <a:t>TOT_RF@surface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3989" y="3787129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 </a:t>
            </a:r>
            <a:r>
              <a:rPr lang="en-US" dirty="0" smtClean="0"/>
              <a:t>AOD@550nm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58708" y="377865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CLDRF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6687</TotalTime>
  <Words>325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Evaluation of Wildfire Impacts  in CAM5</vt:lpstr>
      <vt:lpstr>Content</vt:lpstr>
      <vt:lpstr>Introduction—wildfire impacts on the climate</vt:lpstr>
      <vt:lpstr>Introduction—aerosol forcing in the Arctic </vt:lpstr>
      <vt:lpstr>Method—numerical experiment</vt:lpstr>
      <vt:lpstr>Method—Emissions in CAM5</vt:lpstr>
      <vt:lpstr>Method—MAM3 in CAM5</vt:lpstr>
      <vt:lpstr>Results—fire case in April 2008</vt:lpstr>
      <vt:lpstr>Results—fire case in April 2008</vt:lpstr>
      <vt:lpstr>Results—fire impacts in each seasons (2000-2009)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Zou, Yufei</dc:creator>
  <cp:lastModifiedBy>Zou, Yufei</cp:lastModifiedBy>
  <cp:revision>46</cp:revision>
  <dcterms:created xsi:type="dcterms:W3CDTF">2014-04-19T14:59:40Z</dcterms:created>
  <dcterms:modified xsi:type="dcterms:W3CDTF">2014-04-24T20:30:06Z</dcterms:modified>
</cp:coreProperties>
</file>