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8" r:id="rId4"/>
    <p:sldId id="267" r:id="rId5"/>
    <p:sldId id="258" r:id="rId6"/>
    <p:sldId id="269" r:id="rId7"/>
    <p:sldId id="273" r:id="rId8"/>
    <p:sldId id="271" r:id="rId9"/>
    <p:sldId id="261" r:id="rId10"/>
    <p:sldId id="272" r:id="rId11"/>
    <p:sldId id="259" r:id="rId12"/>
    <p:sldId id="260" r:id="rId13"/>
    <p:sldId id="263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睿雄" initials="张睿雄" lastIdx="1" clrIdx="0">
    <p:extLst>
      <p:ext uri="{19B8F6BF-5375-455C-9EA6-DF929625EA0E}">
        <p15:presenceInfo xmlns:p15="http://schemas.microsoft.com/office/powerpoint/2012/main" userId="963d504673a383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87" autoAdjust="0"/>
  </p:normalViewPr>
  <p:slideViewPr>
    <p:cSldViewPr snapToGrid="0">
      <p:cViewPr varScale="1">
        <p:scale>
          <a:sx n="87" d="100"/>
          <a:sy n="87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ABE8D-ABD0-4761-95B8-68F209A7E601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E6F9D-4EFE-445E-8C2D-4F27FF027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0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</a:t>
            </a:r>
            <a:r>
              <a:rPr lang="en-US" dirty="0" err="1" smtClean="0"/>
              <a:t>glyoxal</a:t>
            </a:r>
            <a:r>
              <a:rPr lang="en-US" dirty="0" smtClean="0"/>
              <a:t> and why we care about </a:t>
            </a:r>
            <a:r>
              <a:rPr lang="en-US" dirty="0" err="1" smtClean="0"/>
              <a:t>glyoxal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E6F9D-4EFE-445E-8C2D-4F27FF027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97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SCIMACHY</a:t>
            </a:r>
            <a:r>
              <a:rPr lang="en-US" baseline="0" dirty="0" smtClean="0"/>
              <a:t> larger than GOME-2 over land. China-&gt;Aromatics, South Africa, Southeast US, South America-&gt;biomass burning related, fire activities. Turn to next page (this really low values are due to water vapor interference). But what is going on these remote ocean regions?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E6F9D-4EFE-445E-8C2D-4F27FF027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94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SCIA</a:t>
            </a:r>
            <a:r>
              <a:rPr lang="en-US" baseline="0" dirty="0" smtClean="0"/>
              <a:t> retrievals. Water vapor interference.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E6F9D-4EFE-445E-8C2D-4F27FF027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87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E6F9D-4EFE-445E-8C2D-4F27FF027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7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may use VCDs temporal</a:t>
            </a:r>
            <a:r>
              <a:rPr lang="en-US" baseline="0" dirty="0" smtClean="0"/>
              <a:t> pattern to represent that of emissions.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E6F9D-4EFE-445E-8C2D-4F27FF027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46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E6F9D-4EFE-445E-8C2D-4F27FF027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5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E6F9D-4EFE-445E-8C2D-4F27FF027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3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82A0-3617-4404-A28D-3D75E5EB322F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00FD-9221-4536-B8C2-CF38CD5C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5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82A0-3617-4404-A28D-3D75E5EB322F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00FD-9221-4536-B8C2-CF38CD5C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82A0-3617-4404-A28D-3D75E5EB322F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00FD-9221-4536-B8C2-CF38CD5C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3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82A0-3617-4404-A28D-3D75E5EB322F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00FD-9221-4536-B8C2-CF38CD5C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7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82A0-3617-4404-A28D-3D75E5EB322F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00FD-9221-4536-B8C2-CF38CD5C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2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82A0-3617-4404-A28D-3D75E5EB322F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00FD-9221-4536-B8C2-CF38CD5C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5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82A0-3617-4404-A28D-3D75E5EB322F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00FD-9221-4536-B8C2-CF38CD5C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6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82A0-3617-4404-A28D-3D75E5EB322F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00FD-9221-4536-B8C2-CF38CD5C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0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82A0-3617-4404-A28D-3D75E5EB322F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00FD-9221-4536-B8C2-CF38CD5C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2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82A0-3617-4404-A28D-3D75E5EB322F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00FD-9221-4536-B8C2-CF38CD5C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9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82A0-3617-4404-A28D-3D75E5EB322F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00FD-9221-4536-B8C2-CF38CD5C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4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E82A0-3617-4404-A28D-3D75E5EB322F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000FD-9221-4536-B8C2-CF38CD5C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0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893314" y="505412"/>
            <a:ext cx="7664759" cy="2237788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Glyoxal</a:t>
            </a:r>
            <a:r>
              <a:rPr lang="en-US" sz="3200" b="1" dirty="0" smtClean="0"/>
              <a:t> </a:t>
            </a:r>
            <a:r>
              <a:rPr lang="en-US" sz="3200" b="1" dirty="0" smtClean="0"/>
              <a:t>emission </a:t>
            </a:r>
            <a:r>
              <a:rPr lang="en-US" sz="3200" b="1" dirty="0" smtClean="0"/>
              <a:t>over East </a:t>
            </a:r>
            <a:r>
              <a:rPr lang="en-US" sz="3200" b="1" dirty="0" smtClean="0"/>
              <a:t>Pacific:</a:t>
            </a:r>
            <a:br>
              <a:rPr lang="en-US" sz="3200" b="1" dirty="0" smtClean="0"/>
            </a:br>
            <a:r>
              <a:rPr lang="en-US" sz="3200" b="1" dirty="0" smtClean="0"/>
              <a:t>A primary biogenic source?</a:t>
            </a:r>
            <a:endParaRPr lang="en-US" sz="3200" b="1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1231776" y="4436539"/>
            <a:ext cx="6855782" cy="2203958"/>
          </a:xfrm>
        </p:spPr>
        <p:txBody>
          <a:bodyPr>
            <a:normAutofit/>
          </a:bodyPr>
          <a:lstStyle/>
          <a:p>
            <a:r>
              <a:rPr lang="en-US" dirty="0" err="1" smtClean="0"/>
              <a:t>Ruixiong</a:t>
            </a:r>
            <a:r>
              <a:rPr lang="en-US" dirty="0" smtClean="0"/>
              <a:t> </a:t>
            </a:r>
            <a:r>
              <a:rPr lang="en-US" dirty="0" smtClean="0"/>
              <a:t>Zhang</a:t>
            </a:r>
          </a:p>
          <a:p>
            <a:endParaRPr lang="en-US" dirty="0" smtClean="0"/>
          </a:p>
          <a:p>
            <a:r>
              <a:rPr lang="en-US" sz="1800" dirty="0" smtClean="0"/>
              <a:t>04/24/2014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7274" cy="3916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74" y="0"/>
            <a:ext cx="6986726" cy="3916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551752" y="6271165"/>
            <a:ext cx="2592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Advisor: Dr. </a:t>
            </a:r>
            <a:r>
              <a:rPr lang="en-US" dirty="0" err="1"/>
              <a:t>Yuhang</a:t>
            </a:r>
            <a:r>
              <a:rPr lang="en-US" dirty="0"/>
              <a:t> Wang</a:t>
            </a:r>
          </a:p>
        </p:txBody>
      </p:sp>
    </p:spTree>
    <p:extLst>
      <p:ext uri="{BB962C8B-B14F-4D97-AF65-F5344CB8AC3E}">
        <p14:creationId xmlns:p14="http://schemas.microsoft.com/office/powerpoint/2010/main" val="29068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70" y="2133599"/>
            <a:ext cx="3600248" cy="28801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1" y="2133599"/>
            <a:ext cx="3600247" cy="288019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94038" y="1071992"/>
            <a:ext cx="6736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2007 Estimated </a:t>
            </a:r>
            <a:r>
              <a:rPr lang="en-US" sz="2000" dirty="0" err="1" smtClean="0"/>
              <a:t>glyoxal</a:t>
            </a:r>
            <a:r>
              <a:rPr lang="en-US" sz="2000" dirty="0" smtClean="0"/>
              <a:t> emission over Pacific (20-40 </a:t>
            </a:r>
            <a:r>
              <a:rPr lang="en-US" sz="2000" dirty="0" err="1" smtClean="0"/>
              <a:t>Tg</a:t>
            </a:r>
            <a:r>
              <a:rPr lang="en-US" sz="2000" dirty="0" smtClean="0"/>
              <a:t>/</a:t>
            </a:r>
            <a:r>
              <a:rPr lang="en-US" sz="2000" dirty="0" err="1" smtClean="0"/>
              <a:t>yr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(Global </a:t>
            </a:r>
            <a:r>
              <a:rPr lang="en-US" sz="2000" dirty="0" err="1" smtClean="0"/>
              <a:t>continential</a:t>
            </a:r>
            <a:r>
              <a:rPr lang="en-US" sz="2000" dirty="0" smtClean="0"/>
              <a:t> </a:t>
            </a:r>
            <a:r>
              <a:rPr lang="en-US" sz="2000" dirty="0" err="1" smtClean="0"/>
              <a:t>glyoxal</a:t>
            </a:r>
            <a:r>
              <a:rPr lang="en-US" sz="2000" dirty="0" smtClean="0"/>
              <a:t> emission ~45Tg/</a:t>
            </a:r>
            <a:r>
              <a:rPr lang="en-US" sz="2000" dirty="0" err="1" smtClean="0"/>
              <a:t>yr</a:t>
            </a:r>
            <a:r>
              <a:rPr lang="en-US" sz="2000" dirty="0" smtClean="0"/>
              <a:t> (Fu et al., 2008))</a:t>
            </a:r>
            <a:endParaRPr 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2522201" y="1725906"/>
            <a:ext cx="4820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May lead to 2.8-5.6 </a:t>
            </a:r>
            <a:r>
              <a:rPr lang="en-US" sz="2400" dirty="0" err="1">
                <a:solidFill>
                  <a:srgbClr val="FF0000"/>
                </a:solidFill>
              </a:rPr>
              <a:t>Tg</a:t>
            </a:r>
            <a:r>
              <a:rPr lang="en-US" sz="2400" dirty="0">
                <a:solidFill>
                  <a:srgbClr val="FF0000"/>
                </a:solidFill>
              </a:rPr>
              <a:t> C/year of SOA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89185" y="5075129"/>
            <a:ext cx="7231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Posteriori emission follows the pattern of VCDs indicating that meteorology variation</a:t>
            </a:r>
          </a:p>
          <a:p>
            <a:r>
              <a:rPr lang="en-US" sz="1600" dirty="0" smtClean="0"/>
              <a:t>is trivial.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895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91" y="520860"/>
            <a:ext cx="8351424" cy="621180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330461" y="615462"/>
            <a:ext cx="89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28800" y="984738"/>
            <a:ext cx="5662246" cy="281354"/>
          </a:xfrm>
          <a:prstGeom prst="rect">
            <a:avLst/>
          </a:prstGeom>
          <a:solidFill>
            <a:schemeClr val="bg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92" y="352358"/>
            <a:ext cx="7801993" cy="59011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48508" y="272562"/>
            <a:ext cx="8932985" cy="738554"/>
          </a:xfrm>
          <a:prstGeom prst="rect">
            <a:avLst/>
          </a:prstGeom>
          <a:solidFill>
            <a:schemeClr val="bg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Glyoxal</a:t>
            </a:r>
            <a:r>
              <a:rPr lang="en-US" sz="2400" dirty="0" smtClean="0">
                <a:solidFill>
                  <a:schemeClr val="tx1"/>
                </a:solidFill>
              </a:rPr>
              <a:t> anomaly versus ENSO </a:t>
            </a:r>
            <a:r>
              <a:rPr lang="en-US" sz="1600" dirty="0" smtClean="0">
                <a:solidFill>
                  <a:schemeClr val="tx1"/>
                </a:solidFill>
              </a:rPr>
              <a:t>(related to biogenic activity)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97015" y="6253501"/>
            <a:ext cx="458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possible direct biogenic sources over oceans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063869"/>
            <a:ext cx="43508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Conclusions and future work</a:t>
            </a:r>
          </a:p>
          <a:p>
            <a:endParaRPr 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1002323" y="1934308"/>
            <a:ext cx="7031220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 very possible </a:t>
            </a:r>
            <a:r>
              <a:rPr lang="en-US" dirty="0" err="1" smtClean="0"/>
              <a:t>glyoxal</a:t>
            </a:r>
            <a:r>
              <a:rPr lang="en-US" dirty="0"/>
              <a:t> </a:t>
            </a:r>
            <a:r>
              <a:rPr lang="en-US" dirty="0" smtClean="0"/>
              <a:t>biogenic primary source in Pacific (20-40 </a:t>
            </a:r>
            <a:r>
              <a:rPr lang="en-US" dirty="0" err="1" smtClean="0"/>
              <a:t>Tg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Find out why </a:t>
            </a:r>
            <a:r>
              <a:rPr lang="en-US" dirty="0" err="1" smtClean="0"/>
              <a:t>glyoxal</a:t>
            </a:r>
            <a:r>
              <a:rPr lang="en-US" dirty="0" smtClean="0"/>
              <a:t> VCDs exhibit a bi-peak </a:t>
            </a:r>
            <a:r>
              <a:rPr lang="en-US" dirty="0" err="1" smtClean="0"/>
              <a:t>seansonal</a:t>
            </a:r>
            <a:r>
              <a:rPr lang="en-US" dirty="0" smtClean="0"/>
              <a:t>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6038" y="2026333"/>
            <a:ext cx="2691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Question time!</a:t>
            </a:r>
            <a:endParaRPr 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1116038" y="1186962"/>
            <a:ext cx="2267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Thank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49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ructuresearch.merck-chemicals.com/getImage/MDA_CHEM_8206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501" y="706451"/>
            <a:ext cx="1678094" cy="100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090747" y="928477"/>
            <a:ext cx="40778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Glyoxal</a:t>
            </a:r>
            <a:r>
              <a:rPr lang="en-US" sz="2400" dirty="0" smtClean="0"/>
              <a:t> (C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Smallest di-carbonyl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Oxidation of many VOCs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small primary sources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Great for constraints of emissions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256" y="3728622"/>
            <a:ext cx="3729830" cy="24708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37774" y="4119239"/>
            <a:ext cx="418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Substantial underestimate of aromatics in China by a factor of 4-10. (Liu et al.,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0" y="1811043"/>
            <a:ext cx="4045126" cy="32359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00" y="1811043"/>
            <a:ext cx="4045128" cy="3235912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302493" y="2814221"/>
            <a:ext cx="585926" cy="355107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2456873" y="3169328"/>
            <a:ext cx="610296" cy="57982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椭圆 7"/>
          <p:cNvSpPr/>
          <p:nvPr/>
        </p:nvSpPr>
        <p:spPr>
          <a:xfrm>
            <a:off x="1611253" y="3139084"/>
            <a:ext cx="610296" cy="57982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椭圆 10"/>
          <p:cNvSpPr/>
          <p:nvPr/>
        </p:nvSpPr>
        <p:spPr>
          <a:xfrm>
            <a:off x="1371078" y="2783641"/>
            <a:ext cx="480350" cy="35510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椭圆 11"/>
          <p:cNvSpPr/>
          <p:nvPr/>
        </p:nvSpPr>
        <p:spPr>
          <a:xfrm>
            <a:off x="7587794" y="2814221"/>
            <a:ext cx="585926" cy="355107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742174" y="3169328"/>
            <a:ext cx="610296" cy="57982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椭圆 13"/>
          <p:cNvSpPr/>
          <p:nvPr/>
        </p:nvSpPr>
        <p:spPr>
          <a:xfrm>
            <a:off x="5896554" y="3139084"/>
            <a:ext cx="610296" cy="57982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椭圆 14"/>
          <p:cNvSpPr/>
          <p:nvPr/>
        </p:nvSpPr>
        <p:spPr>
          <a:xfrm>
            <a:off x="5656379" y="2783641"/>
            <a:ext cx="480350" cy="35510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0050" y="5433192"/>
            <a:ext cx="2142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Overpassing time:</a:t>
            </a:r>
          </a:p>
          <a:p>
            <a:r>
              <a:rPr lang="en-US" dirty="0" smtClean="0"/>
              <a:t>GOME-2 9:30 LT</a:t>
            </a:r>
          </a:p>
          <a:p>
            <a:r>
              <a:rPr lang="en-US" dirty="0" smtClean="0"/>
              <a:t>SCIAMACHY 10:30 LT</a:t>
            </a:r>
            <a:endParaRPr 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840508" y="616957"/>
            <a:ext cx="7472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Satellite retrieved </a:t>
            </a:r>
            <a:r>
              <a:rPr lang="en-US" sz="2400" dirty="0" err="1" smtClean="0"/>
              <a:t>glyoxal</a:t>
            </a:r>
            <a:r>
              <a:rPr lang="en-US" sz="2400" dirty="0" smtClean="0"/>
              <a:t> Vertical Column Densities (VCDs)</a:t>
            </a:r>
            <a:endParaRPr lang="en-US" sz="2400" dirty="0"/>
          </a:p>
        </p:txBody>
      </p:sp>
      <p:sp>
        <p:nvSpPr>
          <p:cNvPr id="18" name="椭圆 17"/>
          <p:cNvSpPr/>
          <p:nvPr/>
        </p:nvSpPr>
        <p:spPr>
          <a:xfrm>
            <a:off x="655205" y="3073199"/>
            <a:ext cx="956047" cy="371041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940507" y="3088201"/>
            <a:ext cx="956047" cy="371041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8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94" y="518160"/>
            <a:ext cx="8934906" cy="5994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53440" y="121920"/>
            <a:ext cx="7376160" cy="1117600"/>
          </a:xfrm>
          <a:prstGeom prst="rect">
            <a:avLst/>
          </a:prstGeom>
          <a:solidFill>
            <a:schemeClr val="bg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81022"/>
            <a:ext cx="9030994" cy="677697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07440" y="0"/>
            <a:ext cx="7376160" cy="1117600"/>
          </a:xfrm>
          <a:prstGeom prst="rect">
            <a:avLst/>
          </a:prstGeom>
          <a:solidFill>
            <a:schemeClr val="bg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Glyoxal</a:t>
            </a:r>
            <a:r>
              <a:rPr lang="en-US" sz="3200" dirty="0" smtClean="0">
                <a:solidFill>
                  <a:schemeClr val="tx1"/>
                </a:solidFill>
              </a:rPr>
              <a:t> sources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5033639" y="2982896"/>
            <a:ext cx="654715" cy="52295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椭圆 10"/>
          <p:cNvSpPr/>
          <p:nvPr/>
        </p:nvSpPr>
        <p:spPr>
          <a:xfrm>
            <a:off x="5894773" y="2973193"/>
            <a:ext cx="736846" cy="52295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椭圆 11"/>
          <p:cNvSpPr/>
          <p:nvPr/>
        </p:nvSpPr>
        <p:spPr>
          <a:xfrm>
            <a:off x="6846885" y="2982896"/>
            <a:ext cx="823422" cy="52295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椭圆 16"/>
          <p:cNvSpPr/>
          <p:nvPr/>
        </p:nvSpPr>
        <p:spPr>
          <a:xfrm>
            <a:off x="3489467" y="5160617"/>
            <a:ext cx="556060" cy="36273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5688354" y="4292470"/>
            <a:ext cx="3393440" cy="1656080"/>
          </a:xfrm>
          <a:prstGeom prst="rect">
            <a:avLst/>
          </a:prstGeom>
          <a:solidFill>
            <a:schemeClr val="bg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Is </a:t>
            </a:r>
            <a:r>
              <a:rPr lang="en-US" sz="2000" dirty="0" err="1" smtClean="0">
                <a:solidFill>
                  <a:srgbClr val="FF0000"/>
                </a:solidFill>
              </a:rPr>
              <a:t>glyoxal</a:t>
            </a:r>
            <a:r>
              <a:rPr lang="en-US" sz="2000" dirty="0" smtClean="0">
                <a:solidFill>
                  <a:srgbClr val="FF0000"/>
                </a:solidFill>
              </a:rPr>
              <a:t> over Pacific due to Acetylene or </a:t>
            </a:r>
            <a:r>
              <a:rPr lang="en-US" sz="2000" dirty="0" err="1" smtClean="0">
                <a:solidFill>
                  <a:srgbClr val="FF0000"/>
                </a:solidFill>
              </a:rPr>
              <a:t>Glyoxal</a:t>
            </a:r>
            <a:r>
              <a:rPr lang="en-US" sz="2000" dirty="0" smtClean="0">
                <a:solidFill>
                  <a:srgbClr val="FF0000"/>
                </a:solidFill>
              </a:rPr>
              <a:t> Primary sources?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63196" y="6399199"/>
            <a:ext cx="165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 et al., 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9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358" y="2231059"/>
            <a:ext cx="3058631" cy="20899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" y="2225540"/>
            <a:ext cx="2626375" cy="21009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87" y="2225540"/>
            <a:ext cx="2626377" cy="210097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00403" y="1290939"/>
            <a:ext cx="4794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between </a:t>
            </a:r>
            <a:r>
              <a:rPr lang="en-US" dirty="0" err="1" smtClean="0"/>
              <a:t>glyoxal</a:t>
            </a:r>
            <a:r>
              <a:rPr lang="en-US" dirty="0" smtClean="0"/>
              <a:t> and acetylene VCDs</a:t>
            </a:r>
            <a:endParaRPr 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253673" y="6488668"/>
            <a:ext cx="408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Duflot</a:t>
            </a:r>
            <a:r>
              <a:rPr lang="en-US" dirty="0" smtClean="0"/>
              <a:t> </a:t>
            </a:r>
            <a:r>
              <a:rPr lang="en-US" dirty="0" smtClean="0"/>
              <a:t>et al., </a:t>
            </a:r>
            <a:r>
              <a:rPr lang="en-US" dirty="0" smtClean="0"/>
              <a:t>2013; </a:t>
            </a:r>
            <a:r>
              <a:rPr lang="en-US" dirty="0" err="1" smtClean="0"/>
              <a:t>Kanakidou</a:t>
            </a:r>
            <a:r>
              <a:rPr lang="en-US" dirty="0" smtClean="0"/>
              <a:t> et al 1988)</a:t>
            </a:r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553593" y="4891784"/>
            <a:ext cx="6289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Acetylene doesn’t appear to be the source of </a:t>
            </a:r>
            <a:r>
              <a:rPr lang="en-US" dirty="0" err="1" smtClean="0">
                <a:solidFill>
                  <a:srgbClr val="FF0000"/>
                </a:solidFill>
              </a:rPr>
              <a:t>glyoxal</a:t>
            </a:r>
            <a:r>
              <a:rPr lang="en-US" dirty="0" smtClean="0">
                <a:solidFill>
                  <a:srgbClr val="FF0000"/>
                </a:solidFill>
              </a:rPr>
              <a:t> over oceans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53593" y="5353449"/>
            <a:ext cx="3297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Possible </a:t>
            </a:r>
            <a:r>
              <a:rPr lang="en-US" dirty="0" err="1" smtClean="0">
                <a:solidFill>
                  <a:srgbClr val="FF0000"/>
                </a:solidFill>
              </a:rPr>
              <a:t>glyoxal</a:t>
            </a:r>
            <a:r>
              <a:rPr lang="en-US" dirty="0" smtClean="0">
                <a:solidFill>
                  <a:srgbClr val="FF0000"/>
                </a:solidFill>
              </a:rPr>
              <a:t> primary sources?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9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76" y="1383322"/>
            <a:ext cx="8603455" cy="5017477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6080862" y="3130744"/>
            <a:ext cx="585926" cy="355107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537666" y="3115050"/>
            <a:ext cx="480350" cy="35510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椭圆 14"/>
          <p:cNvSpPr/>
          <p:nvPr/>
        </p:nvSpPr>
        <p:spPr>
          <a:xfrm>
            <a:off x="3609421" y="3389722"/>
            <a:ext cx="956047" cy="371041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2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605546"/>
            <a:ext cx="8107680" cy="623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21" y="773723"/>
            <a:ext cx="8407910" cy="580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222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</TotalTime>
  <Words>313</Words>
  <Application>Microsoft Office PowerPoint</Application>
  <PresentationFormat>全屏显示(4:3)</PresentationFormat>
  <Paragraphs>47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宋体</vt:lpstr>
      <vt:lpstr>Arial</vt:lpstr>
      <vt:lpstr>Calibri</vt:lpstr>
      <vt:lpstr>Calibri Light</vt:lpstr>
      <vt:lpstr>Wingdings</vt:lpstr>
      <vt:lpstr>Office 主题</vt:lpstr>
      <vt:lpstr>Glyoxal emission over East Pacific: A primary biogenic source?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Elevated glyoxal over East Pacific: A direct biogenic source?</dc:title>
  <dc:creator>张睿雄</dc:creator>
  <cp:lastModifiedBy>张睿雄</cp:lastModifiedBy>
  <cp:revision>118</cp:revision>
  <dcterms:created xsi:type="dcterms:W3CDTF">2014-04-22T21:08:20Z</dcterms:created>
  <dcterms:modified xsi:type="dcterms:W3CDTF">2014-04-24T19:29:08Z</dcterms:modified>
</cp:coreProperties>
</file>