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5" r:id="rId3"/>
    <p:sldId id="266" r:id="rId4"/>
    <p:sldId id="275" r:id="rId5"/>
    <p:sldId id="260" r:id="rId6"/>
    <p:sldId id="258" r:id="rId7"/>
    <p:sldId id="262" r:id="rId8"/>
    <p:sldId id="276" r:id="rId9"/>
    <p:sldId id="267" r:id="rId10"/>
    <p:sldId id="264" r:id="rId11"/>
    <p:sldId id="268" r:id="rId12"/>
    <p:sldId id="277" r:id="rId13"/>
    <p:sldId id="259" r:id="rId14"/>
    <p:sldId id="271" r:id="rId15"/>
    <p:sldId id="278" r:id="rId16"/>
    <p:sldId id="272" r:id="rId17"/>
    <p:sldId id="274" r:id="rId18"/>
    <p:sldId id="273"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54" autoAdjust="0"/>
  </p:normalViewPr>
  <p:slideViewPr>
    <p:cSldViewPr snapToGrid="0">
      <p:cViewPr varScale="1">
        <p:scale>
          <a:sx n="95" d="100"/>
          <a:sy n="95"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40512-FBE0-4956-A9F8-B74EEFA15550}" type="datetimeFigureOut">
              <a:rPr lang="en-US" smtClean="0"/>
              <a:t>4/14/2016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57829-D615-41E9-9EFB-EE170EF90346}" type="slidenum">
              <a:rPr lang="en-US" smtClean="0"/>
              <a:t>‹#›</a:t>
            </a:fld>
            <a:endParaRPr lang="en-US"/>
          </a:p>
        </p:txBody>
      </p:sp>
    </p:spTree>
    <p:extLst>
      <p:ext uri="{BB962C8B-B14F-4D97-AF65-F5344CB8AC3E}">
        <p14:creationId xmlns:p14="http://schemas.microsoft.com/office/powerpoint/2010/main" val="79000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C57829-D615-41E9-9EFB-EE170EF90346}" type="slidenum">
              <a:rPr lang="en-US" smtClean="0"/>
              <a:t>2</a:t>
            </a:fld>
            <a:endParaRPr lang="en-US"/>
          </a:p>
        </p:txBody>
      </p:sp>
    </p:spTree>
    <p:extLst>
      <p:ext uri="{BB962C8B-B14F-4D97-AF65-F5344CB8AC3E}">
        <p14:creationId xmlns:p14="http://schemas.microsoft.com/office/powerpoint/2010/main" val="117011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6C57829-D615-41E9-9EFB-EE170EF90346}" type="slidenum">
              <a:rPr lang="en-US" smtClean="0"/>
              <a:t>5</a:t>
            </a:fld>
            <a:endParaRPr lang="en-US"/>
          </a:p>
        </p:txBody>
      </p:sp>
    </p:spTree>
    <p:extLst>
      <p:ext uri="{BB962C8B-B14F-4D97-AF65-F5344CB8AC3E}">
        <p14:creationId xmlns:p14="http://schemas.microsoft.com/office/powerpoint/2010/main" val="368095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“Fresh biomass burning emissions have complex hygroscopic behavior. Individual activation spectra show that smokes are generally externally mixed, that Hygroscopicity generally decreases with particle size, and that more and less hygroscopic modes are frequently observed at a single size. This behavior complicates size-resolved CCN measurements and the correct removal of multiply charged particle effects.”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“older” emissions harder to correlate to a single kappa across a size distribution though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Ammonium sulfate has kappa = 0.6</a:t>
            </a:r>
          </a:p>
          <a:p>
            <a:endParaRPr lang="en-US" sz="1200" b="0" i="0" u="none" strike="noStrike" kern="1200" baseline="0" dirty="0" smtClean="0">
              <a:solidFill>
                <a:schemeClr val="tx1"/>
              </a:solidFill>
              <a:latin typeface="+mn-lt"/>
              <a:ea typeface="+mn-ea"/>
              <a:cs typeface="+mn-cs"/>
            </a:endParaRPr>
          </a:p>
          <a:p>
            <a:r>
              <a:rPr lang="en-US" dirty="0" smtClean="0"/>
              <a:t>Normally organics would decrease hygroscopicity and CCN</a:t>
            </a:r>
            <a:r>
              <a:rPr lang="en-US" baseline="0" dirty="0" smtClean="0"/>
              <a:t> activity</a:t>
            </a:r>
            <a:endParaRPr lang="en-US" dirty="0"/>
          </a:p>
        </p:txBody>
      </p:sp>
      <p:sp>
        <p:nvSpPr>
          <p:cNvPr id="4" name="Slide Number Placeholder 3"/>
          <p:cNvSpPr>
            <a:spLocks noGrp="1"/>
          </p:cNvSpPr>
          <p:nvPr>
            <p:ph type="sldNum" sz="quarter" idx="10"/>
          </p:nvPr>
        </p:nvSpPr>
        <p:spPr/>
        <p:txBody>
          <a:bodyPr/>
          <a:lstStyle/>
          <a:p>
            <a:fld id="{B6C57829-D615-41E9-9EFB-EE170EF90346}" type="slidenum">
              <a:rPr lang="en-US" smtClean="0"/>
              <a:t>6</a:t>
            </a:fld>
            <a:endParaRPr lang="en-US"/>
          </a:p>
        </p:txBody>
      </p:sp>
    </p:spTree>
    <p:extLst>
      <p:ext uri="{BB962C8B-B14F-4D97-AF65-F5344CB8AC3E}">
        <p14:creationId xmlns:p14="http://schemas.microsoft.com/office/powerpoint/2010/main" val="390461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“60nm particles exhibited the lowest hygroscopicity”</a:t>
            </a:r>
          </a:p>
          <a:p>
            <a:endParaRPr lang="en-US" dirty="0"/>
          </a:p>
        </p:txBody>
      </p:sp>
      <p:sp>
        <p:nvSpPr>
          <p:cNvPr id="4" name="Slide Number Placeholder 3"/>
          <p:cNvSpPr>
            <a:spLocks noGrp="1"/>
          </p:cNvSpPr>
          <p:nvPr>
            <p:ph type="sldNum" sz="quarter" idx="10"/>
          </p:nvPr>
        </p:nvSpPr>
        <p:spPr/>
        <p:txBody>
          <a:bodyPr/>
          <a:lstStyle/>
          <a:p>
            <a:fld id="{B6C57829-D615-41E9-9EFB-EE170EF90346}" type="slidenum">
              <a:rPr lang="en-US" smtClean="0"/>
              <a:t>13</a:t>
            </a:fld>
            <a:endParaRPr lang="en-US"/>
          </a:p>
        </p:txBody>
      </p:sp>
    </p:spTree>
    <p:extLst>
      <p:ext uri="{BB962C8B-B14F-4D97-AF65-F5344CB8AC3E}">
        <p14:creationId xmlns:p14="http://schemas.microsoft.com/office/powerpoint/2010/main" val="11060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F11FD2-ED88-4C23-A02A-457840445A4E}" type="datetime1">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383889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7C741E-DE47-4C90-962A-3B0E397AA90A}" type="datetime1">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12638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7D3EA9-52A8-49CE-975D-DD614718BB37}" type="datetime1">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282945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134CDA-D84B-4DD8-87E6-5CBBB12BCF96}" type="datetime1">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304869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57C735-55C6-4DE0-BACA-4A52B2F7F14E}" type="datetime1">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386258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D55583-1527-49C5-9F71-AE0B5954405B}" type="datetime1">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7976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0DD3D3-345C-4968-8484-346874019B02}" type="datetime1">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211239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8DB71-4E02-4171-88E1-E535B0327FE1}" type="datetime1">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421060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D3FF4-B518-4EEF-AC25-BB98628A8C99}" type="datetime1">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392296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E0E81-E8E1-4B24-B0C1-F29201561511}" type="datetime1">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369236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D46AB-97D8-4605-B3F5-8FFADF7CF0D3}" type="datetime1">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58CC28-12D4-4D83-9327-6F72454D4753}" type="slidenum">
              <a:rPr lang="en-US" smtClean="0"/>
              <a:t>‹#›</a:t>
            </a:fld>
            <a:endParaRPr lang="en-US"/>
          </a:p>
        </p:txBody>
      </p:sp>
    </p:spTree>
    <p:extLst>
      <p:ext uri="{BB962C8B-B14F-4D97-AF65-F5344CB8AC3E}">
        <p14:creationId xmlns:p14="http://schemas.microsoft.com/office/powerpoint/2010/main" val="260299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5061C-DE00-494F-B0BF-69F4B948BB85}" type="datetime1">
              <a:rPr lang="en-US" smtClean="0"/>
              <a:t>4/14/2016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8CC28-12D4-4D83-9327-6F72454D4753}" type="slidenum">
              <a:rPr lang="en-US" smtClean="0"/>
              <a:t>‹#›</a:t>
            </a:fld>
            <a:endParaRPr lang="en-US"/>
          </a:p>
        </p:txBody>
      </p:sp>
    </p:spTree>
    <p:extLst>
      <p:ext uri="{BB962C8B-B14F-4D97-AF65-F5344CB8AC3E}">
        <p14:creationId xmlns:p14="http://schemas.microsoft.com/office/powerpoint/2010/main" val="35141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Biomass Burning Effects on Clouds</a:t>
            </a:r>
            <a:endParaRPr lang="en-US" dirty="0"/>
          </a:p>
        </p:txBody>
      </p:sp>
      <p:sp>
        <p:nvSpPr>
          <p:cNvPr id="3" name="Subtitle 2"/>
          <p:cNvSpPr>
            <a:spLocks noGrp="1"/>
          </p:cNvSpPr>
          <p:nvPr>
            <p:ph type="subTitle" idx="1"/>
          </p:nvPr>
        </p:nvSpPr>
        <p:spPr/>
        <p:txBody>
          <a:bodyPr anchor="b"/>
          <a:lstStyle/>
          <a:p>
            <a:r>
              <a:rPr lang="en-US" dirty="0" smtClean="0"/>
              <a:t>Sara Purdue and </a:t>
            </a:r>
            <a:r>
              <a:rPr lang="en-US" dirty="0" err="1" smtClean="0"/>
              <a:t>Haviland</a:t>
            </a:r>
            <a:r>
              <a:rPr lang="en-US" dirty="0" smtClean="0"/>
              <a:t> </a:t>
            </a:r>
            <a:r>
              <a:rPr lang="en-US" dirty="0" err="1" smtClean="0"/>
              <a:t>Forrister</a:t>
            </a:r>
            <a:endParaRPr lang="en-US" dirty="0"/>
          </a:p>
        </p:txBody>
      </p:sp>
      <p:sp>
        <p:nvSpPr>
          <p:cNvPr id="4" name="Slide Number Placeholder 3"/>
          <p:cNvSpPr>
            <a:spLocks noGrp="1"/>
          </p:cNvSpPr>
          <p:nvPr>
            <p:ph type="sldNum" sz="quarter" idx="12"/>
          </p:nvPr>
        </p:nvSpPr>
        <p:spPr/>
        <p:txBody>
          <a:bodyPr/>
          <a:lstStyle/>
          <a:p>
            <a:fld id="{FE58CC28-12D4-4D83-9327-6F72454D4753}" type="slidenum">
              <a:rPr lang="en-US" smtClean="0"/>
              <a:t>1</a:t>
            </a:fld>
            <a:endParaRPr lang="en-US"/>
          </a:p>
        </p:txBody>
      </p:sp>
    </p:spTree>
    <p:extLst>
      <p:ext uri="{BB962C8B-B14F-4D97-AF65-F5344CB8AC3E}">
        <p14:creationId xmlns:p14="http://schemas.microsoft.com/office/powerpoint/2010/main" val="1141096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smoke suppression of clouds in </a:t>
            </a:r>
            <a:r>
              <a:rPr lang="en-US" dirty="0" smtClean="0"/>
              <a:t>Amazonia</a:t>
            </a:r>
            <a:br>
              <a:rPr lang="en-US" dirty="0" smtClean="0"/>
            </a:br>
            <a:r>
              <a:rPr lang="en-US" sz="2400" dirty="0" smtClean="0"/>
              <a:t>Feingold, et al. 2005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Large eddy simulations to study cloud-smoke interactions and cloud suppression (i.e. semi-indirect effect)</a:t>
            </a:r>
          </a:p>
          <a:p>
            <a:r>
              <a:rPr lang="en-US" dirty="0" smtClean="0"/>
              <a:t>The effect of smoke/biomass burning aerosol on clouds is dependent on location of the aerosol layer and temperature of the emissions</a:t>
            </a:r>
          </a:p>
          <a:p>
            <a:pPr lvl="1"/>
            <a:r>
              <a:rPr lang="en-US" dirty="0" smtClean="0"/>
              <a:t>If smoke is well mixed just below the cloud layer, the uniform heating destabilizes the surrounding atmosphere and can increase convection</a:t>
            </a:r>
          </a:p>
          <a:p>
            <a:pPr lvl="2"/>
            <a:r>
              <a:rPr lang="en-US" dirty="0" smtClean="0"/>
              <a:t>Emission of hotter smoke can cause even stronger convection, and affects the amount and duration of clouds</a:t>
            </a:r>
          </a:p>
          <a:p>
            <a:pPr lvl="1"/>
            <a:r>
              <a:rPr lang="en-US" dirty="0" smtClean="0"/>
              <a:t>If smoke is only within the cloud, the heating causes cloud reduction </a:t>
            </a:r>
          </a:p>
          <a:p>
            <a:pPr lvl="2"/>
            <a:r>
              <a:rPr lang="en-US" dirty="0" smtClean="0"/>
              <a:t>If smoke layer causes atmospheric stabilization, it can reduce the cloud fraction</a:t>
            </a:r>
          </a:p>
          <a:p>
            <a:r>
              <a:rPr lang="en-US" dirty="0" smtClean="0"/>
              <a:t>Cloud fraction significantly reduced when smoke optical depths ≈ 0.6 </a:t>
            </a:r>
          </a:p>
          <a:p>
            <a:pPr lvl="1"/>
            <a:r>
              <a:rPr lang="en-US" dirty="0" smtClean="0"/>
              <a:t>Consistent with other observational and modeling studies</a:t>
            </a:r>
          </a:p>
          <a:p>
            <a:r>
              <a:rPr lang="en-US" dirty="0" smtClean="0"/>
              <a:t>Changes in the cloud fraction and appearance of the cloud layer are in general dependent on the optical properties, amount of, and location of the smoke</a:t>
            </a:r>
            <a:endParaRPr lang="en-US" dirty="0"/>
          </a:p>
        </p:txBody>
      </p:sp>
      <p:sp>
        <p:nvSpPr>
          <p:cNvPr id="4" name="Slide Number Placeholder 3"/>
          <p:cNvSpPr>
            <a:spLocks noGrp="1"/>
          </p:cNvSpPr>
          <p:nvPr>
            <p:ph type="sldNum" sz="quarter" idx="12"/>
          </p:nvPr>
        </p:nvSpPr>
        <p:spPr/>
        <p:txBody>
          <a:bodyPr/>
          <a:lstStyle/>
          <a:p>
            <a:fld id="{FE58CC28-12D4-4D83-9327-6F72454D4753}" type="slidenum">
              <a:rPr lang="en-US" smtClean="0"/>
              <a:t>10</a:t>
            </a:fld>
            <a:endParaRPr lang="en-US"/>
          </a:p>
        </p:txBody>
      </p:sp>
      <p:grpSp>
        <p:nvGrpSpPr>
          <p:cNvPr id="5" name="Group 4"/>
          <p:cNvGrpSpPr/>
          <p:nvPr/>
        </p:nvGrpSpPr>
        <p:grpSpPr>
          <a:xfrm>
            <a:off x="3086323" y="528440"/>
            <a:ext cx="6482649" cy="5507481"/>
            <a:chOff x="2771302" y="530733"/>
            <a:chExt cx="6482649" cy="5507481"/>
          </a:xfrm>
        </p:grpSpPr>
        <p:pic>
          <p:nvPicPr>
            <p:cNvPr id="6" name="Picture 2" descr="https://upload.wikimedia.org/wikipedia/en/8/8a/Hazard_gener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4458" y="3360462"/>
              <a:ext cx="3636335" cy="1938992"/>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MODELING STUDY</a:t>
              </a:r>
              <a:endParaRPr lang="en-US" sz="3600" b="1" dirty="0"/>
            </a:p>
          </p:txBody>
        </p:sp>
      </p:grpSp>
    </p:spTree>
    <p:extLst>
      <p:ext uri="{BB962C8B-B14F-4D97-AF65-F5344CB8AC3E}">
        <p14:creationId xmlns:p14="http://schemas.microsoft.com/office/powerpoint/2010/main" val="363658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Aircraft-measured indirect cloud effects from biomass burning smoke in the Arctic and subarctic (Zamora et al, 2016: ACP)</a:t>
            </a:r>
            <a:endParaRPr lang="en-US" dirty="0"/>
          </a:p>
        </p:txBody>
      </p:sp>
      <p:sp>
        <p:nvSpPr>
          <p:cNvPr id="3" name="Content Placeholder 2"/>
          <p:cNvSpPr>
            <a:spLocks noGrp="1"/>
          </p:cNvSpPr>
          <p:nvPr>
            <p:ph idx="1"/>
          </p:nvPr>
        </p:nvSpPr>
        <p:spPr>
          <a:xfrm>
            <a:off x="838200" y="2087879"/>
            <a:ext cx="7955280" cy="4389121"/>
          </a:xfrm>
        </p:spPr>
        <p:txBody>
          <a:bodyPr>
            <a:normAutofit fontScale="70000" lnSpcReduction="20000"/>
          </a:bodyPr>
          <a:lstStyle/>
          <a:p>
            <a:r>
              <a:rPr lang="en-US" dirty="0" smtClean="0"/>
              <a:t>Background: </a:t>
            </a:r>
            <a:r>
              <a:rPr lang="en-US" dirty="0" err="1" smtClean="0"/>
              <a:t>Tietze</a:t>
            </a:r>
            <a:r>
              <a:rPr lang="en-US" dirty="0" smtClean="0"/>
              <a:t> et al, 2011, modeled how smoke reduces cloud droplet radius and enhances cloud albedo in Arctic liquid clouds (ACI = .04 - .11, possible underestimate)</a:t>
            </a:r>
          </a:p>
          <a:p>
            <a:r>
              <a:rPr lang="en-US" dirty="0" smtClean="0"/>
              <a:t>Data: from aircraft campaigns over Arctic and subarctic</a:t>
            </a:r>
          </a:p>
          <a:p>
            <a:pPr lvl="1"/>
            <a:r>
              <a:rPr lang="en-US" dirty="0" smtClean="0"/>
              <a:t>Subarctic cumulus cloud case study</a:t>
            </a:r>
          </a:p>
          <a:p>
            <a:pPr lvl="1"/>
            <a:r>
              <a:rPr lang="en-US" dirty="0" smtClean="0"/>
              <a:t>Multi-campaign data assessment of Arctic/Subarctic clouds</a:t>
            </a:r>
          </a:p>
          <a:p>
            <a:r>
              <a:rPr lang="en-US" dirty="0" smtClean="0"/>
              <a:t>Aerosol cloud interactions (ACI)</a:t>
            </a:r>
          </a:p>
          <a:p>
            <a:pPr lvl="1"/>
            <a:r>
              <a:rPr lang="en-US" dirty="0" smtClean="0"/>
              <a:t>How a cloud property (cloud droplet number) changes relative to some aerosol tracer (acetonitrile)</a:t>
            </a:r>
          </a:p>
          <a:p>
            <a:pPr lvl="1"/>
            <a:r>
              <a:rPr lang="en-US" dirty="0" smtClean="0"/>
              <a:t>.33 indicates all smoke aerosol nucleate cloud droplets</a:t>
            </a:r>
          </a:p>
          <a:p>
            <a:r>
              <a:rPr lang="en-US" dirty="0" smtClean="0"/>
              <a:t>Discoveries:</a:t>
            </a:r>
          </a:p>
          <a:p>
            <a:pPr lvl="1"/>
            <a:r>
              <a:rPr lang="en-US" dirty="0" smtClean="0"/>
              <a:t>Smoke-affected cloud droplets were 40-60% smaller than background clouds: would inhibit precipitation and increase cloud lifetime</a:t>
            </a:r>
          </a:p>
          <a:p>
            <a:pPr lvl="1"/>
            <a:r>
              <a:rPr lang="en-US" dirty="0" smtClean="0"/>
              <a:t>ACI = .16 (multi-campaign)</a:t>
            </a:r>
          </a:p>
          <a:p>
            <a:pPr lvl="1"/>
            <a:r>
              <a:rPr lang="en-US" dirty="0" smtClean="0"/>
              <a:t>ACI =.05 (case study with low LWC and high aerosol), more aerosol = more smoke CCN, so greater water vapor competition, decreasing cloud droplet activation and, thus, ACI</a:t>
            </a:r>
            <a:endParaRPr lang="en-US" dirty="0"/>
          </a:p>
        </p:txBody>
      </p:sp>
      <p:pic>
        <p:nvPicPr>
          <p:cNvPr id="5" name="Picture 4"/>
          <p:cNvPicPr>
            <a:picLocks noChangeAspect="1"/>
          </p:cNvPicPr>
          <p:nvPr/>
        </p:nvPicPr>
        <p:blipFill>
          <a:blip r:embed="rId2"/>
          <a:stretch>
            <a:fillRect/>
          </a:stretch>
        </p:blipFill>
        <p:spPr>
          <a:xfrm>
            <a:off x="8941978" y="3853137"/>
            <a:ext cx="2695695" cy="2628655"/>
          </a:xfrm>
          <a:prstGeom prst="rect">
            <a:avLst/>
          </a:prstGeom>
        </p:spPr>
      </p:pic>
      <p:pic>
        <p:nvPicPr>
          <p:cNvPr id="6" name="Picture 5"/>
          <p:cNvPicPr>
            <a:picLocks noChangeAspect="1"/>
          </p:cNvPicPr>
          <p:nvPr/>
        </p:nvPicPr>
        <p:blipFill>
          <a:blip r:embed="rId3"/>
          <a:stretch>
            <a:fillRect/>
          </a:stretch>
        </p:blipFill>
        <p:spPr>
          <a:xfrm>
            <a:off x="8961120" y="1690688"/>
            <a:ext cx="2788655" cy="2121565"/>
          </a:xfrm>
          <a:prstGeom prst="rect">
            <a:avLst/>
          </a:prstGeom>
        </p:spPr>
      </p:pic>
      <p:sp>
        <p:nvSpPr>
          <p:cNvPr id="4" name="Slide Number Placeholder 3"/>
          <p:cNvSpPr>
            <a:spLocks noGrp="1"/>
          </p:cNvSpPr>
          <p:nvPr>
            <p:ph type="sldNum" sz="quarter" idx="12"/>
          </p:nvPr>
        </p:nvSpPr>
        <p:spPr/>
        <p:txBody>
          <a:bodyPr/>
          <a:lstStyle/>
          <a:p>
            <a:fld id="{FE58CC28-12D4-4D83-9327-6F72454D4753}" type="slidenum">
              <a:rPr lang="en-US" smtClean="0"/>
              <a:t>11</a:t>
            </a:fld>
            <a:endParaRPr lang="en-US"/>
          </a:p>
        </p:txBody>
      </p:sp>
      <p:grpSp>
        <p:nvGrpSpPr>
          <p:cNvPr id="7" name="Group 6"/>
          <p:cNvGrpSpPr/>
          <p:nvPr/>
        </p:nvGrpSpPr>
        <p:grpSpPr>
          <a:xfrm>
            <a:off x="3086323" y="528440"/>
            <a:ext cx="6482649" cy="5507481"/>
            <a:chOff x="2771302" y="530733"/>
            <a:chExt cx="6482649" cy="5507481"/>
          </a:xfrm>
        </p:grpSpPr>
        <p:pic>
          <p:nvPicPr>
            <p:cNvPr id="8" name="Picture 2" descr="https://upload.wikimedia.org/wikipedia/en/8/8a/Hazard_gener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97364" y="3490971"/>
              <a:ext cx="3230526" cy="1384995"/>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FIELD STUDY</a:t>
              </a:r>
              <a:endParaRPr lang="en-US" sz="3600" b="1" dirty="0"/>
            </a:p>
          </p:txBody>
        </p:sp>
      </p:grpSp>
    </p:spTree>
    <p:extLst>
      <p:ext uri="{BB962C8B-B14F-4D97-AF65-F5344CB8AC3E}">
        <p14:creationId xmlns:p14="http://schemas.microsoft.com/office/powerpoint/2010/main" val="271505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Indirect Effects</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E58CC28-12D4-4D83-9327-6F72454D4753}" type="slidenum">
              <a:rPr lang="en-US" smtClean="0"/>
              <a:t>12</a:t>
            </a:fld>
            <a:endParaRPr lang="en-US"/>
          </a:p>
        </p:txBody>
      </p:sp>
    </p:spTree>
    <p:extLst>
      <p:ext uri="{BB962C8B-B14F-4D97-AF65-F5344CB8AC3E}">
        <p14:creationId xmlns:p14="http://schemas.microsoft.com/office/powerpoint/2010/main" val="1261705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Influence of biomass burning on </a:t>
            </a:r>
            <a:r>
              <a:rPr lang="en-US" sz="2800" dirty="0" smtClean="0"/>
              <a:t>CCN number </a:t>
            </a:r>
            <a:r>
              <a:rPr lang="en-US" sz="2800" dirty="0"/>
              <a:t>and hygroscopicity </a:t>
            </a:r>
            <a:r>
              <a:rPr lang="en-US" sz="2800" dirty="0" smtClean="0"/>
              <a:t>during summertime </a:t>
            </a:r>
            <a:r>
              <a:rPr lang="en-US" sz="2800" dirty="0"/>
              <a:t>in the eastern </a:t>
            </a:r>
            <a:r>
              <a:rPr lang="en-US" sz="2800" dirty="0" smtClean="0"/>
              <a:t>Mediterranean</a:t>
            </a:r>
            <a:br>
              <a:rPr lang="en-US" sz="2800" dirty="0" smtClean="0"/>
            </a:br>
            <a:r>
              <a:rPr lang="en-US" sz="1600" dirty="0" smtClean="0"/>
              <a:t>Bougiatioti, et al. 2016</a:t>
            </a:r>
            <a:endParaRPr lang="en-US" sz="1600" dirty="0"/>
          </a:p>
        </p:txBody>
      </p:sp>
      <p:sp>
        <p:nvSpPr>
          <p:cNvPr id="3" name="Content Placeholder 2"/>
          <p:cNvSpPr>
            <a:spLocks noGrp="1"/>
          </p:cNvSpPr>
          <p:nvPr>
            <p:ph idx="1"/>
          </p:nvPr>
        </p:nvSpPr>
        <p:spPr/>
        <p:txBody>
          <a:bodyPr>
            <a:normAutofit fontScale="85000" lnSpcReduction="20000"/>
          </a:bodyPr>
          <a:lstStyle/>
          <a:p>
            <a:r>
              <a:rPr lang="en-US" dirty="0" smtClean="0"/>
              <a:t>Fire events increased the number of particles w/ </a:t>
            </a:r>
            <a:r>
              <a:rPr lang="en-US" dirty="0" err="1" smtClean="0"/>
              <a:t>Dp</a:t>
            </a:r>
            <a:r>
              <a:rPr lang="en-US" dirty="0" smtClean="0"/>
              <a:t> &gt; 100nm by more than 50%</a:t>
            </a:r>
          </a:p>
          <a:p>
            <a:r>
              <a:rPr lang="en-US" dirty="0" smtClean="0"/>
              <a:t>Particles 60nm and smaller contained mostly organic compounds (82% mass) and were less CCN-active/had the lowest hygroscopicity</a:t>
            </a:r>
          </a:p>
          <a:p>
            <a:r>
              <a:rPr lang="en-US" dirty="0" smtClean="0"/>
              <a:t>Particles 100nm and larger were mostly ammonium sulfate and had much higher hygroscopicities</a:t>
            </a:r>
          </a:p>
          <a:p>
            <a:r>
              <a:rPr lang="en-US" dirty="0" smtClean="0"/>
              <a:t>Hygroscopicity of the events ranged between 0.2-0.3 (attributed to differing chemical composition)</a:t>
            </a:r>
          </a:p>
          <a:p>
            <a:r>
              <a:rPr lang="en-US" dirty="0" smtClean="0"/>
              <a:t>Freshly emitted biomass burning organic aerosol (BBOA) had </a:t>
            </a:r>
            <a:r>
              <a:rPr lang="az-Cyrl-AZ" dirty="0" smtClean="0"/>
              <a:t>к</a:t>
            </a:r>
            <a:r>
              <a:rPr lang="en-US" dirty="0" smtClean="0"/>
              <a:t> ≈ 0.06</a:t>
            </a:r>
          </a:p>
          <a:p>
            <a:r>
              <a:rPr lang="en-US" dirty="0" smtClean="0"/>
              <a:t>BBOA that had been more atmospherically-processed had  0.14 &lt; </a:t>
            </a:r>
            <a:r>
              <a:rPr lang="az-Cyrl-AZ" dirty="0" smtClean="0"/>
              <a:t>к</a:t>
            </a:r>
            <a:r>
              <a:rPr lang="en-US" dirty="0" smtClean="0"/>
              <a:t> &lt; 0.17 </a:t>
            </a:r>
          </a:p>
          <a:p>
            <a:r>
              <a:rPr lang="en-US" dirty="0"/>
              <a:t>BB plumes that are ‘newer’ and relatively unprocessed by the atmosphere are less CCN active</a:t>
            </a:r>
          </a:p>
          <a:p>
            <a:pPr lvl="1"/>
            <a:r>
              <a:rPr lang="en-US" smtClean="0"/>
              <a:t>Fresher plume </a:t>
            </a:r>
            <a:r>
              <a:rPr lang="en-US" dirty="0" smtClean="0"/>
              <a:t>= more organic </a:t>
            </a:r>
            <a:r>
              <a:rPr lang="en-US" dirty="0"/>
              <a:t>content = less CCN </a:t>
            </a:r>
            <a:r>
              <a:rPr lang="en-US" dirty="0" smtClean="0"/>
              <a:t>active</a:t>
            </a:r>
            <a:endParaRPr lang="en-US" dirty="0"/>
          </a:p>
        </p:txBody>
      </p:sp>
      <p:sp>
        <p:nvSpPr>
          <p:cNvPr id="4" name="Slide Number Placeholder 3"/>
          <p:cNvSpPr>
            <a:spLocks noGrp="1"/>
          </p:cNvSpPr>
          <p:nvPr>
            <p:ph type="sldNum" sz="quarter" idx="12"/>
          </p:nvPr>
        </p:nvSpPr>
        <p:spPr/>
        <p:txBody>
          <a:bodyPr/>
          <a:lstStyle/>
          <a:p>
            <a:fld id="{FE58CC28-12D4-4D83-9327-6F72454D4753}" type="slidenum">
              <a:rPr lang="en-US" smtClean="0"/>
              <a:t>13</a:t>
            </a:fld>
            <a:endParaRPr lang="en-US"/>
          </a:p>
        </p:txBody>
      </p:sp>
      <p:grpSp>
        <p:nvGrpSpPr>
          <p:cNvPr id="5" name="Group 4"/>
          <p:cNvGrpSpPr/>
          <p:nvPr/>
        </p:nvGrpSpPr>
        <p:grpSpPr>
          <a:xfrm>
            <a:off x="3086323" y="528440"/>
            <a:ext cx="6482649" cy="5507481"/>
            <a:chOff x="2771302" y="530733"/>
            <a:chExt cx="6482649" cy="5507481"/>
          </a:xfrm>
        </p:grpSpPr>
        <p:pic>
          <p:nvPicPr>
            <p:cNvPr id="6" name="Picture 2" descr="https://upload.wikimedia.org/wikipedia/en/8/8a/Hazard_gener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97364" y="3490971"/>
              <a:ext cx="3230526" cy="1384995"/>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FIELD STUDY</a:t>
              </a:r>
              <a:endParaRPr lang="en-US" sz="3600" b="1" dirty="0"/>
            </a:p>
          </p:txBody>
        </p:sp>
      </p:grpSp>
    </p:spTree>
    <p:extLst>
      <p:ext uri="{BB962C8B-B14F-4D97-AF65-F5344CB8AC3E}">
        <p14:creationId xmlns:p14="http://schemas.microsoft.com/office/powerpoint/2010/main" val="189797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normAutofit fontScale="90000"/>
          </a:bodyPr>
          <a:lstStyle/>
          <a:p>
            <a:r>
              <a:rPr lang="en-US" dirty="0" smtClean="0"/>
              <a:t>Effects of biomass burning on climate, accounting for heat and moisture fluxes, black and brown carbon, and cloud absorption effects (Jacobson, 2014: JGR)</a:t>
            </a:r>
            <a:endParaRPr lang="en-US" dirty="0"/>
          </a:p>
        </p:txBody>
      </p:sp>
      <p:sp>
        <p:nvSpPr>
          <p:cNvPr id="3" name="Content Placeholder 2"/>
          <p:cNvSpPr>
            <a:spLocks noGrp="1"/>
          </p:cNvSpPr>
          <p:nvPr>
            <p:ph idx="1"/>
          </p:nvPr>
        </p:nvSpPr>
        <p:spPr>
          <a:xfrm>
            <a:off x="838200" y="2162629"/>
            <a:ext cx="6648362" cy="4115934"/>
          </a:xfrm>
        </p:spPr>
        <p:txBody>
          <a:bodyPr>
            <a:normAutofit fontScale="77500" lnSpcReduction="20000"/>
          </a:bodyPr>
          <a:lstStyle/>
          <a:p>
            <a:r>
              <a:rPr lang="en-US" dirty="0" smtClean="0"/>
              <a:t>Goal: to investigate effects of open biomass burning on climate and pollution</a:t>
            </a:r>
          </a:p>
          <a:p>
            <a:r>
              <a:rPr lang="en-US" dirty="0" smtClean="0"/>
              <a:t>Considers: gases and aerosols (BC, </a:t>
            </a:r>
            <a:r>
              <a:rPr lang="en-US" dirty="0" err="1" smtClean="0"/>
              <a:t>BrC</a:t>
            </a:r>
            <a:r>
              <a:rPr lang="en-US" dirty="0" smtClean="0"/>
              <a:t>, tar balls, reflective particles), cloud absorption effects, aerosol </a:t>
            </a:r>
            <a:r>
              <a:rPr lang="en-US" dirty="0" err="1" smtClean="0"/>
              <a:t>semidirect</a:t>
            </a:r>
            <a:r>
              <a:rPr lang="en-US" dirty="0" smtClean="0"/>
              <a:t> and indirect effects on clouds</a:t>
            </a:r>
          </a:p>
          <a:p>
            <a:r>
              <a:rPr lang="en-US" dirty="0" smtClean="0"/>
              <a:t>Results:</a:t>
            </a:r>
          </a:p>
          <a:p>
            <a:pPr lvl="1"/>
            <a:r>
              <a:rPr lang="en-US" dirty="0" smtClean="0"/>
              <a:t>20 year simulations show net global warming of .4 K: 32% caused by cloud absorption effects, 7% by anthropogenic heat fluxes</a:t>
            </a:r>
          </a:p>
          <a:p>
            <a:pPr lvl="1"/>
            <a:r>
              <a:rPr lang="en-US" dirty="0" smtClean="0"/>
              <a:t>Cloud optical depth decreased by open biomass burning</a:t>
            </a:r>
          </a:p>
          <a:p>
            <a:pPr lvl="1"/>
            <a:r>
              <a:rPr lang="en-US" dirty="0" smtClean="0"/>
              <a:t>Direct aerosol cooling and indirect effects = outweighed by cloud absorption effects, </a:t>
            </a:r>
            <a:r>
              <a:rPr lang="en-US" dirty="0" err="1" smtClean="0"/>
              <a:t>semidirect</a:t>
            </a:r>
            <a:r>
              <a:rPr lang="en-US" dirty="0" smtClean="0"/>
              <a:t> effects, and anthropogenic heat and moisture fluxes</a:t>
            </a:r>
          </a:p>
          <a:p>
            <a:pPr lvl="1"/>
            <a:r>
              <a:rPr lang="en-US" dirty="0" smtClean="0"/>
              <a:t>Particle burn-off of clouds (caused by BC) may be a major </a:t>
            </a:r>
            <a:r>
              <a:rPr lang="en-US" dirty="0" err="1" smtClean="0"/>
              <a:t>underrecognized</a:t>
            </a:r>
            <a:r>
              <a:rPr lang="en-US" dirty="0" smtClean="0"/>
              <a:t> source of global warming (cloud depletion = surface warming)</a:t>
            </a:r>
            <a:endParaRPr lang="en-US" dirty="0"/>
          </a:p>
        </p:txBody>
      </p:sp>
      <p:pic>
        <p:nvPicPr>
          <p:cNvPr id="4" name="Picture 3"/>
          <p:cNvPicPr>
            <a:picLocks noChangeAspect="1"/>
          </p:cNvPicPr>
          <p:nvPr/>
        </p:nvPicPr>
        <p:blipFill>
          <a:blip r:embed="rId2"/>
          <a:stretch>
            <a:fillRect/>
          </a:stretch>
        </p:blipFill>
        <p:spPr>
          <a:xfrm>
            <a:off x="7486562" y="2061029"/>
            <a:ext cx="4505413" cy="4612140"/>
          </a:xfrm>
          <a:prstGeom prst="rect">
            <a:avLst/>
          </a:prstGeom>
        </p:spPr>
      </p:pic>
      <p:sp>
        <p:nvSpPr>
          <p:cNvPr id="5" name="Slide Number Placeholder 4"/>
          <p:cNvSpPr>
            <a:spLocks noGrp="1"/>
          </p:cNvSpPr>
          <p:nvPr>
            <p:ph type="sldNum" sz="quarter" idx="12"/>
          </p:nvPr>
        </p:nvSpPr>
        <p:spPr/>
        <p:txBody>
          <a:bodyPr/>
          <a:lstStyle/>
          <a:p>
            <a:fld id="{FE58CC28-12D4-4D83-9327-6F72454D4753}" type="slidenum">
              <a:rPr lang="en-US" smtClean="0"/>
              <a:t>14</a:t>
            </a:fld>
            <a:endParaRPr lang="en-US"/>
          </a:p>
        </p:txBody>
      </p:sp>
      <p:grpSp>
        <p:nvGrpSpPr>
          <p:cNvPr id="6" name="Group 5"/>
          <p:cNvGrpSpPr/>
          <p:nvPr/>
        </p:nvGrpSpPr>
        <p:grpSpPr>
          <a:xfrm>
            <a:off x="3086323" y="528440"/>
            <a:ext cx="6482649" cy="5507481"/>
            <a:chOff x="2771302" y="530733"/>
            <a:chExt cx="6482649" cy="5507481"/>
          </a:xfrm>
        </p:grpSpPr>
        <p:pic>
          <p:nvPicPr>
            <p:cNvPr id="7" name="Picture 2" descr="https://upload.wikimedia.org/wikipedia/en/8/8a/Hazard_gener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97363" y="3399896"/>
              <a:ext cx="3230526" cy="1938992"/>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MODELING STUDY</a:t>
              </a:r>
              <a:endParaRPr lang="en-US" sz="3600" b="1" dirty="0"/>
            </a:p>
          </p:txBody>
        </p:sp>
      </p:grpSp>
    </p:spTree>
    <p:extLst>
      <p:ext uri="{BB962C8B-B14F-4D97-AF65-F5344CB8AC3E}">
        <p14:creationId xmlns:p14="http://schemas.microsoft.com/office/powerpoint/2010/main" val="27288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Clouds Affecting BB Aerosol</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E58CC28-12D4-4D83-9327-6F72454D4753}" type="slidenum">
              <a:rPr lang="en-US" smtClean="0"/>
              <a:t>15</a:t>
            </a:fld>
            <a:endParaRPr lang="en-US"/>
          </a:p>
        </p:txBody>
      </p:sp>
    </p:spTree>
    <p:extLst>
      <p:ext uri="{BB962C8B-B14F-4D97-AF65-F5344CB8AC3E}">
        <p14:creationId xmlns:p14="http://schemas.microsoft.com/office/powerpoint/2010/main" val="1248173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Size-dependent wet removal of BC in Canadian biomass burning plumes (Taylor et al, 2014: ACP)</a:t>
            </a:r>
            <a:endParaRPr lang="en-US" dirty="0"/>
          </a:p>
        </p:txBody>
      </p:sp>
      <p:sp>
        <p:nvSpPr>
          <p:cNvPr id="3" name="Content Placeholder 2"/>
          <p:cNvSpPr>
            <a:spLocks noGrp="1"/>
          </p:cNvSpPr>
          <p:nvPr>
            <p:ph idx="1"/>
          </p:nvPr>
        </p:nvSpPr>
        <p:spPr>
          <a:xfrm>
            <a:off x="838200" y="1825625"/>
            <a:ext cx="6808809" cy="4351338"/>
          </a:xfrm>
        </p:spPr>
        <p:txBody>
          <a:bodyPr>
            <a:normAutofit fontScale="85000" lnSpcReduction="20000"/>
          </a:bodyPr>
          <a:lstStyle/>
          <a:p>
            <a:r>
              <a:rPr lang="en-US" dirty="0" smtClean="0"/>
              <a:t>Background:</a:t>
            </a:r>
          </a:p>
          <a:p>
            <a:pPr lvl="1"/>
            <a:r>
              <a:rPr lang="en-US" dirty="0" smtClean="0"/>
              <a:t>Wet deposition is the dominant removal mechanism for BC</a:t>
            </a:r>
          </a:p>
          <a:p>
            <a:pPr lvl="1"/>
            <a:r>
              <a:rPr lang="en-US" dirty="0" smtClean="0"/>
              <a:t>Nevertheless: few case studies in ambient environments exist</a:t>
            </a:r>
          </a:p>
          <a:p>
            <a:pPr lvl="1"/>
            <a:r>
              <a:rPr lang="en-US" dirty="0" smtClean="0"/>
              <a:t>In biomass burning plumes, hydrophobic BC is coated in (relatively more) hydrophilic organic material within hours after emission</a:t>
            </a:r>
          </a:p>
          <a:p>
            <a:r>
              <a:rPr lang="en-US" dirty="0" smtClean="0"/>
              <a:t>Data: BORTAS-B aircraft campaign, BC size distributions + coating properties</a:t>
            </a:r>
          </a:p>
          <a:p>
            <a:r>
              <a:rPr lang="en-US" dirty="0" smtClean="0"/>
              <a:t>Results: </a:t>
            </a:r>
          </a:p>
          <a:p>
            <a:pPr lvl="1"/>
            <a:r>
              <a:rPr lang="en-US" dirty="0" smtClean="0"/>
              <a:t>Plumes passing through precipitating clouds (Plume 3) showed reductions in BC number &amp; mass</a:t>
            </a:r>
          </a:p>
          <a:p>
            <a:pPr lvl="1"/>
            <a:r>
              <a:rPr lang="en-US" dirty="0" smtClean="0"/>
              <a:t>BC particles with large coatings were preferentially removed; organic material coatings removed</a:t>
            </a:r>
          </a:p>
          <a:p>
            <a:pPr lvl="1"/>
            <a:endParaRPr lang="en-US" dirty="0"/>
          </a:p>
        </p:txBody>
      </p:sp>
      <p:pic>
        <p:nvPicPr>
          <p:cNvPr id="4" name="Picture 3"/>
          <p:cNvPicPr>
            <a:picLocks noChangeAspect="1"/>
          </p:cNvPicPr>
          <p:nvPr/>
        </p:nvPicPr>
        <p:blipFill rotWithShape="1">
          <a:blip r:embed="rId2"/>
          <a:srcRect b="32354"/>
          <a:stretch/>
        </p:blipFill>
        <p:spPr>
          <a:xfrm>
            <a:off x="7647009" y="1825625"/>
            <a:ext cx="4274141" cy="2456815"/>
          </a:xfrm>
          <a:prstGeom prst="rect">
            <a:avLst/>
          </a:prstGeom>
        </p:spPr>
      </p:pic>
      <p:pic>
        <p:nvPicPr>
          <p:cNvPr id="5" name="Picture 4"/>
          <p:cNvPicPr>
            <a:picLocks noChangeAspect="1"/>
          </p:cNvPicPr>
          <p:nvPr/>
        </p:nvPicPr>
        <p:blipFill rotWithShape="1">
          <a:blip r:embed="rId3"/>
          <a:srcRect t="49533"/>
          <a:stretch/>
        </p:blipFill>
        <p:spPr>
          <a:xfrm>
            <a:off x="9637415" y="4470870"/>
            <a:ext cx="2554585" cy="2306360"/>
          </a:xfrm>
          <a:prstGeom prst="rect">
            <a:avLst/>
          </a:prstGeom>
        </p:spPr>
      </p:pic>
      <p:pic>
        <p:nvPicPr>
          <p:cNvPr id="6" name="Picture 5"/>
          <p:cNvPicPr>
            <a:picLocks noChangeAspect="1"/>
          </p:cNvPicPr>
          <p:nvPr/>
        </p:nvPicPr>
        <p:blipFill rotWithShape="1">
          <a:blip r:embed="rId3"/>
          <a:srcRect b="50467"/>
          <a:stretch/>
        </p:blipFill>
        <p:spPr>
          <a:xfrm>
            <a:off x="7661950" y="4513580"/>
            <a:ext cx="2554585" cy="2263650"/>
          </a:xfrm>
          <a:prstGeom prst="rect">
            <a:avLst/>
          </a:prstGeom>
        </p:spPr>
      </p:pic>
      <p:sp>
        <p:nvSpPr>
          <p:cNvPr id="7" name="Slide Number Placeholder 6"/>
          <p:cNvSpPr>
            <a:spLocks noGrp="1"/>
          </p:cNvSpPr>
          <p:nvPr>
            <p:ph type="sldNum" sz="quarter" idx="12"/>
          </p:nvPr>
        </p:nvSpPr>
        <p:spPr/>
        <p:txBody>
          <a:bodyPr/>
          <a:lstStyle/>
          <a:p>
            <a:fld id="{FE58CC28-12D4-4D83-9327-6F72454D4753}" type="slidenum">
              <a:rPr lang="en-US" smtClean="0"/>
              <a:t>16</a:t>
            </a:fld>
            <a:endParaRPr lang="en-US"/>
          </a:p>
        </p:txBody>
      </p:sp>
      <p:grpSp>
        <p:nvGrpSpPr>
          <p:cNvPr id="8" name="Group 7"/>
          <p:cNvGrpSpPr/>
          <p:nvPr/>
        </p:nvGrpSpPr>
        <p:grpSpPr>
          <a:xfrm>
            <a:off x="3086323" y="528440"/>
            <a:ext cx="6482649" cy="5507481"/>
            <a:chOff x="2771302" y="530733"/>
            <a:chExt cx="6482649" cy="5507481"/>
          </a:xfrm>
        </p:grpSpPr>
        <p:pic>
          <p:nvPicPr>
            <p:cNvPr id="9" name="Picture 2" descr="https://upload.wikimedia.org/wikipedia/en/8/8a/Hazard_gener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97364" y="3490971"/>
              <a:ext cx="3230526" cy="1384995"/>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FIELD STUDY</a:t>
              </a:r>
              <a:endParaRPr lang="en-US" sz="3600" b="1" dirty="0"/>
            </a:p>
          </p:txBody>
        </p:sp>
      </p:grpSp>
    </p:spTree>
    <p:extLst>
      <p:ext uri="{BB962C8B-B14F-4D97-AF65-F5344CB8AC3E}">
        <p14:creationId xmlns:p14="http://schemas.microsoft.com/office/powerpoint/2010/main" val="121489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8"/>
                                        </p:tgtEl>
                                      </p:cBhvr>
                                    </p:animEffect>
                                    <p:anim calcmode="lin" valueType="num">
                                      <p:cBhvr>
                                        <p:cTn id="7"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10" dur="1000"/>
                                        <p:tgtEl>
                                          <p:spTgt spid="8"/>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8"/>
                                        </p:tgtEl>
                                        <p:attrNameLst>
                                          <p:attrName>style.rotation</p:attrName>
                                        </p:attrNameLst>
                                      </p:cBhvr>
                                      <p:tavLst>
                                        <p:tav tm="0">
                                          <p:val>
                                            <p:fltVal val="0"/>
                                          </p:val>
                                        </p:tav>
                                        <p:tav tm="100000">
                                          <p:val>
                                            <p:fltVal val="-90"/>
                                          </p:val>
                                        </p:tav>
                                      </p:tavLst>
                                    </p:anim>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Biomass burning aerosol has different effects on clouds depending on the circumstances of the aerosol</a:t>
            </a:r>
          </a:p>
          <a:p>
            <a:pPr lvl="1"/>
            <a:r>
              <a:rPr lang="en-US" dirty="0" smtClean="0"/>
              <a:t>i.e. plume height, temperature, organic content, extent of atmos. </a:t>
            </a:r>
            <a:r>
              <a:rPr lang="en-US" dirty="0"/>
              <a:t>a</a:t>
            </a:r>
            <a:r>
              <a:rPr lang="en-US" dirty="0" smtClean="0"/>
              <a:t>ging, etc.</a:t>
            </a:r>
          </a:p>
          <a:p>
            <a:r>
              <a:rPr lang="en-US" dirty="0" smtClean="0"/>
              <a:t>Biomass burning aerosols can:</a:t>
            </a:r>
          </a:p>
          <a:p>
            <a:pPr lvl="1"/>
            <a:r>
              <a:rPr lang="en-US" dirty="0" smtClean="0"/>
              <a:t>Increase CCN/droplet numbers and thereby increase cloud spatial extent and lifetime</a:t>
            </a:r>
          </a:p>
          <a:p>
            <a:pPr lvl="1"/>
            <a:r>
              <a:rPr lang="en-US" dirty="0" smtClean="0"/>
              <a:t>Invigorate convection</a:t>
            </a:r>
          </a:p>
          <a:p>
            <a:pPr lvl="1"/>
            <a:r>
              <a:rPr lang="en-US" dirty="0" smtClean="0"/>
              <a:t>Suppress cloud formation or cause cloud burn off</a:t>
            </a:r>
          </a:p>
          <a:p>
            <a:r>
              <a:rPr lang="en-US" dirty="0" smtClean="0"/>
              <a:t>In turn, clouds can affect biomass burning aerosol emissions through wet deposition and cloud processing</a:t>
            </a:r>
          </a:p>
        </p:txBody>
      </p:sp>
      <p:sp>
        <p:nvSpPr>
          <p:cNvPr id="4" name="Slide Number Placeholder 3"/>
          <p:cNvSpPr>
            <a:spLocks noGrp="1"/>
          </p:cNvSpPr>
          <p:nvPr>
            <p:ph type="sldNum" sz="quarter" idx="12"/>
          </p:nvPr>
        </p:nvSpPr>
        <p:spPr/>
        <p:txBody>
          <a:bodyPr/>
          <a:lstStyle/>
          <a:p>
            <a:fld id="{FE58CC28-12D4-4D83-9327-6F72454D4753}" type="slidenum">
              <a:rPr lang="en-US" smtClean="0"/>
              <a:t>17</a:t>
            </a:fld>
            <a:endParaRPr lang="en-US"/>
          </a:p>
        </p:txBody>
      </p:sp>
    </p:spTree>
    <p:extLst>
      <p:ext uri="{BB962C8B-B14F-4D97-AF65-F5344CB8AC3E}">
        <p14:creationId xmlns:p14="http://schemas.microsoft.com/office/powerpoint/2010/main" val="1522928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papers to read</a:t>
            </a:r>
            <a:endParaRPr lang="en-US" dirty="0"/>
          </a:p>
        </p:txBody>
      </p:sp>
      <p:sp>
        <p:nvSpPr>
          <p:cNvPr id="3" name="Content Placeholder 2"/>
          <p:cNvSpPr>
            <a:spLocks noGrp="1"/>
          </p:cNvSpPr>
          <p:nvPr>
            <p:ph idx="1"/>
          </p:nvPr>
        </p:nvSpPr>
        <p:spPr/>
        <p:txBody>
          <a:bodyPr/>
          <a:lstStyle/>
          <a:p>
            <a:r>
              <a:rPr lang="en-US" dirty="0" smtClean="0"/>
              <a:t>Biomass burning effect on cloud dynamics: Earle </a:t>
            </a:r>
            <a:r>
              <a:rPr lang="en-US" dirty="0"/>
              <a:t>et al., 2011; </a:t>
            </a:r>
            <a:r>
              <a:rPr lang="en-US" dirty="0" err="1"/>
              <a:t>Jouan</a:t>
            </a:r>
            <a:r>
              <a:rPr lang="en-US" dirty="0"/>
              <a:t> et al., 2012; Lance et al</a:t>
            </a:r>
            <a:r>
              <a:rPr lang="en-US" dirty="0" smtClean="0"/>
              <a:t>., 2011</a:t>
            </a:r>
            <a:r>
              <a:rPr lang="en-US" dirty="0"/>
              <a:t>; Lindsey and Fromm, 2008; Rosenfeld et al., 2007; </a:t>
            </a:r>
            <a:r>
              <a:rPr lang="en-US" dirty="0" err="1" smtClean="0"/>
              <a:t>Tietze</a:t>
            </a:r>
            <a:r>
              <a:rPr lang="en-US" dirty="0" smtClean="0"/>
              <a:t> et </a:t>
            </a:r>
            <a:r>
              <a:rPr lang="en-US" dirty="0"/>
              <a:t>al., </a:t>
            </a:r>
            <a:r>
              <a:rPr lang="en-US" dirty="0" smtClean="0"/>
              <a:t>2011</a:t>
            </a:r>
          </a:p>
          <a:p>
            <a:r>
              <a:rPr lang="en-US" dirty="0" smtClean="0"/>
              <a:t>Biomass burning effect on precipitation and regional heating: </a:t>
            </a:r>
            <a:r>
              <a:rPr lang="en-US" dirty="0"/>
              <a:t>Kay et al., 2008; Kay and </a:t>
            </a:r>
            <a:r>
              <a:rPr lang="en-US" dirty="0" err="1"/>
              <a:t>Gettelman</a:t>
            </a:r>
            <a:r>
              <a:rPr lang="en-US" dirty="0"/>
              <a:t>, </a:t>
            </a:r>
            <a:r>
              <a:rPr lang="en-US" dirty="0" smtClean="0"/>
              <a:t>2009; </a:t>
            </a:r>
            <a:r>
              <a:rPr lang="nl-NL" dirty="0" smtClean="0"/>
              <a:t>Lubin </a:t>
            </a:r>
            <a:r>
              <a:rPr lang="nl-NL" dirty="0"/>
              <a:t>and Vogelmann, 2006; Vavrus et al., </a:t>
            </a:r>
            <a:r>
              <a:rPr lang="nl-NL" dirty="0" smtClean="0"/>
              <a:t>2010</a:t>
            </a:r>
          </a:p>
          <a:p>
            <a:endParaRPr lang="en-US" dirty="0" smtClean="0"/>
          </a:p>
        </p:txBody>
      </p:sp>
      <p:sp>
        <p:nvSpPr>
          <p:cNvPr id="4" name="Slide Number Placeholder 3"/>
          <p:cNvSpPr>
            <a:spLocks noGrp="1"/>
          </p:cNvSpPr>
          <p:nvPr>
            <p:ph type="sldNum" sz="quarter" idx="12"/>
          </p:nvPr>
        </p:nvSpPr>
        <p:spPr/>
        <p:txBody>
          <a:bodyPr/>
          <a:lstStyle/>
          <a:p>
            <a:fld id="{FE58CC28-12D4-4D83-9327-6F72454D4753}" type="slidenum">
              <a:rPr lang="en-US" smtClean="0"/>
              <a:t>18</a:t>
            </a:fld>
            <a:endParaRPr lang="en-US"/>
          </a:p>
        </p:txBody>
      </p:sp>
    </p:spTree>
    <p:extLst>
      <p:ext uri="{BB962C8B-B14F-4D97-AF65-F5344CB8AC3E}">
        <p14:creationId xmlns:p14="http://schemas.microsoft.com/office/powerpoint/2010/main" val="3960000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531088"/>
            <a:ext cx="10515600" cy="4922875"/>
          </a:xfrm>
        </p:spPr>
        <p:txBody>
          <a:bodyPr>
            <a:normAutofit fontScale="55000" lnSpcReduction="20000"/>
          </a:bodyPr>
          <a:lstStyle/>
          <a:p>
            <a:r>
              <a:rPr lang="en-US" dirty="0"/>
              <a:t>Bougiatioti, A., S. </a:t>
            </a:r>
            <a:r>
              <a:rPr lang="en-US" dirty="0" err="1"/>
              <a:t>Bezantakos</a:t>
            </a:r>
            <a:r>
              <a:rPr lang="en-US" dirty="0"/>
              <a:t>, I. </a:t>
            </a:r>
            <a:r>
              <a:rPr lang="en-US" dirty="0" err="1"/>
              <a:t>Stavroulas</a:t>
            </a:r>
            <a:r>
              <a:rPr lang="en-US" dirty="0"/>
              <a:t>, N. </a:t>
            </a:r>
            <a:r>
              <a:rPr lang="en-US" dirty="0" err="1"/>
              <a:t>Kalivitis</a:t>
            </a:r>
            <a:r>
              <a:rPr lang="en-US" dirty="0"/>
              <a:t>, P. </a:t>
            </a:r>
            <a:r>
              <a:rPr lang="en-US" dirty="0" err="1"/>
              <a:t>Kokkalis</a:t>
            </a:r>
            <a:r>
              <a:rPr lang="en-US" dirty="0"/>
              <a:t>, G. </a:t>
            </a:r>
            <a:r>
              <a:rPr lang="en-US" dirty="0" err="1"/>
              <a:t>Biskos</a:t>
            </a:r>
            <a:r>
              <a:rPr lang="en-US" dirty="0"/>
              <a:t>, N. </a:t>
            </a:r>
            <a:r>
              <a:rPr lang="en-US" dirty="0" err="1"/>
              <a:t>Mihalopoulos</a:t>
            </a:r>
            <a:r>
              <a:rPr lang="en-US" dirty="0"/>
              <a:t>, A. </a:t>
            </a:r>
            <a:r>
              <a:rPr lang="en-US" dirty="0" err="1"/>
              <a:t>Papayannis</a:t>
            </a:r>
            <a:r>
              <a:rPr lang="en-US" dirty="0"/>
              <a:t>, and A. Nenes. "Influence of Biomass Burning on CCN Number and Hygroscopicity during Summertime in the Eastern Mediterranean." </a:t>
            </a:r>
            <a:r>
              <a:rPr lang="en-US" i="1" dirty="0"/>
              <a:t>Atmospheric Chemistry and Physics Discussions Atmos. Chem. Phys. Discuss.</a:t>
            </a:r>
            <a:r>
              <a:rPr lang="en-US" dirty="0"/>
              <a:t> 15.15 (2015): </a:t>
            </a:r>
            <a:r>
              <a:rPr lang="en-US" dirty="0" smtClean="0"/>
              <a:t>21539-1582</a:t>
            </a:r>
            <a:r>
              <a:rPr lang="en-US" dirty="0"/>
              <a:t>.</a:t>
            </a:r>
          </a:p>
          <a:p>
            <a:r>
              <a:rPr lang="en-US" dirty="0"/>
              <a:t>Feingold, Graham. "On Smoke Suppression of Clouds in Amazonia." </a:t>
            </a:r>
            <a:r>
              <a:rPr lang="en-US" i="1" dirty="0" err="1"/>
              <a:t>Geophys</a:t>
            </a:r>
            <a:r>
              <a:rPr lang="en-US" i="1" dirty="0"/>
              <a:t>. Res. Lett. Geophysical Research Letters</a:t>
            </a:r>
            <a:r>
              <a:rPr lang="en-US" dirty="0"/>
              <a:t> 32.2 (2005): n. </a:t>
            </a:r>
            <a:r>
              <a:rPr lang="en-US" dirty="0" err="1" smtClean="0"/>
              <a:t>pag</a:t>
            </a:r>
            <a:r>
              <a:rPr lang="en-US" dirty="0"/>
              <a:t>.</a:t>
            </a:r>
          </a:p>
          <a:p>
            <a:r>
              <a:rPr lang="en-US" dirty="0"/>
              <a:t>Jacobson, Mark Z. "Effects of Biomass Burning on Climate, Accounting for Heat and Moisture Fluxes, Black and Brown Carbon, and Cloud Absorption Effects." </a:t>
            </a:r>
            <a:r>
              <a:rPr lang="en-US" i="1" dirty="0"/>
              <a:t>Journal of Geophysical Research: Atmospheres J. </a:t>
            </a:r>
            <a:r>
              <a:rPr lang="en-US" i="1" dirty="0" err="1"/>
              <a:t>Geophys</a:t>
            </a:r>
            <a:r>
              <a:rPr lang="en-US" i="1" dirty="0"/>
              <a:t>. Res. Atmos.</a:t>
            </a:r>
            <a:r>
              <a:rPr lang="en-US" dirty="0"/>
              <a:t> 119.14 (2014): 8980-9002</a:t>
            </a:r>
            <a:r>
              <a:rPr lang="en-US" dirty="0" smtClean="0"/>
              <a:t>.</a:t>
            </a:r>
            <a:endParaRPr lang="en-US" dirty="0"/>
          </a:p>
          <a:p>
            <a:r>
              <a:rPr lang="en-US" dirty="0"/>
              <a:t>Kaufman, Y. J., I. </a:t>
            </a:r>
            <a:r>
              <a:rPr lang="en-US" dirty="0" err="1"/>
              <a:t>Koren</a:t>
            </a:r>
            <a:r>
              <a:rPr lang="en-US" dirty="0"/>
              <a:t>, L. A. Remer, D. Rosenfeld, and Y. </a:t>
            </a:r>
            <a:r>
              <a:rPr lang="en-US" dirty="0" err="1"/>
              <a:t>Rudich</a:t>
            </a:r>
            <a:r>
              <a:rPr lang="en-US" dirty="0"/>
              <a:t>. "The Effect of Smoke, Dust, and Pollution Aerosol on Shallow Cloud Development over the Atlantic Ocean." </a:t>
            </a:r>
            <a:r>
              <a:rPr lang="en-US" i="1" dirty="0"/>
              <a:t>Proceedings of the National Academy of Sciences</a:t>
            </a:r>
            <a:r>
              <a:rPr lang="en-US" dirty="0"/>
              <a:t> 102.32 (2005): 11207-1212. </a:t>
            </a:r>
          </a:p>
          <a:p>
            <a:r>
              <a:rPr lang="en-US" dirty="0"/>
              <a:t>Koch, D., and A. D. Del </a:t>
            </a:r>
            <a:r>
              <a:rPr lang="en-US" dirty="0" err="1"/>
              <a:t>Genio</a:t>
            </a:r>
            <a:r>
              <a:rPr lang="en-US" dirty="0"/>
              <a:t>. "Black Carbon Semi-direct Effects on Cloud Cover: Review and Synthesis." </a:t>
            </a:r>
            <a:r>
              <a:rPr lang="en-US" i="1" dirty="0"/>
              <a:t>Atmospheric Chemistry and Physics Atmos. Chem. Phys.</a:t>
            </a:r>
            <a:r>
              <a:rPr lang="en-US" dirty="0"/>
              <a:t> 10.16 (2010): 7685-696</a:t>
            </a:r>
            <a:r>
              <a:rPr lang="en-US" dirty="0" smtClean="0"/>
              <a:t>.</a:t>
            </a:r>
            <a:endParaRPr lang="en-US" dirty="0"/>
          </a:p>
          <a:p>
            <a:r>
              <a:rPr lang="en-US" dirty="0" err="1"/>
              <a:t>Petters</a:t>
            </a:r>
            <a:r>
              <a:rPr lang="en-US" dirty="0"/>
              <a:t>, Markus D., Christian M. </a:t>
            </a:r>
            <a:r>
              <a:rPr lang="en-US" dirty="0" err="1"/>
              <a:t>Carrico</a:t>
            </a:r>
            <a:r>
              <a:rPr lang="en-US" dirty="0"/>
              <a:t>, Sonia M. </a:t>
            </a:r>
            <a:r>
              <a:rPr lang="en-US" dirty="0" err="1"/>
              <a:t>Kreidenweis</a:t>
            </a:r>
            <a:r>
              <a:rPr lang="en-US" dirty="0"/>
              <a:t>, Anthony J. </a:t>
            </a:r>
            <a:r>
              <a:rPr lang="en-US" dirty="0" err="1"/>
              <a:t>Prenni</a:t>
            </a:r>
            <a:r>
              <a:rPr lang="en-US" dirty="0"/>
              <a:t>, Paul J. </a:t>
            </a:r>
            <a:r>
              <a:rPr lang="en-US" dirty="0" err="1"/>
              <a:t>Demott</a:t>
            </a:r>
            <a:r>
              <a:rPr lang="en-US" dirty="0"/>
              <a:t>, Jeffrey L. </a:t>
            </a:r>
            <a:r>
              <a:rPr lang="en-US" dirty="0" err="1"/>
              <a:t>Collett</a:t>
            </a:r>
            <a:r>
              <a:rPr lang="en-US" dirty="0"/>
              <a:t>, and Hans </a:t>
            </a:r>
            <a:r>
              <a:rPr lang="en-US" dirty="0" err="1"/>
              <a:t>Moosmüller</a:t>
            </a:r>
            <a:r>
              <a:rPr lang="en-US" dirty="0"/>
              <a:t>. "Cloud Condensation Nucleation Activity of Biomass Burning Aerosol." </a:t>
            </a:r>
            <a:r>
              <a:rPr lang="en-US" i="1" dirty="0"/>
              <a:t>J. </a:t>
            </a:r>
            <a:r>
              <a:rPr lang="en-US" i="1" dirty="0" err="1"/>
              <a:t>Geophys</a:t>
            </a:r>
            <a:r>
              <a:rPr lang="en-US" i="1" dirty="0"/>
              <a:t>. Res. Journal of Geophysical Research</a:t>
            </a:r>
            <a:r>
              <a:rPr lang="en-US" dirty="0"/>
              <a:t> 114.D22 (2009): n. </a:t>
            </a:r>
            <a:r>
              <a:rPr lang="en-US" dirty="0" err="1"/>
              <a:t>pag</a:t>
            </a:r>
            <a:r>
              <a:rPr lang="en-US" dirty="0" smtClean="0"/>
              <a:t>.</a:t>
            </a:r>
            <a:endParaRPr lang="en-US" dirty="0"/>
          </a:p>
          <a:p>
            <a:r>
              <a:rPr lang="en-US" dirty="0" err="1"/>
              <a:t>Petters</a:t>
            </a:r>
            <a:r>
              <a:rPr lang="en-US" dirty="0"/>
              <a:t>, Markus D., Matthew T. Parsons, Anthony J. </a:t>
            </a:r>
            <a:r>
              <a:rPr lang="en-US" dirty="0" err="1"/>
              <a:t>Prenni</a:t>
            </a:r>
            <a:r>
              <a:rPr lang="en-US" dirty="0"/>
              <a:t>, Paul J. </a:t>
            </a:r>
            <a:r>
              <a:rPr lang="en-US" dirty="0" err="1"/>
              <a:t>Demott</a:t>
            </a:r>
            <a:r>
              <a:rPr lang="en-US" dirty="0"/>
              <a:t>, Sonia M. </a:t>
            </a:r>
            <a:r>
              <a:rPr lang="en-US" dirty="0" err="1"/>
              <a:t>Kreidenweis</a:t>
            </a:r>
            <a:r>
              <a:rPr lang="en-US" dirty="0"/>
              <a:t>, Christian M. </a:t>
            </a:r>
            <a:r>
              <a:rPr lang="en-US" dirty="0" err="1"/>
              <a:t>Carrico</a:t>
            </a:r>
            <a:r>
              <a:rPr lang="en-US" dirty="0"/>
              <a:t>, Amy P. Sullivan, Gavin R. </a:t>
            </a:r>
            <a:r>
              <a:rPr lang="en-US" dirty="0" err="1"/>
              <a:t>Mcmeeking</a:t>
            </a:r>
            <a:r>
              <a:rPr lang="en-US" dirty="0"/>
              <a:t>, Ezra Levin, </a:t>
            </a:r>
            <a:r>
              <a:rPr lang="en-US" dirty="0" err="1"/>
              <a:t>Cyle</a:t>
            </a:r>
            <a:r>
              <a:rPr lang="en-US" dirty="0"/>
              <a:t> E. </a:t>
            </a:r>
            <a:r>
              <a:rPr lang="en-US" dirty="0" err="1"/>
              <a:t>Wold</a:t>
            </a:r>
            <a:r>
              <a:rPr lang="en-US" dirty="0"/>
              <a:t>, Jeffrey L. </a:t>
            </a:r>
            <a:r>
              <a:rPr lang="en-US" dirty="0" err="1"/>
              <a:t>Collett</a:t>
            </a:r>
            <a:r>
              <a:rPr lang="en-US" dirty="0"/>
              <a:t>, and Hans </a:t>
            </a:r>
            <a:r>
              <a:rPr lang="en-US" dirty="0" err="1"/>
              <a:t>Moosmüller</a:t>
            </a:r>
            <a:r>
              <a:rPr lang="en-US" dirty="0"/>
              <a:t>. "Ice Nuclei Emissions from Biomass Burning." </a:t>
            </a:r>
            <a:r>
              <a:rPr lang="en-US" i="1" dirty="0"/>
              <a:t>J. </a:t>
            </a:r>
            <a:r>
              <a:rPr lang="en-US" i="1" dirty="0" err="1"/>
              <a:t>Geophys</a:t>
            </a:r>
            <a:r>
              <a:rPr lang="en-US" i="1" dirty="0"/>
              <a:t>. Res. Journal of Geophysical Research</a:t>
            </a:r>
            <a:r>
              <a:rPr lang="en-US" dirty="0"/>
              <a:t> 114.D7 (2009): n. </a:t>
            </a:r>
            <a:r>
              <a:rPr lang="en-US" dirty="0" err="1" smtClean="0"/>
              <a:t>pag</a:t>
            </a:r>
            <a:r>
              <a:rPr lang="en-US" dirty="0"/>
              <a:t>.</a:t>
            </a:r>
          </a:p>
          <a:p>
            <a:r>
              <a:rPr lang="en-US" dirty="0"/>
              <a:t>Taylor, J. W., J. D. Allan, G. Allen, H. Coe, P. I. Williams, M. J. Flynn, M. Le Breton, J. B. A. Muller, C. J. Percival, D. </a:t>
            </a:r>
            <a:r>
              <a:rPr lang="en-US" dirty="0" err="1"/>
              <a:t>Oram</a:t>
            </a:r>
            <a:r>
              <a:rPr lang="en-US" dirty="0"/>
              <a:t>, G. Forster, J. D. Lee, A. R. Rickard, and P. I. Palmer. "Size-dependent Wet Removal of Black Carbon in Canadian Biomass Burning Plumes." </a:t>
            </a:r>
            <a:r>
              <a:rPr lang="en-US" i="1" dirty="0"/>
              <a:t>Atmospheric Chemistry and Physics Discussions Atmos. Chem. Phys. Discuss.</a:t>
            </a:r>
            <a:r>
              <a:rPr lang="en-US" dirty="0"/>
              <a:t> 14.13 (2014): 19469-9513</a:t>
            </a:r>
            <a:r>
              <a:rPr lang="en-US" dirty="0" smtClean="0"/>
              <a:t>.</a:t>
            </a:r>
            <a:endParaRPr lang="en-US" dirty="0"/>
          </a:p>
          <a:p>
            <a:r>
              <a:rPr lang="en-US" dirty="0"/>
              <a:t>Zamora, L. M., R. A. Kahn, M. J. </a:t>
            </a:r>
            <a:r>
              <a:rPr lang="en-US" dirty="0" err="1"/>
              <a:t>Cubison</a:t>
            </a:r>
            <a:r>
              <a:rPr lang="en-US" dirty="0"/>
              <a:t>, G. S. </a:t>
            </a:r>
            <a:r>
              <a:rPr lang="en-US" dirty="0" err="1"/>
              <a:t>Diskin</a:t>
            </a:r>
            <a:r>
              <a:rPr lang="en-US" dirty="0"/>
              <a:t>, J. L. Jimenez, Y. Kondo, G. M. </a:t>
            </a:r>
            <a:r>
              <a:rPr lang="en-US" dirty="0" err="1"/>
              <a:t>Mcfarquhar</a:t>
            </a:r>
            <a:r>
              <a:rPr lang="en-US" dirty="0"/>
              <a:t>, A. Nenes, K. L. Thornhill, A. </a:t>
            </a:r>
            <a:r>
              <a:rPr lang="en-US" dirty="0" err="1"/>
              <a:t>Wisthaler</a:t>
            </a:r>
            <a:r>
              <a:rPr lang="en-US" dirty="0"/>
              <a:t>, A. </a:t>
            </a:r>
            <a:r>
              <a:rPr lang="en-US" dirty="0" err="1"/>
              <a:t>Zelenyuk</a:t>
            </a:r>
            <a:r>
              <a:rPr lang="en-US" dirty="0"/>
              <a:t>, and L. D. </a:t>
            </a:r>
            <a:r>
              <a:rPr lang="en-US" dirty="0" err="1"/>
              <a:t>Ziemba</a:t>
            </a:r>
            <a:r>
              <a:rPr lang="en-US" dirty="0"/>
              <a:t>. "Aircraft-measured Indirect Cloud Effects from Biomass Burning Smoke in the Arctic and Subarctic." </a:t>
            </a:r>
            <a:r>
              <a:rPr lang="en-US" i="1" dirty="0"/>
              <a:t>Atmospheric Chemistry and Physics Discussions Atmos. Chem. Phys. Discuss.</a:t>
            </a:r>
            <a:r>
              <a:rPr lang="en-US" dirty="0"/>
              <a:t> 15.16 (2015): 22823-2887</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FE58CC28-12D4-4D83-9327-6F72454D4753}" type="slidenum">
              <a:rPr lang="en-US" smtClean="0"/>
              <a:t>19</a:t>
            </a:fld>
            <a:endParaRPr lang="en-US"/>
          </a:p>
        </p:txBody>
      </p:sp>
    </p:spTree>
    <p:extLst>
      <p:ext uri="{BB962C8B-B14F-4D97-AF65-F5344CB8AC3E}">
        <p14:creationId xmlns:p14="http://schemas.microsoft.com/office/powerpoint/2010/main" val="2841550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Direct effects: biomass burning aerosols absorb light (BC and </a:t>
            </a:r>
            <a:r>
              <a:rPr lang="en-US" dirty="0" err="1" smtClean="0"/>
              <a:t>BrC</a:t>
            </a:r>
            <a:r>
              <a:rPr lang="en-US" dirty="0" smtClean="0"/>
              <a:t>) and scatter light (OA, sulfate)</a:t>
            </a:r>
          </a:p>
          <a:p>
            <a:r>
              <a:rPr lang="en-US" dirty="0" smtClean="0"/>
              <a:t>Semi-direct effects: heating effects of aerosols in and around clouds</a:t>
            </a:r>
          </a:p>
          <a:p>
            <a:pPr lvl="1"/>
            <a:r>
              <a:rPr lang="en-US" dirty="0" smtClean="0"/>
              <a:t>Cloud </a:t>
            </a:r>
            <a:r>
              <a:rPr lang="en-US" dirty="0" err="1" smtClean="0"/>
              <a:t>burnoff</a:t>
            </a:r>
            <a:r>
              <a:rPr lang="en-US" dirty="0" smtClean="0"/>
              <a:t>, cloud suppression (and sometimes invigoration)</a:t>
            </a:r>
          </a:p>
          <a:p>
            <a:r>
              <a:rPr lang="en-US" dirty="0" smtClean="0"/>
              <a:t>Indirect effects: biomass burning aerosols affecting cloud microphysics</a:t>
            </a:r>
          </a:p>
          <a:p>
            <a:pPr lvl="1"/>
            <a:r>
              <a:rPr lang="en-US" dirty="0" err="1"/>
              <a:t>Twomey</a:t>
            </a:r>
            <a:r>
              <a:rPr lang="en-US" dirty="0"/>
              <a:t> effect: increased cloud droplet </a:t>
            </a:r>
            <a:r>
              <a:rPr lang="en-US" dirty="0" smtClean="0"/>
              <a:t>number and albedo</a:t>
            </a:r>
            <a:endParaRPr lang="en-US" dirty="0"/>
          </a:p>
          <a:p>
            <a:pPr lvl="1"/>
            <a:r>
              <a:rPr lang="en-US" dirty="0"/>
              <a:t>Albrecht effect: increase in lifetime, suppressing </a:t>
            </a:r>
            <a:r>
              <a:rPr lang="en-US" dirty="0" smtClean="0"/>
              <a:t>precipitation</a:t>
            </a:r>
          </a:p>
          <a:p>
            <a:r>
              <a:rPr lang="en-US" dirty="0" smtClean="0"/>
              <a:t>In turn, clouds remove some biomass burning aerosols through rain</a:t>
            </a:r>
          </a:p>
          <a:p>
            <a:pPr lvl="1"/>
            <a:r>
              <a:rPr lang="en-US" dirty="0" smtClean="0"/>
              <a:t>Also cloud processing</a:t>
            </a:r>
          </a:p>
          <a:p>
            <a:r>
              <a:rPr lang="en-US" dirty="0" smtClean="0"/>
              <a:t>Limitations of research</a:t>
            </a:r>
          </a:p>
          <a:p>
            <a:pPr lvl="1"/>
            <a:r>
              <a:rPr lang="en-US" dirty="0" smtClean="0"/>
              <a:t>Meteorology also influences smoke (dilution, transportation, inversions, low pressure regions accumulate aerosol and preferentially form clouds), confounding the direct smoke-cloud effect</a:t>
            </a:r>
          </a:p>
          <a:p>
            <a:pPr lvl="1"/>
            <a:r>
              <a:rPr lang="en-US" dirty="0" smtClean="0"/>
              <a:t>Remote sensing can be used to detect smoke and clouds, but with limitations: cloud/smoke detections not as good over water and ice</a:t>
            </a:r>
          </a:p>
        </p:txBody>
      </p:sp>
      <p:sp>
        <p:nvSpPr>
          <p:cNvPr id="4" name="Slide Number Placeholder 3"/>
          <p:cNvSpPr>
            <a:spLocks noGrp="1"/>
          </p:cNvSpPr>
          <p:nvPr>
            <p:ph type="sldNum" sz="quarter" idx="12"/>
          </p:nvPr>
        </p:nvSpPr>
        <p:spPr/>
        <p:txBody>
          <a:bodyPr/>
          <a:lstStyle/>
          <a:p>
            <a:fld id="{FE58CC28-12D4-4D83-9327-6F72454D4753}" type="slidenum">
              <a:rPr lang="en-US" smtClean="0"/>
              <a:t>2</a:t>
            </a:fld>
            <a:endParaRPr lang="en-US"/>
          </a:p>
        </p:txBody>
      </p:sp>
    </p:spTree>
    <p:extLst>
      <p:ext uri="{BB962C8B-B14F-4D97-AF65-F5344CB8AC3E}">
        <p14:creationId xmlns:p14="http://schemas.microsoft.com/office/powerpoint/2010/main" val="3173487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toffice.gov.uk/media/image/m/n/Explained-aerosols-clouds-l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25" y="893136"/>
            <a:ext cx="10716277" cy="510362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E58CC28-12D4-4D83-9327-6F72454D4753}" type="slidenum">
              <a:rPr lang="en-US" smtClean="0"/>
              <a:t>3</a:t>
            </a:fld>
            <a:endParaRPr lang="en-US"/>
          </a:p>
        </p:txBody>
      </p:sp>
    </p:spTree>
    <p:extLst>
      <p:ext uri="{BB962C8B-B14F-4D97-AF65-F5344CB8AC3E}">
        <p14:creationId xmlns:p14="http://schemas.microsoft.com/office/powerpoint/2010/main" val="3146986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CCN and IN Properties</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FE58CC28-12D4-4D83-9327-6F72454D4753}" type="slidenum">
              <a:rPr lang="en-US" smtClean="0"/>
              <a:t>4</a:t>
            </a:fld>
            <a:endParaRPr lang="en-US"/>
          </a:p>
        </p:txBody>
      </p:sp>
    </p:spTree>
    <p:extLst>
      <p:ext uri="{BB962C8B-B14F-4D97-AF65-F5344CB8AC3E}">
        <p14:creationId xmlns:p14="http://schemas.microsoft.com/office/powerpoint/2010/main" val="598454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Black carbon </a:t>
            </a:r>
            <a:r>
              <a:rPr lang="en-US" dirty="0" smtClean="0"/>
              <a:t>semi-direct </a:t>
            </a:r>
            <a:r>
              <a:rPr lang="en-US" dirty="0"/>
              <a:t>effects on cloud cover Review and </a:t>
            </a:r>
            <a:r>
              <a:rPr lang="en-US" dirty="0" smtClean="0"/>
              <a:t>synthesis</a:t>
            </a:r>
            <a:br>
              <a:rPr lang="en-US" dirty="0" smtClean="0"/>
            </a:br>
            <a:r>
              <a:rPr lang="en-US" sz="2700" dirty="0" smtClean="0"/>
              <a:t>Koch &amp; Del </a:t>
            </a:r>
            <a:r>
              <a:rPr lang="en-US" sz="2700" dirty="0" err="1" smtClean="0"/>
              <a:t>Genio</a:t>
            </a:r>
            <a:r>
              <a:rPr lang="en-US" sz="2700" dirty="0" smtClean="0"/>
              <a:t>, 2010</a:t>
            </a:r>
            <a:endParaRPr lang="en-US" sz="2700" dirty="0"/>
          </a:p>
        </p:txBody>
      </p:sp>
      <p:sp>
        <p:nvSpPr>
          <p:cNvPr id="5" name="Content Placeholder 4"/>
          <p:cNvSpPr>
            <a:spLocks noGrp="1"/>
          </p:cNvSpPr>
          <p:nvPr>
            <p:ph sz="half" idx="1"/>
          </p:nvPr>
        </p:nvSpPr>
        <p:spPr>
          <a:xfrm>
            <a:off x="838200" y="2008505"/>
            <a:ext cx="5489448" cy="4849495"/>
          </a:xfrm>
        </p:spPr>
        <p:txBody>
          <a:bodyPr>
            <a:normAutofit lnSpcReduction="10000"/>
          </a:bodyPr>
          <a:lstStyle/>
          <a:p>
            <a:r>
              <a:rPr lang="en-US" dirty="0" smtClean="0"/>
              <a:t>Review of studies on semi-direct effect of black carbon on clouds</a:t>
            </a:r>
          </a:p>
          <a:p>
            <a:pPr lvl="1"/>
            <a:r>
              <a:rPr lang="en-US" dirty="0" smtClean="0"/>
              <a:t>Includes models and measurements</a:t>
            </a:r>
          </a:p>
          <a:p>
            <a:r>
              <a:rPr lang="en-US" dirty="0" smtClean="0"/>
              <a:t>Summary of effects of black carbon on cloud cover provided by figure to the right</a:t>
            </a:r>
          </a:p>
          <a:p>
            <a:pPr lvl="1"/>
            <a:r>
              <a:rPr lang="en-US" dirty="0" smtClean="0"/>
              <a:t>caveat mentioned by the paper is that their framework should be considered tentative rather than definitive due to differences between model and field studies (altitudes used, model differences, etc.)</a:t>
            </a:r>
            <a:endParaRPr lang="en-US" dirty="0"/>
          </a:p>
        </p:txBody>
      </p:sp>
      <p:pic>
        <p:nvPicPr>
          <p:cNvPr id="4" name="Picture 3"/>
          <p:cNvPicPr>
            <a:picLocks noChangeAspect="1"/>
          </p:cNvPicPr>
          <p:nvPr/>
        </p:nvPicPr>
        <p:blipFill rotWithShape="1">
          <a:blip r:embed="rId3"/>
          <a:srcRect l="11747" t="3034" r="6598" b="3034"/>
          <a:stretch/>
        </p:blipFill>
        <p:spPr>
          <a:xfrm>
            <a:off x="6327648" y="2287095"/>
            <a:ext cx="5584622" cy="3428397"/>
          </a:xfrm>
          <a:prstGeom prst="rect">
            <a:avLst/>
          </a:prstGeom>
        </p:spPr>
      </p:pic>
      <p:sp>
        <p:nvSpPr>
          <p:cNvPr id="3" name="Slide Number Placeholder 2"/>
          <p:cNvSpPr>
            <a:spLocks noGrp="1"/>
          </p:cNvSpPr>
          <p:nvPr>
            <p:ph type="sldNum" sz="quarter" idx="12"/>
          </p:nvPr>
        </p:nvSpPr>
        <p:spPr/>
        <p:txBody>
          <a:bodyPr/>
          <a:lstStyle/>
          <a:p>
            <a:fld id="{FE58CC28-12D4-4D83-9327-6F72454D4753}" type="slidenum">
              <a:rPr lang="en-US" smtClean="0"/>
              <a:t>5</a:t>
            </a:fld>
            <a:endParaRPr lang="en-US"/>
          </a:p>
        </p:txBody>
      </p:sp>
      <p:grpSp>
        <p:nvGrpSpPr>
          <p:cNvPr id="7" name="Group 6"/>
          <p:cNvGrpSpPr/>
          <p:nvPr/>
        </p:nvGrpSpPr>
        <p:grpSpPr>
          <a:xfrm>
            <a:off x="3086323" y="528440"/>
            <a:ext cx="6482649" cy="5507481"/>
            <a:chOff x="2771302" y="530733"/>
            <a:chExt cx="6482649" cy="5507481"/>
          </a:xfrm>
        </p:grpSpPr>
        <p:pic>
          <p:nvPicPr>
            <p:cNvPr id="2050" name="Picture 2" descr="https://upload.wikimedia.org/wikipedia/en/8/8a/Hazard_genera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7364" y="3490971"/>
              <a:ext cx="3230526" cy="1384995"/>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REVIEW PAPER</a:t>
              </a:r>
              <a:endParaRPr lang="en-US" sz="3600" b="1" dirty="0"/>
            </a:p>
          </p:txBody>
        </p:sp>
      </p:grpSp>
    </p:spTree>
    <p:extLst>
      <p:ext uri="{BB962C8B-B14F-4D97-AF65-F5344CB8AC3E}">
        <p14:creationId xmlns:p14="http://schemas.microsoft.com/office/powerpoint/2010/main" val="129294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Cloud condensation nucleation activity of biomass burning </a:t>
            </a:r>
            <a:r>
              <a:rPr lang="en-US" dirty="0" smtClean="0"/>
              <a:t>aerosol</a:t>
            </a:r>
            <a:br>
              <a:rPr lang="en-US" dirty="0" smtClean="0"/>
            </a:br>
            <a:r>
              <a:rPr lang="en-US" sz="2700" dirty="0" err="1" smtClean="0"/>
              <a:t>Petters</a:t>
            </a:r>
            <a:r>
              <a:rPr lang="en-US" sz="2700" dirty="0" smtClean="0"/>
              <a:t>, et al. 2009</a:t>
            </a:r>
            <a:endParaRPr lang="en-US" sz="2700" dirty="0"/>
          </a:p>
        </p:txBody>
      </p:sp>
      <p:sp>
        <p:nvSpPr>
          <p:cNvPr id="3" name="Content Placeholder 2"/>
          <p:cNvSpPr>
            <a:spLocks noGrp="1"/>
          </p:cNvSpPr>
          <p:nvPr>
            <p:ph idx="1"/>
          </p:nvPr>
        </p:nvSpPr>
        <p:spPr>
          <a:xfrm>
            <a:off x="838200" y="2054429"/>
            <a:ext cx="7536254" cy="4471480"/>
          </a:xfrm>
        </p:spPr>
        <p:txBody>
          <a:bodyPr>
            <a:normAutofit fontScale="92500" lnSpcReduction="20000"/>
          </a:bodyPr>
          <a:lstStyle/>
          <a:p>
            <a:r>
              <a:rPr lang="en-US" dirty="0" smtClean="0"/>
              <a:t>Looked at the hygroscopicity (HTDMA) and </a:t>
            </a:r>
            <a:r>
              <a:rPr lang="en-US" dirty="0"/>
              <a:t>CCN activity (CCN100) </a:t>
            </a:r>
            <a:r>
              <a:rPr lang="en-US" dirty="0" smtClean="0"/>
              <a:t>of 24 different “fuel” types</a:t>
            </a:r>
          </a:p>
          <a:p>
            <a:r>
              <a:rPr lang="en-US" dirty="0" smtClean="0"/>
              <a:t>Fresh smoke particle size was correlated to the emission’s hygroscopicity </a:t>
            </a:r>
          </a:p>
          <a:p>
            <a:pPr lvl="1"/>
            <a:r>
              <a:rPr lang="en-US" dirty="0" smtClean="0"/>
              <a:t>Smaller particle = lower Hygroscopicity</a:t>
            </a:r>
          </a:p>
          <a:p>
            <a:r>
              <a:rPr lang="en-US" dirty="0" smtClean="0"/>
              <a:t>Smoke emissions should have 0.1 &lt; </a:t>
            </a:r>
            <a:r>
              <a:rPr lang="el-GR" dirty="0" smtClean="0"/>
              <a:t>κ</a:t>
            </a:r>
            <a:r>
              <a:rPr lang="en-US" dirty="0" smtClean="0"/>
              <a:t> &lt;0.4</a:t>
            </a:r>
          </a:p>
          <a:p>
            <a:pPr lvl="1"/>
            <a:r>
              <a:rPr lang="en-US" dirty="0" smtClean="0"/>
              <a:t>(little to no size dependence)</a:t>
            </a:r>
          </a:p>
          <a:p>
            <a:r>
              <a:rPr lang="en-US" dirty="0" smtClean="0"/>
              <a:t>Most of the samples could serve as CCN in “vigorous updrafts”</a:t>
            </a:r>
          </a:p>
          <a:p>
            <a:r>
              <a:rPr lang="en-US" dirty="0" smtClean="0"/>
              <a:t>“fuels” growing in more saline soils are better CCN (they have more inorganic content)</a:t>
            </a:r>
          </a:p>
          <a:p>
            <a:r>
              <a:rPr lang="en-US" dirty="0" smtClean="0"/>
              <a:t>Organics coating soot particles in general only increases CCN activity because of the increase in size</a:t>
            </a:r>
          </a:p>
        </p:txBody>
      </p:sp>
      <p:pic>
        <p:nvPicPr>
          <p:cNvPr id="4" name="Picture 3"/>
          <p:cNvPicPr>
            <a:picLocks noChangeAspect="1"/>
          </p:cNvPicPr>
          <p:nvPr/>
        </p:nvPicPr>
        <p:blipFill>
          <a:blip r:embed="rId3"/>
          <a:stretch>
            <a:fillRect/>
          </a:stretch>
        </p:blipFill>
        <p:spPr>
          <a:xfrm>
            <a:off x="8492516" y="3786567"/>
            <a:ext cx="3211481" cy="2739342"/>
          </a:xfrm>
          <a:prstGeom prst="rect">
            <a:avLst/>
          </a:prstGeom>
        </p:spPr>
      </p:pic>
      <p:pic>
        <p:nvPicPr>
          <p:cNvPr id="5" name="Picture 4"/>
          <p:cNvPicPr>
            <a:picLocks noChangeAspect="1"/>
          </p:cNvPicPr>
          <p:nvPr/>
        </p:nvPicPr>
        <p:blipFill rotWithShape="1">
          <a:blip r:embed="rId4"/>
          <a:srcRect l="8852"/>
          <a:stretch/>
        </p:blipFill>
        <p:spPr>
          <a:xfrm>
            <a:off x="8492516" y="1340655"/>
            <a:ext cx="3211481" cy="2425168"/>
          </a:xfrm>
          <a:prstGeom prst="rect">
            <a:avLst/>
          </a:prstGeom>
        </p:spPr>
      </p:pic>
      <p:sp>
        <p:nvSpPr>
          <p:cNvPr id="6" name="Slide Number Placeholder 5"/>
          <p:cNvSpPr>
            <a:spLocks noGrp="1"/>
          </p:cNvSpPr>
          <p:nvPr>
            <p:ph type="sldNum" sz="quarter" idx="12"/>
          </p:nvPr>
        </p:nvSpPr>
        <p:spPr/>
        <p:txBody>
          <a:bodyPr/>
          <a:lstStyle/>
          <a:p>
            <a:fld id="{FE58CC28-12D4-4D83-9327-6F72454D4753}" type="slidenum">
              <a:rPr lang="en-US" smtClean="0"/>
              <a:t>6</a:t>
            </a:fld>
            <a:endParaRPr lang="en-US"/>
          </a:p>
        </p:txBody>
      </p:sp>
      <p:grpSp>
        <p:nvGrpSpPr>
          <p:cNvPr id="7" name="Group 6"/>
          <p:cNvGrpSpPr/>
          <p:nvPr/>
        </p:nvGrpSpPr>
        <p:grpSpPr>
          <a:xfrm>
            <a:off x="3086323" y="528440"/>
            <a:ext cx="6482649" cy="5507481"/>
            <a:chOff x="2771302" y="530733"/>
            <a:chExt cx="6482649" cy="5507481"/>
          </a:xfrm>
        </p:grpSpPr>
        <p:pic>
          <p:nvPicPr>
            <p:cNvPr id="8" name="Picture 2" descr="https://upload.wikimedia.org/wikipedia/en/8/8a/Hazard_gener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397364" y="3490971"/>
              <a:ext cx="3230526" cy="1384995"/>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LAB STUDY</a:t>
              </a:r>
              <a:endParaRPr lang="en-US" sz="3600" b="1" dirty="0"/>
            </a:p>
          </p:txBody>
        </p:sp>
      </p:grpSp>
    </p:spTree>
    <p:extLst>
      <p:ext uri="{BB962C8B-B14F-4D97-AF65-F5344CB8AC3E}">
        <p14:creationId xmlns:p14="http://schemas.microsoft.com/office/powerpoint/2010/main" val="23754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7"/>
                                        </p:tgtEl>
                                      </p:cBhvr>
                                    </p:animEffect>
                                    <p:anim calcmode="lin" valueType="num">
                                      <p:cBhvr>
                                        <p:cTn id="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4" dur="26">
                                          <p:stCondLst>
                                            <p:cond delay="620"/>
                                          </p:stCondLst>
                                        </p:cTn>
                                        <p:tgtEl>
                                          <p:spTgt spid="7"/>
                                        </p:tgtEl>
                                      </p:cBhvr>
                                      <p:to x="100000" y="60000"/>
                                    </p:animScale>
                                    <p:animScale>
                                      <p:cBhvr>
                                        <p:cTn id="15" dur="166" decel="50000">
                                          <p:stCondLst>
                                            <p:cond delay="646"/>
                                          </p:stCondLst>
                                        </p:cTn>
                                        <p:tgtEl>
                                          <p:spTgt spid="7"/>
                                        </p:tgtEl>
                                      </p:cBhvr>
                                      <p:to x="100000" y="100000"/>
                                    </p:animScale>
                                    <p:animScale>
                                      <p:cBhvr>
                                        <p:cTn id="16" dur="26">
                                          <p:stCondLst>
                                            <p:cond delay="1312"/>
                                          </p:stCondLst>
                                        </p:cTn>
                                        <p:tgtEl>
                                          <p:spTgt spid="7"/>
                                        </p:tgtEl>
                                      </p:cBhvr>
                                      <p:to x="100000" y="80000"/>
                                    </p:animScale>
                                    <p:animScale>
                                      <p:cBhvr>
                                        <p:cTn id="17" dur="166" decel="50000">
                                          <p:stCondLst>
                                            <p:cond delay="1338"/>
                                          </p:stCondLst>
                                        </p:cTn>
                                        <p:tgtEl>
                                          <p:spTgt spid="7"/>
                                        </p:tgtEl>
                                      </p:cBhvr>
                                      <p:to x="100000" y="100000"/>
                                    </p:animScale>
                                    <p:animScale>
                                      <p:cBhvr>
                                        <p:cTn id="18" dur="26">
                                          <p:stCondLst>
                                            <p:cond delay="1642"/>
                                          </p:stCondLst>
                                        </p:cTn>
                                        <p:tgtEl>
                                          <p:spTgt spid="7"/>
                                        </p:tgtEl>
                                      </p:cBhvr>
                                      <p:to x="100000" y="90000"/>
                                    </p:animScale>
                                    <p:animScale>
                                      <p:cBhvr>
                                        <p:cTn id="19" dur="166" decel="50000">
                                          <p:stCondLst>
                                            <p:cond delay="1668"/>
                                          </p:stCondLst>
                                        </p:cTn>
                                        <p:tgtEl>
                                          <p:spTgt spid="7"/>
                                        </p:tgtEl>
                                      </p:cBhvr>
                                      <p:to x="100000" y="100000"/>
                                    </p:animScale>
                                    <p:animScale>
                                      <p:cBhvr>
                                        <p:cTn id="20" dur="26">
                                          <p:stCondLst>
                                            <p:cond delay="1808"/>
                                          </p:stCondLst>
                                        </p:cTn>
                                        <p:tgtEl>
                                          <p:spTgt spid="7"/>
                                        </p:tgtEl>
                                      </p:cBhvr>
                                      <p:to x="100000" y="95000"/>
                                    </p:animScale>
                                    <p:animScale>
                                      <p:cBhvr>
                                        <p:cTn id="21" dur="166" decel="50000">
                                          <p:stCondLst>
                                            <p:cond delay="1834"/>
                                          </p:stCondLst>
                                        </p:cTn>
                                        <p:tgtEl>
                                          <p:spTgt spid="7"/>
                                        </p:tgtEl>
                                      </p:cBhvr>
                                      <p:to x="100000" y="100000"/>
                                    </p:animScale>
                                    <p:set>
                                      <p:cBhvr>
                                        <p:cTn id="2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nuclei emissions from biomass burning </a:t>
            </a:r>
            <a:br>
              <a:rPr lang="en-US" dirty="0" smtClean="0"/>
            </a:br>
            <a:r>
              <a:rPr lang="en-US" sz="2400" dirty="0" err="1" smtClean="0"/>
              <a:t>Petters</a:t>
            </a:r>
            <a:r>
              <a:rPr lang="en-US" sz="2400" dirty="0" smtClean="0"/>
              <a:t>, et al. 2009</a:t>
            </a:r>
            <a:endParaRPr lang="en-US" dirty="0"/>
          </a:p>
        </p:txBody>
      </p:sp>
      <p:sp>
        <p:nvSpPr>
          <p:cNvPr id="3" name="Content Placeholder 2"/>
          <p:cNvSpPr>
            <a:spLocks noGrp="1"/>
          </p:cNvSpPr>
          <p:nvPr>
            <p:ph idx="1"/>
          </p:nvPr>
        </p:nvSpPr>
        <p:spPr>
          <a:xfrm>
            <a:off x="484066" y="1834678"/>
            <a:ext cx="8198207" cy="4946368"/>
          </a:xfrm>
        </p:spPr>
        <p:txBody>
          <a:bodyPr>
            <a:normAutofit lnSpcReduction="10000"/>
          </a:bodyPr>
          <a:lstStyle/>
          <a:p>
            <a:r>
              <a:rPr lang="en-US" dirty="0" smtClean="0"/>
              <a:t>21 different fuels (i.e. plants)</a:t>
            </a:r>
          </a:p>
          <a:p>
            <a:r>
              <a:rPr lang="en-US" dirty="0" smtClean="0"/>
              <a:t>Out of 72 burns, only 21 produced ice</a:t>
            </a:r>
          </a:p>
          <a:p>
            <a:pPr lvl="1"/>
            <a:r>
              <a:rPr lang="en-US" dirty="0" smtClean="0"/>
              <a:t>The largest IN fraction was from swamp grass, producing  ~1 IN for every 100 particles detected</a:t>
            </a:r>
          </a:p>
          <a:p>
            <a:r>
              <a:rPr lang="en-US" dirty="0" smtClean="0"/>
              <a:t>In general, not good IN (compared to other sources)</a:t>
            </a:r>
          </a:p>
          <a:p>
            <a:r>
              <a:rPr lang="en-US" dirty="0" smtClean="0"/>
              <a:t>However, this ability exists, meaning biomass burning emissions have even more capability to affect cloud formation, beyond CCN activity</a:t>
            </a:r>
          </a:p>
          <a:p>
            <a:r>
              <a:rPr lang="en-US" dirty="0" smtClean="0"/>
              <a:t>Emissions that did act as IN tended to have </a:t>
            </a:r>
            <a:r>
              <a:rPr lang="en-US" dirty="0"/>
              <a:t>low organic </a:t>
            </a:r>
            <a:r>
              <a:rPr lang="en-US" dirty="0" smtClean="0"/>
              <a:t>carbon fraction</a:t>
            </a:r>
            <a:r>
              <a:rPr lang="en-US" dirty="0"/>
              <a:t>, high water-soluble ion content, </a:t>
            </a:r>
            <a:r>
              <a:rPr lang="en-US" dirty="0" smtClean="0"/>
              <a:t>and be assoc. with a </a:t>
            </a:r>
            <a:r>
              <a:rPr lang="en-US" dirty="0"/>
              <a:t>more </a:t>
            </a:r>
            <a:r>
              <a:rPr lang="en-US" dirty="0" smtClean="0"/>
              <a:t>flaming fire phase (rather than smoldering which has more OC content)</a:t>
            </a:r>
            <a:endParaRPr lang="en-US" dirty="0"/>
          </a:p>
        </p:txBody>
      </p:sp>
      <p:pic>
        <p:nvPicPr>
          <p:cNvPr id="5" name="Picture 4"/>
          <p:cNvPicPr>
            <a:picLocks noChangeAspect="1"/>
          </p:cNvPicPr>
          <p:nvPr/>
        </p:nvPicPr>
        <p:blipFill>
          <a:blip r:embed="rId2"/>
          <a:stretch>
            <a:fillRect/>
          </a:stretch>
        </p:blipFill>
        <p:spPr>
          <a:xfrm>
            <a:off x="8682273" y="2783060"/>
            <a:ext cx="3304385" cy="2747019"/>
          </a:xfrm>
          <a:prstGeom prst="rect">
            <a:avLst/>
          </a:prstGeom>
        </p:spPr>
      </p:pic>
      <p:sp>
        <p:nvSpPr>
          <p:cNvPr id="4" name="Slide Number Placeholder 3"/>
          <p:cNvSpPr>
            <a:spLocks noGrp="1"/>
          </p:cNvSpPr>
          <p:nvPr>
            <p:ph type="sldNum" sz="quarter" idx="12"/>
          </p:nvPr>
        </p:nvSpPr>
        <p:spPr/>
        <p:txBody>
          <a:bodyPr/>
          <a:lstStyle/>
          <a:p>
            <a:fld id="{FE58CC28-12D4-4D83-9327-6F72454D4753}" type="slidenum">
              <a:rPr lang="en-US" smtClean="0"/>
              <a:t>7</a:t>
            </a:fld>
            <a:endParaRPr lang="en-US"/>
          </a:p>
        </p:txBody>
      </p:sp>
      <p:grpSp>
        <p:nvGrpSpPr>
          <p:cNvPr id="6" name="Group 5"/>
          <p:cNvGrpSpPr/>
          <p:nvPr/>
        </p:nvGrpSpPr>
        <p:grpSpPr>
          <a:xfrm>
            <a:off x="3086323" y="528440"/>
            <a:ext cx="6482649" cy="5507481"/>
            <a:chOff x="2771302" y="530733"/>
            <a:chExt cx="6482649" cy="5507481"/>
          </a:xfrm>
        </p:grpSpPr>
        <p:pic>
          <p:nvPicPr>
            <p:cNvPr id="7" name="Picture 2" descr="https://upload.wikimedia.org/wikipedia/en/8/8a/Hazard_gener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97364" y="3490971"/>
              <a:ext cx="3230526" cy="1384995"/>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LAB STUDY</a:t>
              </a:r>
              <a:endParaRPr lang="en-US" sz="3600" b="1" dirty="0"/>
            </a:p>
          </p:txBody>
        </p:sp>
      </p:grpSp>
    </p:spTree>
    <p:extLst>
      <p:ext uri="{BB962C8B-B14F-4D97-AF65-F5344CB8AC3E}">
        <p14:creationId xmlns:p14="http://schemas.microsoft.com/office/powerpoint/2010/main" val="266700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Semi-Direct </a:t>
            </a:r>
            <a:r>
              <a:rPr lang="en-US" dirty="0"/>
              <a:t>E</a:t>
            </a:r>
            <a:r>
              <a:rPr lang="en-US" dirty="0" smtClean="0"/>
              <a:t>ffect</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E58CC28-12D4-4D83-9327-6F72454D4753}" type="slidenum">
              <a:rPr lang="en-US" smtClean="0"/>
              <a:t>8</a:t>
            </a:fld>
            <a:endParaRPr lang="en-US"/>
          </a:p>
        </p:txBody>
      </p:sp>
    </p:spTree>
    <p:extLst>
      <p:ext uri="{BB962C8B-B14F-4D97-AF65-F5344CB8AC3E}">
        <p14:creationId xmlns:p14="http://schemas.microsoft.com/office/powerpoint/2010/main" val="3371716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effect of smoke, dust, and pollution aerosol on shallow cloud development over the Atlantic Ocean (Kaufman et al, 2005: PNAS)</a:t>
            </a:r>
            <a:endParaRPr lang="en-US" dirty="0"/>
          </a:p>
        </p:txBody>
      </p:sp>
      <p:sp>
        <p:nvSpPr>
          <p:cNvPr id="3" name="Content Placeholder 2"/>
          <p:cNvSpPr>
            <a:spLocks noGrp="1"/>
          </p:cNvSpPr>
          <p:nvPr>
            <p:ph idx="1"/>
          </p:nvPr>
        </p:nvSpPr>
        <p:spPr>
          <a:xfrm>
            <a:off x="838200" y="2098675"/>
            <a:ext cx="7870371" cy="4351338"/>
          </a:xfrm>
        </p:spPr>
        <p:txBody>
          <a:bodyPr>
            <a:normAutofit fontScale="70000" lnSpcReduction="20000"/>
          </a:bodyPr>
          <a:lstStyle/>
          <a:p>
            <a:r>
              <a:rPr lang="en-US" dirty="0" smtClean="0"/>
              <a:t>Background:</a:t>
            </a:r>
          </a:p>
          <a:p>
            <a:pPr lvl="1"/>
            <a:r>
              <a:rPr lang="en-US" dirty="0" smtClean="0"/>
              <a:t>Increased aerosol number: more but smaller cloud droplets</a:t>
            </a:r>
          </a:p>
          <a:p>
            <a:pPr lvl="1"/>
            <a:r>
              <a:rPr lang="en-US" dirty="0" smtClean="0"/>
              <a:t>In turn: precipitation is suppressed and cloud lifetime increases</a:t>
            </a:r>
          </a:p>
          <a:p>
            <a:pPr lvl="1"/>
            <a:r>
              <a:rPr lang="en-US" dirty="0" smtClean="0"/>
              <a:t>Absorbing aerosols in the cloud can absorb light and reduce cloud cover</a:t>
            </a:r>
          </a:p>
          <a:p>
            <a:r>
              <a:rPr lang="en-US" dirty="0" smtClean="0"/>
              <a:t>Data: Terra MODIS data for 3 months from four regions of the Atlantic: marine aerosol, smoke, mineral dust, and pollution aerosols</a:t>
            </a:r>
          </a:p>
          <a:p>
            <a:r>
              <a:rPr lang="en-US" dirty="0" smtClean="0"/>
              <a:t>Results:</a:t>
            </a:r>
          </a:p>
          <a:p>
            <a:pPr lvl="1"/>
            <a:r>
              <a:rPr lang="en-US" dirty="0" smtClean="0"/>
              <a:t>Shallow clouds increase from .2-.4 from clean to polluted/smoke/dust</a:t>
            </a:r>
          </a:p>
          <a:p>
            <a:pPr lvl="1"/>
            <a:r>
              <a:rPr lang="en-US" dirty="0" smtClean="0"/>
              <a:t>Spatial coverage of shallow clouds extend further for smoke/dust than for clean</a:t>
            </a:r>
          </a:p>
          <a:p>
            <a:pPr lvl="1"/>
            <a:r>
              <a:rPr lang="en-US" dirty="0" smtClean="0"/>
              <a:t>LWC increases for polluted/dust, not for smoke</a:t>
            </a:r>
          </a:p>
          <a:p>
            <a:pPr lvl="1"/>
            <a:r>
              <a:rPr lang="en-US" dirty="0" smtClean="0"/>
              <a:t>Radiative effect at TOA is -11 W/m2 (66% due to aerosol-induced cloud changes, 33% due to aerosols directly affecting radiative properties)</a:t>
            </a:r>
          </a:p>
          <a:p>
            <a:pPr lvl="2"/>
            <a:r>
              <a:rPr lang="en-US" dirty="0" smtClean="0"/>
              <a:t>Lowest: dust </a:t>
            </a:r>
          </a:p>
          <a:p>
            <a:pPr lvl="2"/>
            <a:r>
              <a:rPr lang="en-US" dirty="0" smtClean="0"/>
              <a:t>Highest: pollution</a:t>
            </a:r>
          </a:p>
          <a:p>
            <a:pPr lvl="1"/>
            <a:r>
              <a:rPr lang="en-US" dirty="0" smtClean="0"/>
              <a:t>Never published in more formal journal because Kaufman died months later</a:t>
            </a:r>
            <a:endParaRPr lang="en-US" dirty="0"/>
          </a:p>
        </p:txBody>
      </p:sp>
      <p:pic>
        <p:nvPicPr>
          <p:cNvPr id="4" name="Picture 3"/>
          <p:cNvPicPr>
            <a:picLocks noChangeAspect="1"/>
          </p:cNvPicPr>
          <p:nvPr/>
        </p:nvPicPr>
        <p:blipFill rotWithShape="1">
          <a:blip r:embed="rId2"/>
          <a:srcRect b="28505"/>
          <a:stretch/>
        </p:blipFill>
        <p:spPr>
          <a:xfrm>
            <a:off x="8830745" y="1524000"/>
            <a:ext cx="3361255" cy="3813544"/>
          </a:xfrm>
          <a:prstGeom prst="rect">
            <a:avLst/>
          </a:prstGeom>
        </p:spPr>
      </p:pic>
      <p:sp>
        <p:nvSpPr>
          <p:cNvPr id="5" name="Slide Number Placeholder 4"/>
          <p:cNvSpPr>
            <a:spLocks noGrp="1"/>
          </p:cNvSpPr>
          <p:nvPr>
            <p:ph type="sldNum" sz="quarter" idx="12"/>
          </p:nvPr>
        </p:nvSpPr>
        <p:spPr/>
        <p:txBody>
          <a:bodyPr/>
          <a:lstStyle/>
          <a:p>
            <a:fld id="{FE58CC28-12D4-4D83-9327-6F72454D4753}" type="slidenum">
              <a:rPr lang="en-US" smtClean="0"/>
              <a:t>9</a:t>
            </a:fld>
            <a:endParaRPr lang="en-US"/>
          </a:p>
        </p:txBody>
      </p:sp>
      <p:sp>
        <p:nvSpPr>
          <p:cNvPr id="9" name="Rectangle 8"/>
          <p:cNvSpPr/>
          <p:nvPr/>
        </p:nvSpPr>
        <p:spPr>
          <a:xfrm>
            <a:off x="9005777" y="5446985"/>
            <a:ext cx="3060404" cy="12536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TOP: Red: sub-um particles, smoke, pollution, Green: dust and sea salt</a:t>
            </a:r>
          </a:p>
          <a:p>
            <a:pPr algn="ctr"/>
            <a:endParaRPr lang="en-US" sz="1400" dirty="0" smtClean="0"/>
          </a:p>
          <a:p>
            <a:pPr algn="ctr"/>
            <a:r>
              <a:rPr lang="en-US" sz="1400" dirty="0" smtClean="0"/>
              <a:t>BOTTOM: Red: shallow clouds, Green: deep convective clouds, Blue: mixed</a:t>
            </a:r>
            <a:endParaRPr lang="en-US" sz="1400" dirty="0"/>
          </a:p>
        </p:txBody>
      </p:sp>
      <p:grpSp>
        <p:nvGrpSpPr>
          <p:cNvPr id="6" name="Group 5"/>
          <p:cNvGrpSpPr/>
          <p:nvPr/>
        </p:nvGrpSpPr>
        <p:grpSpPr>
          <a:xfrm>
            <a:off x="2854675" y="365125"/>
            <a:ext cx="6482649" cy="5507481"/>
            <a:chOff x="2771302" y="530733"/>
            <a:chExt cx="6482649" cy="5507481"/>
          </a:xfrm>
        </p:grpSpPr>
        <p:pic>
          <p:nvPicPr>
            <p:cNvPr id="7" name="Picture 2" descr="https://upload.wikimedia.org/wikipedia/en/8/8a/Hazard_gener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302" y="530733"/>
              <a:ext cx="6482649" cy="55074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97363" y="3307141"/>
              <a:ext cx="3230526" cy="1938992"/>
            </a:xfrm>
            <a:prstGeom prst="rect">
              <a:avLst/>
            </a:prstGeom>
            <a:noFill/>
          </p:spPr>
          <p:txBody>
            <a:bodyPr wrap="square" rtlCol="0">
              <a:spAutoFit/>
            </a:bodyPr>
            <a:lstStyle/>
            <a:p>
              <a:pPr algn="ctr"/>
              <a:r>
                <a:rPr lang="en-US" sz="3600" b="1" dirty="0" smtClean="0"/>
                <a:t>WARNING:</a:t>
              </a:r>
            </a:p>
            <a:p>
              <a:pPr algn="ctr"/>
              <a:endParaRPr lang="en-US" sz="1200" b="1" dirty="0" smtClean="0"/>
            </a:p>
            <a:p>
              <a:pPr algn="ctr"/>
              <a:r>
                <a:rPr lang="en-US" sz="3600" b="1" dirty="0" smtClean="0"/>
                <a:t>SATELLITE DATA STUDY</a:t>
              </a:r>
              <a:endParaRPr lang="en-US" sz="3600" b="1" dirty="0"/>
            </a:p>
          </p:txBody>
        </p:sp>
      </p:grpSp>
    </p:spTree>
    <p:extLst>
      <p:ext uri="{BB962C8B-B14F-4D97-AF65-F5344CB8AC3E}">
        <p14:creationId xmlns:p14="http://schemas.microsoft.com/office/powerpoint/2010/main" val="367293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2282</Words>
  <Application>Microsoft Office PowerPoint</Application>
  <PresentationFormat>Widescreen</PresentationFormat>
  <Paragraphs>183</Paragraphs>
  <Slides>19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Biomass Burning Effects on Clouds</vt:lpstr>
      <vt:lpstr>Introduction</vt:lpstr>
      <vt:lpstr>PowerPoint Presentation</vt:lpstr>
      <vt:lpstr>CCN and IN Properties</vt:lpstr>
      <vt:lpstr>Black carbon semi-direct effects on cloud cover Review and synthesis Koch &amp; Del Genio, 2010</vt:lpstr>
      <vt:lpstr>Cloud condensation nucleation activity of biomass burning aerosol Petters, et al. 2009</vt:lpstr>
      <vt:lpstr>Ice nuclei emissions from biomass burning  Petters, et al. 2009</vt:lpstr>
      <vt:lpstr>Semi-Direct Effect</vt:lpstr>
      <vt:lpstr>The effect of smoke, dust, and pollution aerosol on shallow cloud development over the Atlantic Ocean (Kaufman et al, 2005: PNAS)</vt:lpstr>
      <vt:lpstr>On smoke suppression of clouds in Amazonia Feingold, et al. 2005</vt:lpstr>
      <vt:lpstr>Aircraft-measured indirect cloud effects from biomass burning smoke in the Arctic and subarctic (Zamora et al, 2016: ACP)</vt:lpstr>
      <vt:lpstr>Indirect Effects</vt:lpstr>
      <vt:lpstr>Influence of biomass burning on CCN number and hygroscopicity during summertime in the eastern Mediterranean Bougiatioti, et al. 2016</vt:lpstr>
      <vt:lpstr>Effects of biomass burning on climate, accounting for heat and moisture fluxes, black and brown carbon, and cloud absorption effects (Jacobson, 2014: JGR)</vt:lpstr>
      <vt:lpstr>Clouds Affecting BB Aerosol</vt:lpstr>
      <vt:lpstr>Size-dependent wet removal of BC in Canadian biomass burning plumes (Taylor et al, 2014: ACP)</vt:lpstr>
      <vt:lpstr>Summary</vt:lpstr>
      <vt:lpstr>Useful papers to read</vt:lpstr>
      <vt:lpstr>References</vt:lpstr>
    </vt:vector>
  </TitlesOfParts>
  <Company>Georgia Institute of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Biomass Burning Effects on Clouds</dc:title>
  <dc:creator>Purdue, Sara K</dc:creator>
  <cp:lastModifiedBy>Purdue, Sara K</cp:lastModifiedBy>
  <cp:revision>48</cp:revision>
  <dcterms:created xsi:type="dcterms:W3CDTF">2016-04-07T16:22:10Z</dcterms:created>
  <dcterms:modified xsi:type="dcterms:W3CDTF">2016-04-14T16:28:25Z</dcterms:modified>
</cp:coreProperties>
</file>