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26"/>
  </p:notesMasterIdLst>
  <p:sldIdLst>
    <p:sldId id="256" r:id="rId2"/>
    <p:sldId id="263" r:id="rId3"/>
    <p:sldId id="264" r:id="rId4"/>
    <p:sldId id="266" r:id="rId5"/>
    <p:sldId id="268" r:id="rId6"/>
    <p:sldId id="269" r:id="rId7"/>
    <p:sldId id="258" r:id="rId8"/>
    <p:sldId id="271" r:id="rId9"/>
    <p:sldId id="267" r:id="rId10"/>
    <p:sldId id="272" r:id="rId11"/>
    <p:sldId id="273" r:id="rId12"/>
    <p:sldId id="274" r:id="rId13"/>
    <p:sldId id="262" r:id="rId14"/>
    <p:sldId id="275" r:id="rId15"/>
    <p:sldId id="276" r:id="rId16"/>
    <p:sldId id="277" r:id="rId17"/>
    <p:sldId id="278" r:id="rId18"/>
    <p:sldId id="280" r:id="rId19"/>
    <p:sldId id="281" r:id="rId20"/>
    <p:sldId id="282" r:id="rId21"/>
    <p:sldId id="279" r:id="rId22"/>
    <p:sldId id="283" r:id="rId23"/>
    <p:sldId id="284"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5" autoAdjust="0"/>
    <p:restoredTop sz="81324" autoAdjust="0"/>
  </p:normalViewPr>
  <p:slideViewPr>
    <p:cSldViewPr snapToGrid="0">
      <p:cViewPr varScale="1">
        <p:scale>
          <a:sx n="72" d="100"/>
          <a:sy n="72"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68034-D322-42F8-BB67-C419A21B80B4}" type="datetimeFigureOut">
              <a:rPr lang="en-US" smtClean="0"/>
              <a:t>4/19/2016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F8F8-064F-4119-B680-6A4006DDD838}" type="slidenum">
              <a:rPr lang="en-US" smtClean="0"/>
              <a:t>‹#›</a:t>
            </a:fld>
            <a:endParaRPr lang="en-US"/>
          </a:p>
        </p:txBody>
      </p:sp>
    </p:spTree>
    <p:extLst>
      <p:ext uri="{BB962C8B-B14F-4D97-AF65-F5344CB8AC3E}">
        <p14:creationId xmlns:p14="http://schemas.microsoft.com/office/powerpoint/2010/main" val="3819551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Mea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CF8F8-064F-4119-B680-6A4006DDD838}" type="slidenum">
              <a:rPr lang="en-US" smtClean="0"/>
              <a:t>1</a:t>
            </a:fld>
            <a:endParaRPr lang="en-US"/>
          </a:p>
        </p:txBody>
      </p:sp>
    </p:spTree>
    <p:extLst>
      <p:ext uri="{BB962C8B-B14F-4D97-AF65-F5344CB8AC3E}">
        <p14:creationId xmlns:p14="http://schemas.microsoft.com/office/powerpoint/2010/main" val="405348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low standard deviation indicates that the data points tend to be close to the </a:t>
            </a:r>
            <a:r>
              <a:rPr lang="en-US" sz="1200" b="0" i="0" u="none" strike="noStrike" kern="1200" dirty="0" smtClean="0">
                <a:solidFill>
                  <a:schemeClr val="tx1"/>
                </a:solidFill>
                <a:effectLst/>
                <a:latin typeface="+mn-lt"/>
                <a:ea typeface="+mn-ea"/>
                <a:cs typeface="+mn-cs"/>
                <a:hlinkClick r:id="rId3" tooltip="Mean"/>
              </a:rPr>
              <a:t>mean</a:t>
            </a:r>
            <a:r>
              <a:rPr lang="en-US" sz="1200" b="0" i="0" kern="1200" dirty="0" smtClean="0">
                <a:solidFill>
                  <a:schemeClr val="tx1"/>
                </a:solidFill>
                <a:effectLst/>
                <a:latin typeface="+mn-lt"/>
                <a:ea typeface="+mn-ea"/>
                <a:cs typeface="+mn-cs"/>
              </a:rPr>
              <a:t> (also called the expected value) of the set, while a high standard deviation indicates that the data points are spread out over a wider range of values.</a:t>
            </a:r>
            <a:endParaRPr lang="en-US" dirty="0"/>
          </a:p>
        </p:txBody>
      </p:sp>
      <p:sp>
        <p:nvSpPr>
          <p:cNvPr id="4" name="Slide Number Placeholder 3"/>
          <p:cNvSpPr>
            <a:spLocks noGrp="1"/>
          </p:cNvSpPr>
          <p:nvPr>
            <p:ph type="sldNum" sz="quarter" idx="10"/>
          </p:nvPr>
        </p:nvSpPr>
        <p:spPr/>
        <p:txBody>
          <a:bodyPr/>
          <a:lstStyle/>
          <a:p>
            <a:fld id="{240CF8F8-064F-4119-B680-6A4006DDD838}" type="slidenum">
              <a:rPr lang="en-US" smtClean="0"/>
              <a:t>11</a:t>
            </a:fld>
            <a:endParaRPr lang="en-US"/>
          </a:p>
        </p:txBody>
      </p:sp>
    </p:spTree>
    <p:extLst>
      <p:ext uri="{BB962C8B-B14F-4D97-AF65-F5344CB8AC3E}">
        <p14:creationId xmlns:p14="http://schemas.microsoft.com/office/powerpoint/2010/main" val="2091745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CF8F8-064F-4119-B680-6A4006DDD838}" type="slidenum">
              <a:rPr lang="en-US" smtClean="0"/>
              <a:t>13</a:t>
            </a:fld>
            <a:endParaRPr lang="en-US"/>
          </a:p>
        </p:txBody>
      </p:sp>
    </p:spTree>
    <p:extLst>
      <p:ext uri="{BB962C8B-B14F-4D97-AF65-F5344CB8AC3E}">
        <p14:creationId xmlns:p14="http://schemas.microsoft.com/office/powerpoint/2010/main" val="2082782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HOA  57:(mostly C4H + 9 )</a:t>
            </a:r>
          </a:p>
          <a:p>
            <a:r>
              <a:rPr lang="en-US" dirty="0" smtClean="0"/>
              <a:t>highly aged fraction, OOA I, (40–50%) with low volatility and a mass spectrum similar to </a:t>
            </a:r>
            <a:r>
              <a:rPr lang="en-US" dirty="0" err="1" smtClean="0"/>
              <a:t>fulvic</a:t>
            </a:r>
            <a:r>
              <a:rPr lang="en-US" dirty="0" smtClean="0"/>
              <a:t> acid, and a more volatile and probably less processed fraction, OOA II (on average 20%)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Coa:C3H3O + and C3H5O +, even though their contributions to m/z 55 and 57</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bboaBBOA</a:t>
            </a:r>
            <a:r>
              <a:rPr lang="en-US" dirty="0" smtClean="0"/>
              <a:t> in the Barcelona region can be emitted by regional agricultural open fires or due to long-range transported pollutants from forest or agricultural fires, and possibly also from wood-combustion heating systems in suburban and rural areas (</a:t>
            </a:r>
            <a:r>
              <a:rPr lang="en-US" dirty="0" err="1" smtClean="0"/>
              <a:t>Reche</a:t>
            </a:r>
            <a:r>
              <a:rPr lang="en-US" dirty="0" smtClean="0"/>
              <a:t> et al., 2012). Characteristic mass fragments of BBOA spectra are m/z 60 and 73, attributed to C2H4O + 2 and C3H5O + 2 , respectively.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BBOA contains high contributions from the oxygen-containing ion families. </a:t>
            </a:r>
          </a:p>
          <a:p>
            <a:endParaRPr lang="en-US" dirty="0"/>
          </a:p>
        </p:txBody>
      </p:sp>
      <p:sp>
        <p:nvSpPr>
          <p:cNvPr id="4" name="Slide Number Placeholder 3"/>
          <p:cNvSpPr>
            <a:spLocks noGrp="1"/>
          </p:cNvSpPr>
          <p:nvPr>
            <p:ph type="sldNum" sz="quarter" idx="10"/>
          </p:nvPr>
        </p:nvSpPr>
        <p:spPr/>
        <p:txBody>
          <a:bodyPr/>
          <a:lstStyle/>
          <a:p>
            <a:fld id="{240CF8F8-064F-4119-B680-6A4006DDD838}" type="slidenum">
              <a:rPr lang="en-US" smtClean="0"/>
              <a:t>14</a:t>
            </a:fld>
            <a:endParaRPr lang="en-US"/>
          </a:p>
        </p:txBody>
      </p:sp>
    </p:spTree>
    <p:extLst>
      <p:ext uri="{BB962C8B-B14F-4D97-AF65-F5344CB8AC3E}">
        <p14:creationId xmlns:p14="http://schemas.microsoft.com/office/powerpoint/2010/main" val="135846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 Arctic Ocean from 5 August to 8 September 2008 as a part of the Arctic Summer Cloud Ocean Study (ASCOS) using an aerosol mass spectrometer (AMS).</a:t>
            </a:r>
          </a:p>
          <a:p>
            <a:r>
              <a:rPr lang="en-US" dirty="0" smtClean="0"/>
              <a:t>Table 5 shows that the mass spectrum of the organic component of this factor (see Fig. 8) correlates well with organic aerosol measured at Mace Head, Ireland during a biologically-productive period (r = 0.78) when the aerosol were thought to be primary marine in nature</a:t>
            </a:r>
          </a:p>
          <a:p>
            <a:endParaRPr lang="en-US" dirty="0" smtClean="0"/>
          </a:p>
        </p:txBody>
      </p:sp>
      <p:sp>
        <p:nvSpPr>
          <p:cNvPr id="4" name="Slide Number Placeholder 3"/>
          <p:cNvSpPr>
            <a:spLocks noGrp="1"/>
          </p:cNvSpPr>
          <p:nvPr>
            <p:ph type="sldNum" sz="quarter" idx="10"/>
          </p:nvPr>
        </p:nvSpPr>
        <p:spPr/>
        <p:txBody>
          <a:bodyPr/>
          <a:lstStyle/>
          <a:p>
            <a:fld id="{240CF8F8-064F-4119-B680-6A4006DDD838}" type="slidenum">
              <a:rPr lang="en-US" smtClean="0"/>
              <a:t>15</a:t>
            </a:fld>
            <a:endParaRPr lang="en-US"/>
          </a:p>
        </p:txBody>
      </p:sp>
    </p:spTree>
    <p:extLst>
      <p:ext uri="{BB962C8B-B14F-4D97-AF65-F5344CB8AC3E}">
        <p14:creationId xmlns:p14="http://schemas.microsoft.com/office/powerpoint/2010/main" val="725850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CF8F8-064F-4119-B680-6A4006DDD838}" type="slidenum">
              <a:rPr lang="en-US" smtClean="0"/>
              <a:t>21</a:t>
            </a:fld>
            <a:endParaRPr lang="en-US"/>
          </a:p>
        </p:txBody>
      </p:sp>
    </p:spTree>
    <p:extLst>
      <p:ext uri="{BB962C8B-B14F-4D97-AF65-F5344CB8AC3E}">
        <p14:creationId xmlns:p14="http://schemas.microsoft.com/office/powerpoint/2010/main" val="1007381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provides a unique means of following ambient secondary OA evolution that is analogous to and can be compared with trends observed in chamber studies of secondary organic aerosol formation</a:t>
            </a:r>
          </a:p>
          <a:p>
            <a:endParaRPr lang="en-US" dirty="0"/>
          </a:p>
        </p:txBody>
      </p:sp>
      <p:sp>
        <p:nvSpPr>
          <p:cNvPr id="4" name="Slide Number Placeholder 3"/>
          <p:cNvSpPr>
            <a:spLocks noGrp="1"/>
          </p:cNvSpPr>
          <p:nvPr>
            <p:ph type="sldNum" sz="quarter" idx="10"/>
          </p:nvPr>
        </p:nvSpPr>
        <p:spPr/>
        <p:txBody>
          <a:bodyPr/>
          <a:lstStyle/>
          <a:p>
            <a:fld id="{240CF8F8-064F-4119-B680-6A4006DDD838}" type="slidenum">
              <a:rPr lang="en-US" smtClean="0"/>
              <a:t>22</a:t>
            </a:fld>
            <a:endParaRPr lang="en-US"/>
          </a:p>
        </p:txBody>
      </p:sp>
    </p:spTree>
    <p:extLst>
      <p:ext uri="{BB962C8B-B14F-4D97-AF65-F5344CB8AC3E}">
        <p14:creationId xmlns:p14="http://schemas.microsoft.com/office/powerpoint/2010/main" val="331316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organic component of atmospheric aerosols plays an important role mainly concerning small particles</a:t>
            </a:r>
            <a:endParaRPr lang="en-US" dirty="0"/>
          </a:p>
        </p:txBody>
      </p:sp>
      <p:sp>
        <p:nvSpPr>
          <p:cNvPr id="4" name="Slide Number Placeholder 3"/>
          <p:cNvSpPr>
            <a:spLocks noGrp="1"/>
          </p:cNvSpPr>
          <p:nvPr>
            <p:ph type="sldNum" sz="quarter" idx="10"/>
          </p:nvPr>
        </p:nvSpPr>
        <p:spPr/>
        <p:txBody>
          <a:bodyPr/>
          <a:lstStyle/>
          <a:p>
            <a:fld id="{240CF8F8-064F-4119-B680-6A4006DDD838}" type="slidenum">
              <a:rPr lang="en-US" smtClean="0"/>
              <a:t>2</a:t>
            </a:fld>
            <a:endParaRPr lang="en-US"/>
          </a:p>
        </p:txBody>
      </p:sp>
    </p:spTree>
    <p:extLst>
      <p:ext uri="{BB962C8B-B14F-4D97-AF65-F5344CB8AC3E}">
        <p14:creationId xmlns:p14="http://schemas.microsoft.com/office/powerpoint/2010/main" val="101383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Particles in the atmosphere are often divided into two categories, depending on whether they are directly emitted into the atmosphere or formed there by condensation (</a:t>
            </a:r>
            <a:r>
              <a:rPr lang="en-US" dirty="0" err="1" smtClean="0"/>
              <a:t>Fuzzi</a:t>
            </a:r>
            <a:r>
              <a:rPr lang="en-US" dirty="0" smtClean="0"/>
              <a:t> et al., 2006). Primary organic aerosol (POA) particles are generally understood to be those that are released directly from various sources. Secondary organic aerosol (SOA) is formed in the atmosphere by condensation of low </a:t>
            </a:r>
            <a:r>
              <a:rPr lang="en-US" dirty="0" err="1" smtClean="0"/>
              <a:t>vapour</a:t>
            </a:r>
            <a:r>
              <a:rPr lang="en-US" dirty="0" smtClean="0"/>
              <a:t> pressure products from the oxidation of organic gases. </a:t>
            </a:r>
            <a:r>
              <a:rPr lang="en-US" sz="1200" kern="1200" dirty="0" smtClean="0">
                <a:solidFill>
                  <a:schemeClr val="tx1"/>
                </a:solidFill>
                <a:effectLst/>
                <a:latin typeface="+mn-lt"/>
                <a:ea typeface="+mn-ea"/>
                <a:cs typeface="+mn-cs"/>
              </a:rPr>
              <a:t>Large number of sources and the evolution of OA results</a:t>
            </a:r>
            <a:r>
              <a:rPr lang="en-US" sz="1200" kern="1200" baseline="0" dirty="0" smtClean="0">
                <a:solidFill>
                  <a:schemeClr val="tx1"/>
                </a:solidFill>
                <a:effectLst/>
                <a:latin typeface="+mn-lt"/>
                <a:ea typeface="+mn-ea"/>
                <a:cs typeface="+mn-cs"/>
              </a:rPr>
              <a:t> variation in ambient chemical composition, </a:t>
            </a:r>
            <a:r>
              <a:rPr lang="en-US" sz="1200" kern="1200" dirty="0" smtClean="0">
                <a:solidFill>
                  <a:schemeClr val="tx1"/>
                </a:solidFill>
                <a:effectLst/>
                <a:latin typeface="+mn-lt"/>
                <a:ea typeface="+mn-ea"/>
                <a:cs typeface="+mn-cs"/>
              </a:rPr>
              <a:t>concentration, properties </a:t>
            </a:r>
            <a:r>
              <a:rPr lang="en-US" sz="1200" kern="1200" baseline="0" dirty="0" smtClean="0">
                <a:solidFill>
                  <a:schemeClr val="tx1"/>
                </a:solidFill>
                <a:effectLst/>
                <a:latin typeface="+mn-lt"/>
                <a:ea typeface="+mn-ea"/>
                <a:cs typeface="+mn-cs"/>
              </a:rPr>
              <a:t> of  ambient PM </a:t>
            </a:r>
            <a:endParaRPr lang="en-US" sz="1200" kern="1200" dirty="0" smtClean="0">
              <a:solidFill>
                <a:schemeClr val="tx1"/>
              </a:solidFill>
              <a:effectLst/>
              <a:latin typeface="+mn-lt"/>
              <a:ea typeface="+mn-ea"/>
              <a:cs typeface="+mn-cs"/>
            </a:endParaRPr>
          </a:p>
          <a:p>
            <a:r>
              <a:rPr lang="en-US" sz="1200" dirty="0" smtClean="0"/>
              <a:t>, leading to the formation of oxygenated organic aerosol (OOA)</a:t>
            </a:r>
            <a:endParaRPr lang="en-US" dirty="0" smtClean="0"/>
          </a:p>
          <a:p>
            <a:r>
              <a:rPr lang="en-US" dirty="0" smtClean="0"/>
              <a:t>OA </a:t>
            </a:r>
            <a:r>
              <a:rPr lang="en-US" dirty="0" err="1" smtClean="0"/>
              <a:t>nd</a:t>
            </a:r>
            <a:r>
              <a:rPr lang="en-US" dirty="0" smtClean="0"/>
              <a:t> OA precursor gases evolve by becoming</a:t>
            </a:r>
          </a:p>
          <a:p>
            <a:r>
              <a:rPr lang="en-US" dirty="0" smtClean="0"/>
              <a:t>Evolution: OA becoming increasingly oxidized, less volatile, and more hygroscopic, leading to the formation of </a:t>
            </a:r>
            <a:r>
              <a:rPr lang="en-US" dirty="0" err="1" smtClean="0"/>
              <a:t>oxygenatedorganic</a:t>
            </a:r>
            <a:r>
              <a:rPr lang="en-US" dirty="0" smtClean="0"/>
              <a:t> aerosol (OOA)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r>
              <a:rPr lang="en-US" dirty="0" smtClean="0"/>
              <a:t>The quantification of different types of aerosols such as SOA and POA (or more classes if possible) is important as source identification is the first step in all mitigation activities. Furthermore, SOA and POA may be associated with different sizes, chemical composition and physical properties and thus may have different effects on climate or health.</a:t>
            </a:r>
          </a:p>
          <a:p>
            <a:endParaRPr lang="en-US" dirty="0" smtClean="0"/>
          </a:p>
        </p:txBody>
      </p:sp>
      <p:sp>
        <p:nvSpPr>
          <p:cNvPr id="4" name="Slide Number Placeholder 3"/>
          <p:cNvSpPr>
            <a:spLocks noGrp="1"/>
          </p:cNvSpPr>
          <p:nvPr>
            <p:ph type="sldNum" sz="quarter" idx="10"/>
          </p:nvPr>
        </p:nvSpPr>
        <p:spPr/>
        <p:txBody>
          <a:bodyPr/>
          <a:lstStyle/>
          <a:p>
            <a:fld id="{240CF8F8-064F-4119-B680-6A4006DDD838}" type="slidenum">
              <a:rPr lang="en-US" smtClean="0"/>
              <a:t>3</a:t>
            </a:fld>
            <a:endParaRPr lang="en-US"/>
          </a:p>
        </p:txBody>
      </p:sp>
    </p:spTree>
    <p:extLst>
      <p:ext uri="{BB962C8B-B14F-4D97-AF65-F5344CB8AC3E}">
        <p14:creationId xmlns:p14="http://schemas.microsoft.com/office/powerpoint/2010/main" val="222927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complexity of the atmospheric (organic) aerosol system places great demands on measurement techniques and instrumentation</a:t>
            </a:r>
          </a:p>
          <a:p>
            <a:r>
              <a:rPr lang="en-US" dirty="0" smtClean="0"/>
              <a:t>The Aerodyne AMS provides quantitative data on inorganic and organic aerosol species in submicron non-refractory aerosol particles with high-time resolution.</a:t>
            </a:r>
          </a:p>
          <a:p>
            <a:endParaRPr lang="en-US" dirty="0" smtClean="0"/>
          </a:p>
          <a:p>
            <a:r>
              <a:rPr lang="en-US" dirty="0" smtClean="0"/>
              <a:t>The aim of their application is to reduce the original data-set into one of lower dimensions to detect “hidden” information and explain the variability of the measured variables. In particular, in environmental applications the goal of receptor modelling is to estimate number and composition of sources (the factor that explains the data variability) but also to point out any trend and/or correlation among observations and identify potential marker for pollutant sources. </a:t>
            </a:r>
          </a:p>
          <a:p>
            <a:endParaRPr lang="en-US" dirty="0" smtClean="0"/>
          </a:p>
          <a:p>
            <a:r>
              <a:rPr lang="en-US" dirty="0" smtClean="0"/>
              <a:t>Based on the AMS measurements, OA can be separated into oxygenated OA (OOA), hydrocarbon-like OA (HOA), and sometimes other components such as biomass burning OA (BBOA) in most places. It has been found that the majority of OA mass is OOA which can be further </a:t>
            </a:r>
            <a:r>
              <a:rPr lang="en-US" dirty="0" err="1" smtClean="0"/>
              <a:t>deconvolved</a:t>
            </a:r>
            <a:r>
              <a:rPr lang="en-US" dirty="0" smtClean="0"/>
              <a:t> into low-volatility OOA (LV-OOA) and semi-volatile OOA (SV-OOA) (Ng et al., 2010). There </a:t>
            </a:r>
            <a:r>
              <a:rPr lang="en-US" dirty="0" err="1" smtClean="0"/>
              <a:t>hav</a:t>
            </a:r>
            <a:endParaRPr lang="en-US" dirty="0"/>
          </a:p>
        </p:txBody>
      </p:sp>
      <p:sp>
        <p:nvSpPr>
          <p:cNvPr id="4" name="Slide Number Placeholder 3"/>
          <p:cNvSpPr>
            <a:spLocks noGrp="1"/>
          </p:cNvSpPr>
          <p:nvPr>
            <p:ph type="sldNum" sz="quarter" idx="10"/>
          </p:nvPr>
        </p:nvSpPr>
        <p:spPr/>
        <p:txBody>
          <a:bodyPr/>
          <a:lstStyle/>
          <a:p>
            <a:fld id="{240CF8F8-064F-4119-B680-6A4006DDD838}" type="slidenum">
              <a:rPr lang="en-US" smtClean="0"/>
              <a:t>4</a:t>
            </a:fld>
            <a:endParaRPr lang="en-US"/>
          </a:p>
        </p:txBody>
      </p:sp>
    </p:spTree>
    <p:extLst>
      <p:ext uri="{BB962C8B-B14F-4D97-AF65-F5344CB8AC3E}">
        <p14:creationId xmlns:p14="http://schemas.microsoft.com/office/powerpoint/2010/main" val="3413160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AMS datasets can further be analyzed by different methods (triangle plots etc.) to investigate the OA evolution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 evolution is characterized in terms of the changing intensities of the two most dominant oxygen-containing ions in the OOA spectra, m/z44 (mostly CO+ 2 in ambient data) and m/z43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 HOA components have f44 &lt; 0.05; SV-OOA and LV-OOA components concentrate in the lower and upper halves of the triangle, respectively. The base of the triangle encompasses the variability in HOA and SV-OOA composition. This range decreases with increasing f44 (O:C ratio), suggesting that the aerosols become more chemically similar with increasing aging, largely independent of the initial source of the material (Jimenez et al., 2009; Ng et al., 2010). Most SOA produced in the laboratory experiments cluster on the lower half of the triangle, indicating that they are not as oxidized as ambient LV-OOA The triangle plot in Ng et al. (2010) indicates that f44 of OOA components increases with photochemical age, suggesting the importance of acid formation in OOA evolution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This slope suggests that ambient OOA aging results in net changes in chemical composition that are equivalent to the addition of both acid and alcohol/peroxide functional groups without fragmentation (i.e. C-C bond breakage), and/or the addition of acid groups with fragmentation.</a:t>
            </a:r>
          </a:p>
          <a:p>
            <a:endParaRPr lang="en-US" dirty="0"/>
          </a:p>
        </p:txBody>
      </p:sp>
      <p:sp>
        <p:nvSpPr>
          <p:cNvPr id="4" name="Slide Number Placeholder 3"/>
          <p:cNvSpPr>
            <a:spLocks noGrp="1"/>
          </p:cNvSpPr>
          <p:nvPr>
            <p:ph type="sldNum" sz="quarter" idx="10"/>
          </p:nvPr>
        </p:nvSpPr>
        <p:spPr/>
        <p:txBody>
          <a:bodyPr/>
          <a:lstStyle/>
          <a:p>
            <a:fld id="{240CF8F8-064F-4119-B680-6A4006DDD838}" type="slidenum">
              <a:rPr lang="en-US" smtClean="0"/>
              <a:t>6</a:t>
            </a:fld>
            <a:endParaRPr lang="en-US"/>
          </a:p>
        </p:txBody>
      </p:sp>
    </p:spTree>
    <p:extLst>
      <p:ext uri="{BB962C8B-B14F-4D97-AF65-F5344CB8AC3E}">
        <p14:creationId xmlns:p14="http://schemas.microsoft.com/office/powerpoint/2010/main" val="14483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aim of this project is to compile 62 Aerosol Mass Spectrometer(AMS) dataset and investigate the evolution of the organic aerosol (OA) in the atmosphere by analyzing the data using Taylor Plots. The AMS datasets (unit mass resolution mass spectra, UMR, and high resolution, HR) are taken from the ambient measurements at different places of Northern Hemisphere between the years 2005 to 2014.  A Taylor Plot(Diagram) is made for the ambient measurement datasets. Taylor </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240CF8F8-064F-4119-B680-6A4006DDD838}" type="slidenum">
              <a:rPr lang="en-US" smtClean="0"/>
              <a:t>7</a:t>
            </a:fld>
            <a:endParaRPr lang="en-US"/>
          </a:p>
        </p:txBody>
      </p:sp>
    </p:spTree>
    <p:extLst>
      <p:ext uri="{BB962C8B-B14F-4D97-AF65-F5344CB8AC3E}">
        <p14:creationId xmlns:p14="http://schemas.microsoft.com/office/powerpoint/2010/main" val="3102134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Positive matrix factorization (PMF) was conducted on the organic aerosol (OA) data matrix measured by an aerosol mass spectrometer, on both unit mass (UMR) and high resolution (HR) data</a:t>
            </a:r>
          </a:p>
          <a:p>
            <a:endParaRPr lang="en-US" dirty="0"/>
          </a:p>
        </p:txBody>
      </p:sp>
      <p:sp>
        <p:nvSpPr>
          <p:cNvPr id="4" name="Slide Number Placeholder 3"/>
          <p:cNvSpPr>
            <a:spLocks noGrp="1"/>
          </p:cNvSpPr>
          <p:nvPr>
            <p:ph type="sldNum" sz="quarter" idx="10"/>
          </p:nvPr>
        </p:nvSpPr>
        <p:spPr/>
        <p:txBody>
          <a:bodyPr/>
          <a:lstStyle/>
          <a:p>
            <a:fld id="{240CF8F8-064F-4119-B680-6A4006DDD838}" type="slidenum">
              <a:rPr lang="en-US" smtClean="0"/>
              <a:t>8</a:t>
            </a:fld>
            <a:endParaRPr lang="en-US"/>
          </a:p>
        </p:txBody>
      </p:sp>
    </p:spTree>
    <p:extLst>
      <p:ext uri="{BB962C8B-B14F-4D97-AF65-F5344CB8AC3E}">
        <p14:creationId xmlns:p14="http://schemas.microsoft.com/office/powerpoint/2010/main" val="4056880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Taylor Plot(Diagram) is made for the ambient measurement datasets. Taylor plot provides a statistical information of how patterns match each other in terms of their correlation, their root-mean-square difference, and the ratio of their variance (Taylor K 2011) which can be useful to construct a diagram that statistically quantifies the degree of similarity between the chosen reference field and other field data</a:t>
            </a:r>
            <a:endParaRPr lang="en-US" dirty="0"/>
          </a:p>
        </p:txBody>
      </p:sp>
      <p:sp>
        <p:nvSpPr>
          <p:cNvPr id="4" name="Slide Number Placeholder 3"/>
          <p:cNvSpPr>
            <a:spLocks noGrp="1"/>
          </p:cNvSpPr>
          <p:nvPr>
            <p:ph type="sldNum" sz="quarter" idx="10"/>
          </p:nvPr>
        </p:nvSpPr>
        <p:spPr/>
        <p:txBody>
          <a:bodyPr/>
          <a:lstStyle/>
          <a:p>
            <a:fld id="{240CF8F8-064F-4119-B680-6A4006DDD838}" type="slidenum">
              <a:rPr lang="en-US" smtClean="0"/>
              <a:t>9</a:t>
            </a:fld>
            <a:endParaRPr lang="en-US"/>
          </a:p>
        </p:txBody>
      </p:sp>
    </p:spTree>
    <p:extLst>
      <p:ext uri="{BB962C8B-B14F-4D97-AF65-F5344CB8AC3E}">
        <p14:creationId xmlns:p14="http://schemas.microsoft.com/office/powerpoint/2010/main" val="158267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Thus, from the correlation coefficient alone it is not possible to determine whether two patterns have the same amplitude of </a:t>
            </a:r>
            <a:r>
              <a:rPr lang="en-US" dirty="0" err="1" smtClean="0"/>
              <a:t>variatio</a:t>
            </a:r>
            <a:endParaRPr lang="en-US" dirty="0"/>
          </a:p>
        </p:txBody>
      </p:sp>
      <p:sp>
        <p:nvSpPr>
          <p:cNvPr id="4" name="Slide Number Placeholder 3"/>
          <p:cNvSpPr>
            <a:spLocks noGrp="1"/>
          </p:cNvSpPr>
          <p:nvPr>
            <p:ph type="sldNum" sz="quarter" idx="10"/>
          </p:nvPr>
        </p:nvSpPr>
        <p:spPr/>
        <p:txBody>
          <a:bodyPr/>
          <a:lstStyle/>
          <a:p>
            <a:fld id="{240CF8F8-064F-4119-B680-6A4006DDD838}" type="slidenum">
              <a:rPr lang="en-US" smtClean="0"/>
              <a:t>10</a:t>
            </a:fld>
            <a:endParaRPr lang="en-US"/>
          </a:p>
        </p:txBody>
      </p:sp>
    </p:spTree>
    <p:extLst>
      <p:ext uri="{BB962C8B-B14F-4D97-AF65-F5344CB8AC3E}">
        <p14:creationId xmlns:p14="http://schemas.microsoft.com/office/powerpoint/2010/main" val="4169862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C29305-2175-4488-9863-52DF0329385D}"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CFBE5-BC2C-4708-8713-3464218B5C37}" type="slidenum">
              <a:rPr lang="en-US" smtClean="0"/>
              <a:t>‹#›</a:t>
            </a:fld>
            <a:endParaRPr lang="en-US"/>
          </a:p>
        </p:txBody>
      </p:sp>
    </p:spTree>
    <p:extLst>
      <p:ext uri="{BB962C8B-B14F-4D97-AF65-F5344CB8AC3E}">
        <p14:creationId xmlns:p14="http://schemas.microsoft.com/office/powerpoint/2010/main" val="325471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C29305-2175-4488-9863-52DF0329385D}"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CFBE5-BC2C-4708-8713-3464218B5C37}" type="slidenum">
              <a:rPr lang="en-US" smtClean="0"/>
              <a:t>‹#›</a:t>
            </a:fld>
            <a:endParaRPr lang="en-US"/>
          </a:p>
        </p:txBody>
      </p:sp>
    </p:spTree>
    <p:extLst>
      <p:ext uri="{BB962C8B-B14F-4D97-AF65-F5344CB8AC3E}">
        <p14:creationId xmlns:p14="http://schemas.microsoft.com/office/powerpoint/2010/main" val="307701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C29305-2175-4488-9863-52DF0329385D}"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CFBE5-BC2C-4708-8713-3464218B5C37}" type="slidenum">
              <a:rPr lang="en-US" smtClean="0"/>
              <a:t>‹#›</a:t>
            </a:fld>
            <a:endParaRPr lang="en-US"/>
          </a:p>
        </p:txBody>
      </p:sp>
    </p:spTree>
    <p:extLst>
      <p:ext uri="{BB962C8B-B14F-4D97-AF65-F5344CB8AC3E}">
        <p14:creationId xmlns:p14="http://schemas.microsoft.com/office/powerpoint/2010/main" val="65479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C29305-2175-4488-9863-52DF0329385D}"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CFBE5-BC2C-4708-8713-3464218B5C37}" type="slidenum">
              <a:rPr lang="en-US" smtClean="0"/>
              <a:t>‹#›</a:t>
            </a:fld>
            <a:endParaRPr lang="en-US"/>
          </a:p>
        </p:txBody>
      </p:sp>
    </p:spTree>
    <p:extLst>
      <p:ext uri="{BB962C8B-B14F-4D97-AF65-F5344CB8AC3E}">
        <p14:creationId xmlns:p14="http://schemas.microsoft.com/office/powerpoint/2010/main" val="100277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C29305-2175-4488-9863-52DF0329385D}"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CFBE5-BC2C-4708-8713-3464218B5C37}" type="slidenum">
              <a:rPr lang="en-US" smtClean="0"/>
              <a:t>‹#›</a:t>
            </a:fld>
            <a:endParaRPr lang="en-US"/>
          </a:p>
        </p:txBody>
      </p:sp>
    </p:spTree>
    <p:extLst>
      <p:ext uri="{BB962C8B-B14F-4D97-AF65-F5344CB8AC3E}">
        <p14:creationId xmlns:p14="http://schemas.microsoft.com/office/powerpoint/2010/main" val="371587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C29305-2175-4488-9863-52DF0329385D}"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CFBE5-BC2C-4708-8713-3464218B5C37}" type="slidenum">
              <a:rPr lang="en-US" smtClean="0"/>
              <a:t>‹#›</a:t>
            </a:fld>
            <a:endParaRPr lang="en-US"/>
          </a:p>
        </p:txBody>
      </p:sp>
    </p:spTree>
    <p:extLst>
      <p:ext uri="{BB962C8B-B14F-4D97-AF65-F5344CB8AC3E}">
        <p14:creationId xmlns:p14="http://schemas.microsoft.com/office/powerpoint/2010/main" val="85764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C29305-2175-4488-9863-52DF0329385D}"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CFBE5-BC2C-4708-8713-3464218B5C37}" type="slidenum">
              <a:rPr lang="en-US" smtClean="0"/>
              <a:t>‹#›</a:t>
            </a:fld>
            <a:endParaRPr lang="en-US"/>
          </a:p>
        </p:txBody>
      </p:sp>
    </p:spTree>
    <p:extLst>
      <p:ext uri="{BB962C8B-B14F-4D97-AF65-F5344CB8AC3E}">
        <p14:creationId xmlns:p14="http://schemas.microsoft.com/office/powerpoint/2010/main" val="149908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C29305-2175-4488-9863-52DF0329385D}"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CFBE5-BC2C-4708-8713-3464218B5C37}" type="slidenum">
              <a:rPr lang="en-US" smtClean="0"/>
              <a:t>‹#›</a:t>
            </a:fld>
            <a:endParaRPr lang="en-US"/>
          </a:p>
        </p:txBody>
      </p:sp>
    </p:spTree>
    <p:extLst>
      <p:ext uri="{BB962C8B-B14F-4D97-AF65-F5344CB8AC3E}">
        <p14:creationId xmlns:p14="http://schemas.microsoft.com/office/powerpoint/2010/main" val="223677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29305-2175-4488-9863-52DF0329385D}"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CFBE5-BC2C-4708-8713-3464218B5C37}" type="slidenum">
              <a:rPr lang="en-US" smtClean="0"/>
              <a:t>‹#›</a:t>
            </a:fld>
            <a:endParaRPr lang="en-US"/>
          </a:p>
        </p:txBody>
      </p:sp>
    </p:spTree>
    <p:extLst>
      <p:ext uri="{BB962C8B-B14F-4D97-AF65-F5344CB8AC3E}">
        <p14:creationId xmlns:p14="http://schemas.microsoft.com/office/powerpoint/2010/main" val="1287021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C29305-2175-4488-9863-52DF0329385D}"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CFBE5-BC2C-4708-8713-3464218B5C37}" type="slidenum">
              <a:rPr lang="en-US" smtClean="0"/>
              <a:t>‹#›</a:t>
            </a:fld>
            <a:endParaRPr lang="en-US"/>
          </a:p>
        </p:txBody>
      </p:sp>
    </p:spTree>
    <p:extLst>
      <p:ext uri="{BB962C8B-B14F-4D97-AF65-F5344CB8AC3E}">
        <p14:creationId xmlns:p14="http://schemas.microsoft.com/office/powerpoint/2010/main" val="251639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C29305-2175-4488-9863-52DF0329385D}"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CFBE5-BC2C-4708-8713-3464218B5C37}" type="slidenum">
              <a:rPr lang="en-US" smtClean="0"/>
              <a:t>‹#›</a:t>
            </a:fld>
            <a:endParaRPr lang="en-US"/>
          </a:p>
        </p:txBody>
      </p:sp>
    </p:spTree>
    <p:extLst>
      <p:ext uri="{BB962C8B-B14F-4D97-AF65-F5344CB8AC3E}">
        <p14:creationId xmlns:p14="http://schemas.microsoft.com/office/powerpoint/2010/main" val="5047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29305-2175-4488-9863-52DF0329385D}" type="datetimeFigureOut">
              <a:rPr lang="en-US" smtClean="0"/>
              <a:t>4/19/2016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CFBE5-BC2C-4708-8713-3464218B5C37}" type="slidenum">
              <a:rPr lang="en-US" smtClean="0"/>
              <a:t>‹#›</a:t>
            </a:fld>
            <a:endParaRPr lang="en-US"/>
          </a:p>
        </p:txBody>
      </p:sp>
    </p:spTree>
    <p:extLst>
      <p:ext uri="{BB962C8B-B14F-4D97-AF65-F5344CB8AC3E}">
        <p14:creationId xmlns:p14="http://schemas.microsoft.com/office/powerpoint/2010/main" val="24067873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3509963"/>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1771444"/>
          </a:xfrm>
        </p:spPr>
        <p:txBody>
          <a:bodyPr>
            <a:normAutofit/>
          </a:bodyPr>
          <a:lstStyle/>
          <a:p>
            <a:r>
              <a:rPr lang="en-US" sz="3600" dirty="0" smtClean="0">
                <a:solidFill>
                  <a:schemeClr val="bg1"/>
                </a:solidFill>
              </a:rPr>
              <a:t>Representation of Organic Aerosols and Evolution by Taylor Plot</a:t>
            </a:r>
            <a:endParaRPr lang="en-US" sz="3600" dirty="0">
              <a:solidFill>
                <a:schemeClr val="bg1"/>
              </a:solidFill>
            </a:endParaRPr>
          </a:p>
        </p:txBody>
      </p:sp>
      <p:sp>
        <p:nvSpPr>
          <p:cNvPr id="3" name="Subtitle 2"/>
          <p:cNvSpPr>
            <a:spLocks noGrp="1"/>
          </p:cNvSpPr>
          <p:nvPr>
            <p:ph type="subTitle" idx="1"/>
          </p:nvPr>
        </p:nvSpPr>
        <p:spPr>
          <a:xfrm>
            <a:off x="1524000" y="4016170"/>
            <a:ext cx="9144000" cy="1655762"/>
          </a:xfrm>
        </p:spPr>
        <p:txBody>
          <a:bodyPr/>
          <a:lstStyle/>
          <a:p>
            <a:r>
              <a:rPr lang="en-US" dirty="0" smtClean="0"/>
              <a:t>Gamze Eris</a:t>
            </a:r>
            <a:endParaRPr lang="en-US" dirty="0"/>
          </a:p>
        </p:txBody>
      </p:sp>
      <p:pic>
        <p:nvPicPr>
          <p:cNvPr id="3074" name="Picture 2" descr="http://www.chbe.gatech.edu/sites/default/files/logos/chbe.multi.3-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9159" y="6297270"/>
            <a:ext cx="2249784" cy="43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2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Correlation Coefficient</a:t>
            </a:r>
            <a:endParaRPr lang="en-US" sz="3600" b="1" dirty="0"/>
          </a:p>
        </p:txBody>
      </p:sp>
      <p:sp>
        <p:nvSpPr>
          <p:cNvPr id="3" name="Content Placeholder 2"/>
          <p:cNvSpPr>
            <a:spLocks noGrp="1"/>
          </p:cNvSpPr>
          <p:nvPr>
            <p:ph sz="half" idx="1"/>
          </p:nvPr>
        </p:nvSpPr>
        <p:spPr/>
        <p:txBody>
          <a:bodyPr>
            <a:normAutofit/>
          </a:bodyPr>
          <a:lstStyle/>
          <a:p>
            <a:r>
              <a:rPr lang="en-US" sz="2400" dirty="0" smtClean="0"/>
              <a:t> to quantify pattern similarity </a:t>
            </a:r>
          </a:p>
          <a:p>
            <a:endParaRPr lang="en-US" sz="2400" dirty="0"/>
          </a:p>
          <a:p>
            <a:r>
              <a:rPr lang="en-US" sz="2400" dirty="0" smtClean="0"/>
              <a:t>Reaches a maximum value of 1 when for all n, </a:t>
            </a:r>
          </a:p>
          <a:p>
            <a:endParaRPr lang="en-US" sz="2400" dirty="0"/>
          </a:p>
          <a:p>
            <a:r>
              <a:rPr lang="en-US" sz="2400" dirty="0" smtClean="0"/>
              <a:t>where a is a positive constant. </a:t>
            </a:r>
            <a:endParaRPr lang="en-US" sz="2400" dirty="0"/>
          </a:p>
        </p:txBody>
      </p:sp>
      <p:sp>
        <p:nvSpPr>
          <p:cNvPr id="6" name="Rectangle 5"/>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sz="half" idx="2"/>
          </p:nvPr>
        </p:nvPicPr>
        <p:blipFill rotWithShape="1">
          <a:blip r:embed="rId3"/>
          <a:srcRect r="2766"/>
          <a:stretch/>
        </p:blipFill>
        <p:spPr>
          <a:xfrm>
            <a:off x="6995756" y="1839532"/>
            <a:ext cx="3348394" cy="1462716"/>
          </a:xfrm>
          <a:prstGeom prst="rect">
            <a:avLst/>
          </a:prstGeom>
        </p:spPr>
      </p:pic>
      <p:pic>
        <p:nvPicPr>
          <p:cNvPr id="9" name="Picture 8"/>
          <p:cNvPicPr>
            <a:picLocks noChangeAspect="1"/>
          </p:cNvPicPr>
          <p:nvPr/>
        </p:nvPicPr>
        <p:blipFill>
          <a:blip r:embed="rId4"/>
          <a:stretch>
            <a:fillRect/>
          </a:stretch>
        </p:blipFill>
        <p:spPr>
          <a:xfrm>
            <a:off x="2770709" y="3444359"/>
            <a:ext cx="1819275" cy="304800"/>
          </a:xfrm>
          <a:prstGeom prst="rect">
            <a:avLst/>
          </a:prstGeom>
        </p:spPr>
      </p:pic>
      <p:sp>
        <p:nvSpPr>
          <p:cNvPr id="10" name="Rectangle 9"/>
          <p:cNvSpPr/>
          <p:nvPr/>
        </p:nvSpPr>
        <p:spPr>
          <a:xfrm>
            <a:off x="1424836" y="4998561"/>
            <a:ext cx="3501087" cy="369332"/>
          </a:xfrm>
          <a:prstGeom prst="rect">
            <a:avLst/>
          </a:prstGeom>
        </p:spPr>
        <p:txBody>
          <a:bodyPr wrap="none">
            <a:spAutoFit/>
          </a:bodyPr>
          <a:lstStyle/>
          <a:p>
            <a:r>
              <a:rPr lang="en-US" dirty="0" smtClean="0"/>
              <a:t> same centered pattern of variation</a:t>
            </a:r>
            <a:endParaRPr lang="en-US" dirty="0"/>
          </a:p>
        </p:txBody>
      </p:sp>
      <p:sp>
        <p:nvSpPr>
          <p:cNvPr id="11" name="Down Arrow 10"/>
          <p:cNvSpPr/>
          <p:nvPr/>
        </p:nvSpPr>
        <p:spPr>
          <a:xfrm>
            <a:off x="3070746" y="4435522"/>
            <a:ext cx="218364" cy="3428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67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Standard Deviation</a:t>
            </a:r>
            <a:endParaRPr lang="en-US" sz="3600" b="1" dirty="0"/>
          </a:p>
        </p:txBody>
      </p:sp>
      <p:sp>
        <p:nvSpPr>
          <p:cNvPr id="3" name="Content Placeholder 2"/>
          <p:cNvSpPr>
            <a:spLocks noGrp="1"/>
          </p:cNvSpPr>
          <p:nvPr>
            <p:ph sz="half" idx="1"/>
          </p:nvPr>
        </p:nvSpPr>
        <p:spPr>
          <a:xfrm>
            <a:off x="838200" y="1825625"/>
            <a:ext cx="5385179" cy="4351338"/>
          </a:xfrm>
        </p:spPr>
        <p:txBody>
          <a:bodyPr/>
          <a:lstStyle/>
          <a:p>
            <a:r>
              <a:rPr lang="en-US" dirty="0"/>
              <a:t> measure of how spread out numbers are</a:t>
            </a:r>
          </a:p>
        </p:txBody>
      </p:sp>
      <p:pic>
        <p:nvPicPr>
          <p:cNvPr id="5" name="Picture 2" descr="Image result for standard deviat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86650" y="2041416"/>
            <a:ext cx="2552700" cy="1790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mage result for standard deviation"/>
          <p:cNvPicPr>
            <a:picLocks noChangeAspect="1" noChangeArrowheads="1"/>
          </p:cNvPicPr>
          <p:nvPr/>
        </p:nvPicPr>
        <p:blipFill rotWithShape="1">
          <a:blip r:embed="rId4">
            <a:extLst>
              <a:ext uri="{28A0092B-C50C-407E-A947-70E740481C1C}">
                <a14:useLocalDpi xmlns:a14="http://schemas.microsoft.com/office/drawing/2010/main" val="0"/>
              </a:ext>
            </a:extLst>
          </a:blip>
          <a:srcRect t="19486"/>
          <a:stretch/>
        </p:blipFill>
        <p:spPr bwMode="auto">
          <a:xfrm>
            <a:off x="1274691" y="4066628"/>
            <a:ext cx="5357668" cy="241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28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Taylor </a:t>
            </a:r>
            <a:r>
              <a:rPr lang="en-US" b="1" dirty="0" smtClean="0"/>
              <a:t>Plot</a:t>
            </a:r>
            <a:endParaRPr lang="en-US" dirty="0"/>
          </a:p>
        </p:txBody>
      </p:sp>
      <p:pic>
        <p:nvPicPr>
          <p:cNvPr id="7" name="Content Placeholder 6"/>
          <p:cNvPicPr>
            <a:picLocks noGrp="1" noChangeAspect="1"/>
          </p:cNvPicPr>
          <p:nvPr>
            <p:ph idx="1"/>
          </p:nvPr>
        </p:nvPicPr>
        <p:blipFill>
          <a:blip r:embed="rId2"/>
          <a:stretch>
            <a:fillRect/>
          </a:stretch>
        </p:blipFill>
        <p:spPr>
          <a:xfrm>
            <a:off x="2041264" y="1456982"/>
            <a:ext cx="7781925" cy="4324350"/>
          </a:xfrm>
          <a:prstGeom prst="rect">
            <a:avLst/>
          </a:prstGeom>
        </p:spPr>
      </p:pic>
      <p:sp>
        <p:nvSpPr>
          <p:cNvPr id="8" name="Rectangle 7"/>
          <p:cNvSpPr/>
          <p:nvPr/>
        </p:nvSpPr>
        <p:spPr>
          <a:xfrm>
            <a:off x="9260598" y="6205899"/>
            <a:ext cx="2441438" cy="369332"/>
          </a:xfrm>
          <a:prstGeom prst="rect">
            <a:avLst/>
          </a:prstGeom>
        </p:spPr>
        <p:txBody>
          <a:bodyPr wrap="none">
            <a:spAutoFit/>
          </a:bodyPr>
          <a:lstStyle/>
          <a:p>
            <a:r>
              <a:rPr lang="en-US" dirty="0" smtClean="0"/>
              <a:t>angle = </a:t>
            </a:r>
            <a:r>
              <a:rPr lang="en-US" dirty="0" err="1" smtClean="0"/>
              <a:t>acos</a:t>
            </a:r>
            <a:r>
              <a:rPr lang="en-US" dirty="0" smtClean="0"/>
              <a:t>(</a:t>
            </a:r>
            <a:r>
              <a:rPr lang="en-US" dirty="0" err="1" smtClean="0"/>
              <a:t>corr_coeff</a:t>
            </a:r>
            <a:r>
              <a:rPr lang="en-US" dirty="0" smtClean="0"/>
              <a:t>)</a:t>
            </a:r>
            <a:endParaRPr lang="en-US" dirty="0"/>
          </a:p>
        </p:txBody>
      </p:sp>
      <p:sp>
        <p:nvSpPr>
          <p:cNvPr id="9" name="Rectangle 8"/>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822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Ambient Data</a:t>
            </a:r>
            <a:br>
              <a:rPr lang="en-US" dirty="0" smtClean="0"/>
            </a:br>
            <a:endParaRPr lang="en-US" dirty="0"/>
          </a:p>
        </p:txBody>
      </p:sp>
      <p:grpSp>
        <p:nvGrpSpPr>
          <p:cNvPr id="14" name="Group 13"/>
          <p:cNvGrpSpPr/>
          <p:nvPr/>
        </p:nvGrpSpPr>
        <p:grpSpPr>
          <a:xfrm>
            <a:off x="0" y="1463510"/>
            <a:ext cx="7047155" cy="5394490"/>
            <a:chOff x="6258603" y="985835"/>
            <a:chExt cx="5701753" cy="4351338"/>
          </a:xfrm>
        </p:grpSpPr>
        <p:pic>
          <p:nvPicPr>
            <p:cNvPr id="9" name="Content Placeholder 3"/>
            <p:cNvPicPr>
              <a:picLocks noChangeAspect="1"/>
            </p:cNvPicPr>
            <p:nvPr/>
          </p:nvPicPr>
          <p:blipFill>
            <a:blip r:embed="rId3"/>
            <a:stretch>
              <a:fillRect/>
            </a:stretch>
          </p:blipFill>
          <p:spPr>
            <a:xfrm>
              <a:off x="6258603" y="985835"/>
              <a:ext cx="5701753" cy="4351338"/>
            </a:xfrm>
            <a:prstGeom prst="rect">
              <a:avLst/>
            </a:prstGeom>
          </p:spPr>
        </p:pic>
        <p:grpSp>
          <p:nvGrpSpPr>
            <p:cNvPr id="10" name="Group 9"/>
            <p:cNvGrpSpPr/>
            <p:nvPr/>
          </p:nvGrpSpPr>
          <p:grpSpPr>
            <a:xfrm>
              <a:off x="6258603" y="1175269"/>
              <a:ext cx="3419058" cy="3749639"/>
              <a:chOff x="3196426" y="1951446"/>
              <a:chExt cx="3419058" cy="3749639"/>
            </a:xfrm>
          </p:grpSpPr>
          <p:sp>
            <p:nvSpPr>
              <p:cNvPr id="11" name="Oval 10"/>
              <p:cNvSpPr/>
              <p:nvPr/>
            </p:nvSpPr>
            <p:spPr>
              <a:xfrm>
                <a:off x="4905955" y="4309607"/>
                <a:ext cx="1709529" cy="13914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196426" y="1951446"/>
                <a:ext cx="1478941" cy="13914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206240" y="3689405"/>
                <a:ext cx="931576" cy="11211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extBox 14"/>
          <p:cNvSpPr txBox="1"/>
          <p:nvPr/>
        </p:nvSpPr>
        <p:spPr>
          <a:xfrm>
            <a:off x="8439150" y="1885950"/>
            <a:ext cx="2055306" cy="3693319"/>
          </a:xfrm>
          <a:prstGeom prst="rect">
            <a:avLst/>
          </a:prstGeom>
          <a:noFill/>
        </p:spPr>
        <p:txBody>
          <a:bodyPr wrap="none" rtlCol="0">
            <a:spAutoFit/>
          </a:bodyPr>
          <a:lstStyle/>
          <a:p>
            <a:r>
              <a:rPr lang="en-US" dirty="0" smtClean="0"/>
              <a:t>HOA (H)</a:t>
            </a:r>
          </a:p>
          <a:p>
            <a:r>
              <a:rPr lang="en-US" dirty="0" smtClean="0"/>
              <a:t>OOA (O)</a:t>
            </a:r>
          </a:p>
          <a:p>
            <a:r>
              <a:rPr lang="en-US" dirty="0" smtClean="0"/>
              <a:t>LV-OOA (LV)</a:t>
            </a:r>
          </a:p>
          <a:p>
            <a:r>
              <a:rPr lang="en-US" dirty="0" smtClean="0"/>
              <a:t>SV-OOA (SV)</a:t>
            </a:r>
          </a:p>
          <a:p>
            <a:r>
              <a:rPr lang="en-US" dirty="0" smtClean="0"/>
              <a:t>BBOA  (B)</a:t>
            </a:r>
          </a:p>
          <a:p>
            <a:r>
              <a:rPr lang="en-US" dirty="0" smtClean="0"/>
              <a:t>COA (C)</a:t>
            </a:r>
          </a:p>
          <a:p>
            <a:r>
              <a:rPr lang="en-US" dirty="0" smtClean="0"/>
              <a:t>Wood Burning (WB)</a:t>
            </a:r>
          </a:p>
          <a:p>
            <a:r>
              <a:rPr lang="en-US" dirty="0" smtClean="0"/>
              <a:t>Charbroiling (CB)</a:t>
            </a:r>
          </a:p>
          <a:p>
            <a:r>
              <a:rPr lang="en-US" dirty="0" smtClean="0"/>
              <a:t>Marine (MAR)</a:t>
            </a:r>
          </a:p>
          <a:p>
            <a:r>
              <a:rPr lang="en-US" dirty="0" smtClean="0"/>
              <a:t>Continent (CON)</a:t>
            </a:r>
          </a:p>
          <a:p>
            <a:r>
              <a:rPr lang="en-US" dirty="0" smtClean="0"/>
              <a:t>Ship(SH)</a:t>
            </a:r>
          </a:p>
          <a:p>
            <a:r>
              <a:rPr lang="en-US" dirty="0" smtClean="0"/>
              <a:t>NOA (N)</a:t>
            </a:r>
          </a:p>
          <a:p>
            <a:r>
              <a:rPr lang="en-US" dirty="0" smtClean="0"/>
              <a:t>Org(Or)</a:t>
            </a:r>
            <a:endParaRPr lang="en-US" dirty="0"/>
          </a:p>
        </p:txBody>
      </p:sp>
      <p:sp>
        <p:nvSpPr>
          <p:cNvPr id="16" name="Rectangle 15"/>
          <p:cNvSpPr/>
          <p:nvPr/>
        </p:nvSpPr>
        <p:spPr>
          <a:xfrm>
            <a:off x="7292814" y="5950483"/>
            <a:ext cx="4803174" cy="461665"/>
          </a:xfrm>
          <a:prstGeom prst="rect">
            <a:avLst/>
          </a:prstGeom>
        </p:spPr>
        <p:txBody>
          <a:bodyPr wrap="non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S</a:t>
            </a:r>
            <a:r>
              <a:rPr lang="en-US" sz="2400" dirty="0" smtClean="0">
                <a:latin typeface="Calibri" panose="020F0502020204030204" pitchFamily="34" charset="0"/>
                <a:ea typeface="Calibri" panose="020F0502020204030204" pitchFamily="34" charset="0"/>
                <a:cs typeface="Times New Roman" panose="02020603050405020304" pitchFamily="18" charset="0"/>
              </a:rPr>
              <a:t>imilar </a:t>
            </a:r>
            <a:r>
              <a:rPr lang="en-US" sz="2400" dirty="0">
                <a:latin typeface="Calibri" panose="020F0502020204030204" pitchFamily="34" charset="0"/>
                <a:ea typeface="Calibri" panose="020F0502020204030204" pitchFamily="34" charset="0"/>
                <a:cs typeface="Times New Roman" panose="02020603050405020304" pitchFamily="18" charset="0"/>
              </a:rPr>
              <a:t>OA components are clustered</a:t>
            </a:r>
            <a:endParaRPr lang="en-US" sz="2400" dirty="0"/>
          </a:p>
        </p:txBody>
      </p:sp>
      <p:sp>
        <p:nvSpPr>
          <p:cNvPr id="17" name="Rectangle 16"/>
          <p:cNvSpPr/>
          <p:nvPr/>
        </p:nvSpPr>
        <p:spPr>
          <a:xfrm>
            <a:off x="8172824" y="1776547"/>
            <a:ext cx="2472430" cy="3902357"/>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73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Spectra of PMF factors for OA used in the Analysis</a:t>
            </a:r>
            <a:endParaRPr lang="en-US" sz="3600" b="1" dirty="0"/>
          </a:p>
        </p:txBody>
      </p:sp>
      <p:pic>
        <p:nvPicPr>
          <p:cNvPr id="9" name="Content Placeholder 6"/>
          <p:cNvPicPr>
            <a:picLocks noGrp="1" noChangeAspect="1"/>
          </p:cNvPicPr>
          <p:nvPr>
            <p:ph idx="1"/>
          </p:nvPr>
        </p:nvPicPr>
        <p:blipFill>
          <a:blip r:embed="rId3"/>
          <a:stretch>
            <a:fillRect/>
          </a:stretch>
        </p:blipFill>
        <p:spPr>
          <a:xfrm>
            <a:off x="1187788" y="1553378"/>
            <a:ext cx="3676835" cy="4710945"/>
          </a:xfrm>
          <a:prstGeom prst="rect">
            <a:avLst/>
          </a:prstGeom>
        </p:spPr>
      </p:pic>
      <p:pic>
        <p:nvPicPr>
          <p:cNvPr id="10" name="Picture 9"/>
          <p:cNvPicPr>
            <a:picLocks noChangeAspect="1"/>
          </p:cNvPicPr>
          <p:nvPr/>
        </p:nvPicPr>
        <p:blipFill>
          <a:blip r:embed="rId4"/>
          <a:stretch>
            <a:fillRect/>
          </a:stretch>
        </p:blipFill>
        <p:spPr>
          <a:xfrm>
            <a:off x="5214210" y="1546902"/>
            <a:ext cx="6721893" cy="4717421"/>
          </a:xfrm>
          <a:prstGeom prst="rect">
            <a:avLst/>
          </a:prstGeom>
        </p:spPr>
      </p:pic>
      <p:sp>
        <p:nvSpPr>
          <p:cNvPr id="12" name="Rectangle 11"/>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759492" y="6567041"/>
            <a:ext cx="1432508" cy="276999"/>
          </a:xfrm>
          <a:prstGeom prst="rect">
            <a:avLst/>
          </a:prstGeom>
        </p:spPr>
        <p:txBody>
          <a:bodyPr wrap="none">
            <a:spAutoFit/>
          </a:bodyPr>
          <a:lstStyle/>
          <a:p>
            <a:r>
              <a:rPr lang="da-DK" sz="1200" dirty="0" smtClean="0"/>
              <a:t>V. A. Lanz et al,2007</a:t>
            </a:r>
            <a:endParaRPr lang="en-US" sz="1200" dirty="0"/>
          </a:p>
        </p:txBody>
      </p:sp>
    </p:spTree>
    <p:extLst>
      <p:ext uri="{BB962C8B-B14F-4D97-AF65-F5344CB8AC3E}">
        <p14:creationId xmlns:p14="http://schemas.microsoft.com/office/powerpoint/2010/main" val="1072805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3689"/>
          </a:xfrm>
        </p:spPr>
        <p:txBody>
          <a:bodyPr>
            <a:normAutofit/>
          </a:bodyPr>
          <a:lstStyle/>
          <a:p>
            <a:r>
              <a:rPr lang="en-US" sz="3600" b="1" dirty="0" smtClean="0"/>
              <a:t>OA components in Taylor Plot</a:t>
            </a:r>
            <a:endParaRPr lang="en-US" sz="3600" b="1" dirty="0"/>
          </a:p>
        </p:txBody>
      </p:sp>
      <p:pic>
        <p:nvPicPr>
          <p:cNvPr id="6" name="Content Placeholder 5"/>
          <p:cNvPicPr>
            <a:picLocks noGrp="1" noChangeAspect="1"/>
          </p:cNvPicPr>
          <p:nvPr>
            <p:ph idx="1"/>
          </p:nvPr>
        </p:nvPicPr>
        <p:blipFill>
          <a:blip r:embed="rId3"/>
          <a:stretch>
            <a:fillRect/>
          </a:stretch>
        </p:blipFill>
        <p:spPr>
          <a:xfrm>
            <a:off x="7295398" y="3423416"/>
            <a:ext cx="4784308" cy="2000250"/>
          </a:xfrm>
          <a:prstGeom prst="rect">
            <a:avLst/>
          </a:prstGeom>
        </p:spPr>
      </p:pic>
      <p:grpSp>
        <p:nvGrpSpPr>
          <p:cNvPr id="7" name="Group 6"/>
          <p:cNvGrpSpPr/>
          <p:nvPr/>
        </p:nvGrpSpPr>
        <p:grpSpPr>
          <a:xfrm>
            <a:off x="96252" y="1463510"/>
            <a:ext cx="7047155" cy="5394490"/>
            <a:chOff x="6258603" y="985835"/>
            <a:chExt cx="5701753" cy="4351338"/>
          </a:xfrm>
        </p:grpSpPr>
        <p:pic>
          <p:nvPicPr>
            <p:cNvPr id="8" name="Content Placeholder 3"/>
            <p:cNvPicPr>
              <a:picLocks noChangeAspect="1"/>
            </p:cNvPicPr>
            <p:nvPr/>
          </p:nvPicPr>
          <p:blipFill>
            <a:blip r:embed="rId4"/>
            <a:stretch>
              <a:fillRect/>
            </a:stretch>
          </p:blipFill>
          <p:spPr>
            <a:xfrm>
              <a:off x="6258603" y="985835"/>
              <a:ext cx="5701753" cy="4351338"/>
            </a:xfrm>
            <a:prstGeom prst="rect">
              <a:avLst/>
            </a:prstGeom>
          </p:spPr>
        </p:pic>
        <p:grpSp>
          <p:nvGrpSpPr>
            <p:cNvPr id="9" name="Group 8"/>
            <p:cNvGrpSpPr/>
            <p:nvPr/>
          </p:nvGrpSpPr>
          <p:grpSpPr>
            <a:xfrm>
              <a:off x="6258603" y="1175269"/>
              <a:ext cx="3419058" cy="3749639"/>
              <a:chOff x="3196426" y="1951446"/>
              <a:chExt cx="3419058" cy="3749639"/>
            </a:xfrm>
          </p:grpSpPr>
          <p:sp>
            <p:nvSpPr>
              <p:cNvPr id="10" name="Oval 9"/>
              <p:cNvSpPr/>
              <p:nvPr/>
            </p:nvSpPr>
            <p:spPr>
              <a:xfrm>
                <a:off x="4905955" y="4309607"/>
                <a:ext cx="1709529" cy="13914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96426" y="1951446"/>
                <a:ext cx="1478941" cy="13914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206240" y="3689405"/>
                <a:ext cx="931576" cy="11211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889271" y="6581001"/>
            <a:ext cx="1302729" cy="276999"/>
          </a:xfrm>
          <a:prstGeom prst="rect">
            <a:avLst/>
          </a:prstGeom>
          <a:noFill/>
        </p:spPr>
        <p:txBody>
          <a:bodyPr wrap="none" rtlCol="0">
            <a:spAutoFit/>
          </a:bodyPr>
          <a:lstStyle/>
          <a:p>
            <a:r>
              <a:rPr lang="en-US" sz="1200" dirty="0" smtClean="0"/>
              <a:t>Chang et al, 2011 </a:t>
            </a:r>
            <a:endParaRPr lang="en-US" sz="1200" dirty="0"/>
          </a:p>
        </p:txBody>
      </p:sp>
      <p:sp>
        <p:nvSpPr>
          <p:cNvPr id="15" name="Rectangle 14"/>
          <p:cNvSpPr/>
          <p:nvPr/>
        </p:nvSpPr>
        <p:spPr>
          <a:xfrm>
            <a:off x="96252" y="1637415"/>
            <a:ext cx="212092" cy="928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96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Variability of OA components</a:t>
            </a:r>
            <a:endParaRPr lang="en-US" sz="3600" b="1" dirty="0"/>
          </a:p>
        </p:txBody>
      </p:sp>
      <p:sp>
        <p:nvSpPr>
          <p:cNvPr id="3" name="Content Placeholder 2"/>
          <p:cNvSpPr>
            <a:spLocks noGrp="1"/>
          </p:cNvSpPr>
          <p:nvPr>
            <p:ph idx="1"/>
          </p:nvPr>
        </p:nvSpPr>
        <p:spPr>
          <a:xfrm>
            <a:off x="7383438" y="1825625"/>
            <a:ext cx="3970361" cy="4351338"/>
          </a:xfrm>
        </p:spPr>
        <p:txBody>
          <a:bodyPr/>
          <a:lstStyle/>
          <a:p>
            <a:r>
              <a:rPr lang="en-US" dirty="0" smtClean="0"/>
              <a:t>Different </a:t>
            </a:r>
            <a:r>
              <a:rPr lang="en-US" dirty="0"/>
              <a:t>OA components cluster </a:t>
            </a:r>
            <a:r>
              <a:rPr lang="en-US" dirty="0" smtClean="0"/>
              <a:t>differently</a:t>
            </a:r>
          </a:p>
          <a:p>
            <a:endParaRPr lang="en-US" dirty="0"/>
          </a:p>
          <a:p>
            <a:r>
              <a:rPr lang="en-US" dirty="0" smtClean="0"/>
              <a:t>Confined vs </a:t>
            </a:r>
            <a:r>
              <a:rPr lang="en-US" dirty="0" err="1" smtClean="0"/>
              <a:t>Spreaded</a:t>
            </a:r>
            <a:endParaRPr lang="en-US" dirty="0"/>
          </a:p>
        </p:txBody>
      </p:sp>
      <p:pic>
        <p:nvPicPr>
          <p:cNvPr id="5" name="Content Placeholder 3"/>
          <p:cNvPicPr>
            <a:picLocks noChangeAspect="1"/>
          </p:cNvPicPr>
          <p:nvPr/>
        </p:nvPicPr>
        <p:blipFill>
          <a:blip r:embed="rId2"/>
          <a:stretch>
            <a:fillRect/>
          </a:stretch>
        </p:blipFill>
        <p:spPr>
          <a:xfrm>
            <a:off x="96252" y="1463510"/>
            <a:ext cx="7047155" cy="5394490"/>
          </a:xfrm>
          <a:prstGeom prst="rect">
            <a:avLst/>
          </a:prstGeom>
        </p:spPr>
      </p:pic>
      <p:sp>
        <p:nvSpPr>
          <p:cNvPr id="7" name="Oval 6"/>
          <p:cNvSpPr/>
          <p:nvPr/>
        </p:nvSpPr>
        <p:spPr>
          <a:xfrm>
            <a:off x="2735769" y="4926842"/>
            <a:ext cx="1399503" cy="1250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8500" y="1784992"/>
            <a:ext cx="1625668" cy="1638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01254" y="3922762"/>
            <a:ext cx="1234514" cy="13201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50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OA evolution in Chamber Experiments: </a:t>
            </a:r>
            <a:r>
              <a:rPr lang="en-US" sz="3600" b="1" dirty="0" err="1" smtClean="0"/>
              <a:t>NAPH_humid</a:t>
            </a:r>
            <a:endParaRPr lang="en-US" sz="3600" b="1" dirty="0"/>
          </a:p>
        </p:txBody>
      </p:sp>
      <p:pic>
        <p:nvPicPr>
          <p:cNvPr id="4" name="Content Placeholder 3"/>
          <p:cNvPicPr>
            <a:picLocks noGrp="1" noChangeAspect="1"/>
          </p:cNvPicPr>
          <p:nvPr>
            <p:ph idx="1"/>
          </p:nvPr>
        </p:nvPicPr>
        <p:blipFill rotWithShape="1">
          <a:blip r:embed="rId2"/>
          <a:srcRect t="2016" r="2012" b="2983"/>
          <a:stretch/>
        </p:blipFill>
        <p:spPr>
          <a:xfrm>
            <a:off x="974496" y="1487606"/>
            <a:ext cx="5317122" cy="4913194"/>
          </a:xfrm>
          <a:prstGeom prst="rect">
            <a:avLst/>
          </a:prstGeom>
        </p:spPr>
      </p:pic>
      <p:sp>
        <p:nvSpPr>
          <p:cNvPr id="5" name="Rectangle 4"/>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p:cNvPicPr>
            <a:picLocks/>
          </p:cNvPicPr>
          <p:nvPr/>
        </p:nvPicPr>
        <p:blipFill rotWithShape="1">
          <a:blip r:embed="rId3"/>
          <a:srcRect l="1058" r="2123" b="1940"/>
          <a:stretch/>
        </p:blipFill>
        <p:spPr>
          <a:xfrm>
            <a:off x="6769290" y="2182199"/>
            <a:ext cx="4995080" cy="3290554"/>
          </a:xfrm>
          <a:prstGeom prst="rect">
            <a:avLst/>
          </a:prstGeom>
        </p:spPr>
      </p:pic>
    </p:spTree>
    <p:extLst>
      <p:ext uri="{BB962C8B-B14F-4D97-AF65-F5344CB8AC3E}">
        <p14:creationId xmlns:p14="http://schemas.microsoft.com/office/powerpoint/2010/main" val="273843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OA evolution in Chamber Experiments: </a:t>
            </a:r>
            <a:r>
              <a:rPr lang="en-US" sz="3600" b="1" dirty="0" err="1" smtClean="0"/>
              <a:t>NAPH_humid</a:t>
            </a:r>
            <a:endParaRPr lang="en-US" sz="3600" b="1" dirty="0"/>
          </a:p>
        </p:txBody>
      </p:sp>
      <p:sp>
        <p:nvSpPr>
          <p:cNvPr id="5" name="Rectangle 4"/>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rotWithShape="1">
          <a:blip r:embed="rId2"/>
          <a:srcRect t="3210" r="3337"/>
          <a:stretch/>
        </p:blipFill>
        <p:spPr>
          <a:xfrm>
            <a:off x="3780575" y="1965277"/>
            <a:ext cx="4476322" cy="4211685"/>
          </a:xfrm>
          <a:prstGeom prst="rect">
            <a:avLst/>
          </a:prstGeom>
        </p:spPr>
      </p:pic>
    </p:spTree>
    <p:extLst>
      <p:ext uri="{BB962C8B-B14F-4D97-AF65-F5344CB8AC3E}">
        <p14:creationId xmlns:p14="http://schemas.microsoft.com/office/powerpoint/2010/main" val="268903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OA evolution in Chamber Experiments: </a:t>
            </a:r>
            <a:r>
              <a:rPr lang="en-US" sz="3600" b="1" dirty="0" err="1" smtClean="0"/>
              <a:t>NAPH_humid</a:t>
            </a:r>
            <a:endParaRPr lang="en-US" sz="3600" b="1" dirty="0"/>
          </a:p>
        </p:txBody>
      </p:sp>
      <p:sp>
        <p:nvSpPr>
          <p:cNvPr id="5" name="Rectangle 4"/>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a:blip r:embed="rId2"/>
          <a:stretch>
            <a:fillRect/>
          </a:stretch>
        </p:blipFill>
        <p:spPr>
          <a:xfrm>
            <a:off x="3819761" y="1825625"/>
            <a:ext cx="4710090" cy="4501986"/>
          </a:xfrm>
          <a:prstGeom prst="rect">
            <a:avLst/>
          </a:prstGeom>
        </p:spPr>
      </p:pic>
    </p:spTree>
    <p:extLst>
      <p:ext uri="{BB962C8B-B14F-4D97-AF65-F5344CB8AC3E}">
        <p14:creationId xmlns:p14="http://schemas.microsoft.com/office/powerpoint/2010/main" val="138963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Why aerosols are studied?</a:t>
            </a:r>
            <a:endParaRPr lang="en-US" sz="3600" b="1" dirty="0"/>
          </a:p>
        </p:txBody>
      </p:sp>
      <p:pic>
        <p:nvPicPr>
          <p:cNvPr id="2050" name="Picture 2" descr="http://aerosol.ees.ufl.edu/atmos_aerosol/images/Cairo.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507" y="1978033"/>
            <a:ext cx="3842017" cy="3019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0507" y="5146703"/>
            <a:ext cx="4182946" cy="276999"/>
          </a:xfrm>
          <a:prstGeom prst="rect">
            <a:avLst/>
          </a:prstGeom>
        </p:spPr>
        <p:txBody>
          <a:bodyPr wrap="square">
            <a:spAutoFit/>
          </a:bodyPr>
          <a:lstStyle/>
          <a:p>
            <a:r>
              <a:rPr lang="en-US" sz="1200" dirty="0" smtClean="0"/>
              <a:t>http://aerosol.ees.ufl.edu/atmos_aerosol</a:t>
            </a:r>
            <a:endParaRPr lang="en-US" sz="1200" dirty="0"/>
          </a:p>
        </p:txBody>
      </p:sp>
      <p:pic>
        <p:nvPicPr>
          <p:cNvPr id="2052" name="Picture 4" descr="http://caice.ucsd.edu/wp-content/uploads/2015/01/Respiratory%20Syste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1934" y="3818021"/>
            <a:ext cx="4019349" cy="26182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84886" y="6475385"/>
            <a:ext cx="6096000" cy="276999"/>
          </a:xfrm>
          <a:prstGeom prst="rect">
            <a:avLst/>
          </a:prstGeom>
        </p:spPr>
        <p:txBody>
          <a:bodyPr>
            <a:spAutoFit/>
          </a:bodyPr>
          <a:lstStyle/>
          <a:p>
            <a:r>
              <a:rPr lang="en-US" sz="1200" dirty="0" smtClean="0"/>
              <a:t>http://caice.ucsd.edu/index.php/education/clear/learning-with-clear/aerosols-and-health/</a:t>
            </a:r>
            <a:endParaRPr lang="en-US" sz="1200" dirty="0"/>
          </a:p>
        </p:txBody>
      </p:sp>
      <p:pic>
        <p:nvPicPr>
          <p:cNvPr id="2056" name="Picture 8" descr="http://physicalsciences.ucsd.edu/molecules/multimedia/images/thumbnails/aerosols.clima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1493" y="2013006"/>
            <a:ext cx="3748504" cy="28113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220712" y="4889018"/>
            <a:ext cx="3773872" cy="430887"/>
          </a:xfrm>
          <a:prstGeom prst="rect">
            <a:avLst/>
          </a:prstGeom>
        </p:spPr>
        <p:txBody>
          <a:bodyPr wrap="square">
            <a:spAutoFit/>
          </a:bodyPr>
          <a:lstStyle/>
          <a:p>
            <a:r>
              <a:rPr lang="en-US" sz="1100" dirty="0" smtClean="0"/>
              <a:t>http://physicalsciences.ucsd.edu/molecules/multimedia/atmos_chem.multimedia.intro.2.html</a:t>
            </a:r>
            <a:endParaRPr lang="en-US" sz="1100" dirty="0"/>
          </a:p>
        </p:txBody>
      </p:sp>
      <p:sp>
        <p:nvSpPr>
          <p:cNvPr id="11" name="Rectangle 10"/>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610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OA evolution in Chamber Experiments: </a:t>
            </a:r>
            <a:r>
              <a:rPr lang="en-US" sz="3600" b="1" dirty="0" err="1" smtClean="0"/>
              <a:t>NAPH_dry</a:t>
            </a:r>
            <a:endParaRPr lang="en-US" sz="3600" b="1" dirty="0"/>
          </a:p>
        </p:txBody>
      </p:sp>
      <p:sp>
        <p:nvSpPr>
          <p:cNvPr id="5" name="Rectangle 4"/>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p:cNvPicPr>
            <a:picLocks noChangeAspect="1"/>
          </p:cNvPicPr>
          <p:nvPr/>
        </p:nvPicPr>
        <p:blipFill rotWithShape="1">
          <a:blip r:embed="rId2"/>
          <a:srcRect l="513" t="1928" r="1302" b="1828"/>
          <a:stretch/>
        </p:blipFill>
        <p:spPr>
          <a:xfrm>
            <a:off x="6387152" y="2715904"/>
            <a:ext cx="5145206" cy="2552132"/>
          </a:xfrm>
          <a:prstGeom prst="rect">
            <a:avLst/>
          </a:prstGeom>
        </p:spPr>
      </p:pic>
      <p:pic>
        <p:nvPicPr>
          <p:cNvPr id="12" name="Content Placeholder 3"/>
          <p:cNvPicPr>
            <a:picLocks noChangeAspect="1"/>
          </p:cNvPicPr>
          <p:nvPr/>
        </p:nvPicPr>
        <p:blipFill>
          <a:blip r:embed="rId3"/>
          <a:stretch>
            <a:fillRect/>
          </a:stretch>
        </p:blipFill>
        <p:spPr>
          <a:xfrm>
            <a:off x="607576" y="1839531"/>
            <a:ext cx="4995370" cy="4753773"/>
          </a:xfrm>
          <a:prstGeom prst="rect">
            <a:avLst/>
          </a:prstGeom>
        </p:spPr>
      </p:pic>
    </p:spTree>
    <p:extLst>
      <p:ext uri="{BB962C8B-B14F-4D97-AF65-F5344CB8AC3E}">
        <p14:creationId xmlns:p14="http://schemas.microsoft.com/office/powerpoint/2010/main" val="4062341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OA evolution in Chamber Experiments: </a:t>
            </a:r>
            <a:r>
              <a:rPr lang="en-US" sz="3600" b="1" dirty="0" err="1" smtClean="0"/>
              <a:t>APIN_humid</a:t>
            </a:r>
            <a:endParaRPr lang="en-US" sz="3600" dirty="0"/>
          </a:p>
        </p:txBody>
      </p:sp>
      <p:pic>
        <p:nvPicPr>
          <p:cNvPr id="4" name="Content Placeholder 3"/>
          <p:cNvPicPr>
            <a:picLocks noGrp="1" noChangeAspect="1"/>
          </p:cNvPicPr>
          <p:nvPr>
            <p:ph idx="1"/>
          </p:nvPr>
        </p:nvPicPr>
        <p:blipFill>
          <a:blip r:embed="rId3"/>
          <a:stretch>
            <a:fillRect/>
          </a:stretch>
        </p:blipFill>
        <p:spPr>
          <a:xfrm>
            <a:off x="96567" y="1839532"/>
            <a:ext cx="5267003" cy="5010077"/>
          </a:xfrm>
          <a:prstGeom prst="rect">
            <a:avLst/>
          </a:prstGeom>
        </p:spPr>
      </p:pic>
      <p:pic>
        <p:nvPicPr>
          <p:cNvPr id="5" name="Content Placeholder 3"/>
          <p:cNvPicPr>
            <a:picLocks noChangeAspect="1"/>
          </p:cNvPicPr>
          <p:nvPr/>
        </p:nvPicPr>
        <p:blipFill rotWithShape="1">
          <a:blip r:embed="rId4"/>
          <a:srcRect l="1" t="1955" r="820" b="1443"/>
          <a:stretch/>
        </p:blipFill>
        <p:spPr>
          <a:xfrm>
            <a:off x="7027121" y="3088675"/>
            <a:ext cx="4723602" cy="2708708"/>
          </a:xfrm>
          <a:prstGeom prst="rect">
            <a:avLst/>
          </a:prstGeom>
        </p:spPr>
      </p:pic>
      <p:sp>
        <p:nvSpPr>
          <p:cNvPr id="6" name="Rectangle 5"/>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171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Conclusion</a:t>
            </a:r>
            <a:endParaRPr lang="en-US" sz="3600" b="1" dirty="0"/>
          </a:p>
        </p:txBody>
      </p:sp>
      <p:sp>
        <p:nvSpPr>
          <p:cNvPr id="3" name="Content Placeholder 2"/>
          <p:cNvSpPr>
            <a:spLocks noGrp="1"/>
          </p:cNvSpPr>
          <p:nvPr>
            <p:ph idx="1"/>
          </p:nvPr>
        </p:nvSpPr>
        <p:spPr>
          <a:xfrm>
            <a:off x="627797" y="1825625"/>
            <a:ext cx="10726003" cy="4351338"/>
          </a:xfrm>
        </p:spPr>
        <p:txBody>
          <a:bodyPr/>
          <a:lstStyle/>
          <a:p>
            <a:pPr>
              <a:lnSpc>
                <a:spcPct val="150000"/>
              </a:lnSpc>
            </a:pPr>
            <a:r>
              <a:rPr lang="en-US" sz="2400" dirty="0" smtClean="0"/>
              <a:t>The AMS datasets (UMR, and HR) are taken from the ambient measurements at different places of Northern Hemisphere between the years 2005 to 2014</a:t>
            </a:r>
          </a:p>
          <a:p>
            <a:pPr>
              <a:lnSpc>
                <a:spcPct val="150000"/>
              </a:lnSpc>
            </a:pPr>
            <a:r>
              <a:rPr lang="en-US" sz="2400" dirty="0" smtClean="0"/>
              <a:t> </a:t>
            </a:r>
            <a:r>
              <a:rPr lang="en-US" sz="2400" dirty="0"/>
              <a:t>Taylor Plot results show that similar OA components are clustered</a:t>
            </a:r>
            <a:endParaRPr lang="en-US" sz="2400" dirty="0" smtClean="0"/>
          </a:p>
          <a:p>
            <a:pPr>
              <a:lnSpc>
                <a:spcPct val="150000"/>
              </a:lnSpc>
            </a:pPr>
            <a:r>
              <a:rPr lang="en-US" sz="2400" dirty="0" smtClean="0"/>
              <a:t>Different OA components cluster differently</a:t>
            </a:r>
          </a:p>
          <a:p>
            <a:pPr>
              <a:lnSpc>
                <a:spcPct val="150000"/>
              </a:lnSpc>
            </a:pPr>
            <a:r>
              <a:rPr lang="en-US" sz="2400" dirty="0" smtClean="0"/>
              <a:t>Oxidation of VOC in the chamber experiments can be observed in Taylor Plots.</a:t>
            </a:r>
          </a:p>
          <a:p>
            <a:endParaRPr lang="en-US" dirty="0"/>
          </a:p>
          <a:p>
            <a:endParaRPr lang="en-US" dirty="0"/>
          </a:p>
        </p:txBody>
      </p:sp>
      <p:sp>
        <p:nvSpPr>
          <p:cNvPr id="4" name="Rectangle 3"/>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815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Recommendation</a:t>
            </a:r>
            <a:br>
              <a:rPr lang="en-US" sz="3600" b="1" dirty="0" smtClean="0"/>
            </a:br>
            <a:endParaRPr lang="en-US" sz="3600" b="1" dirty="0"/>
          </a:p>
        </p:txBody>
      </p:sp>
      <p:sp>
        <p:nvSpPr>
          <p:cNvPr id="3" name="Content Placeholder 2"/>
          <p:cNvSpPr>
            <a:spLocks noGrp="1"/>
          </p:cNvSpPr>
          <p:nvPr>
            <p:ph idx="1"/>
          </p:nvPr>
        </p:nvSpPr>
        <p:spPr/>
        <p:txBody>
          <a:bodyPr/>
          <a:lstStyle/>
          <a:p>
            <a:r>
              <a:rPr lang="en-US" dirty="0" smtClean="0"/>
              <a:t>Average value can be taken for the chosen</a:t>
            </a:r>
            <a:r>
              <a:rPr lang="en-US" dirty="0"/>
              <a:t> </a:t>
            </a:r>
            <a:r>
              <a:rPr lang="en-US" dirty="0" smtClean="0"/>
              <a:t>OA reference since analysis is sensitive to reference field. </a:t>
            </a:r>
          </a:p>
          <a:p>
            <a:endParaRPr lang="en-US" dirty="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535091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ailyistanbultours24.com/wp-content/uploads/2015/10/cappadocian-ballo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96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4267200"/>
            <a:ext cx="5907002" cy="584775"/>
          </a:xfrm>
          <a:prstGeom prst="rect">
            <a:avLst/>
          </a:prstGeom>
          <a:noFill/>
        </p:spPr>
        <p:txBody>
          <a:bodyPr wrap="none" rtlCol="0">
            <a:spAutoFit/>
          </a:bodyPr>
          <a:lstStyle/>
          <a:p>
            <a:r>
              <a:rPr lang="en-US" sz="3200" b="1" dirty="0" smtClean="0">
                <a:solidFill>
                  <a:schemeClr val="bg1"/>
                </a:solidFill>
              </a:rPr>
              <a:t>Thank you for your kind attention</a:t>
            </a:r>
            <a:endParaRPr lang="en-US" sz="3200" b="1" dirty="0">
              <a:solidFill>
                <a:schemeClr val="bg1"/>
              </a:solidFill>
            </a:endParaRPr>
          </a:p>
        </p:txBody>
      </p:sp>
      <p:sp>
        <p:nvSpPr>
          <p:cNvPr id="5" name="Rectangle 4"/>
          <p:cNvSpPr/>
          <p:nvPr/>
        </p:nvSpPr>
        <p:spPr>
          <a:xfrm>
            <a:off x="9831546" y="6308376"/>
            <a:ext cx="2360454" cy="369332"/>
          </a:xfrm>
          <a:prstGeom prst="rect">
            <a:avLst/>
          </a:prstGeom>
        </p:spPr>
        <p:txBody>
          <a:bodyPr wrap="none">
            <a:spAutoFit/>
          </a:bodyPr>
          <a:lstStyle/>
          <a:p>
            <a:r>
              <a:rPr lang="en-US" b="1" i="0" dirty="0" smtClean="0">
                <a:solidFill>
                  <a:schemeClr val="bg1"/>
                </a:solidFill>
                <a:effectLst/>
                <a:latin typeface="arial" panose="020B0604020202020204" pitchFamily="34" charset="0"/>
              </a:rPr>
              <a:t>Cappadocia, Turkey</a:t>
            </a:r>
            <a:endParaRPr lang="en-US" dirty="0">
              <a:solidFill>
                <a:schemeClr val="bg1"/>
              </a:solidFill>
            </a:endParaRPr>
          </a:p>
        </p:txBody>
      </p:sp>
    </p:spTree>
    <p:extLst>
      <p:ext uri="{BB962C8B-B14F-4D97-AF65-F5344CB8AC3E}">
        <p14:creationId xmlns:p14="http://schemas.microsoft.com/office/powerpoint/2010/main" val="3016285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are the Sources and How is it evolving?</a:t>
            </a:r>
            <a:endParaRPr lang="en-US" sz="3600" b="1" dirty="0"/>
          </a:p>
        </p:txBody>
      </p:sp>
      <p:sp>
        <p:nvSpPr>
          <p:cNvPr id="3" name="Content Placeholder 2"/>
          <p:cNvSpPr>
            <a:spLocks noGrp="1"/>
          </p:cNvSpPr>
          <p:nvPr>
            <p:ph idx="1"/>
          </p:nvPr>
        </p:nvSpPr>
        <p:spPr/>
        <p:txBody>
          <a:bodyPr>
            <a:normAutofit/>
          </a:bodyPr>
          <a:lstStyle/>
          <a:p>
            <a:r>
              <a:rPr lang="en-US" sz="2000" dirty="0" smtClean="0"/>
              <a:t>Primary Organic Aerosols </a:t>
            </a:r>
            <a:r>
              <a:rPr lang="en-US" sz="2000" dirty="0"/>
              <a:t>(POA) :</a:t>
            </a:r>
            <a:r>
              <a:rPr lang="en-US" sz="2000" dirty="0" smtClean="0"/>
              <a:t> </a:t>
            </a:r>
            <a:r>
              <a:rPr lang="en-US" sz="2000" dirty="0"/>
              <a:t>directly </a:t>
            </a:r>
            <a:r>
              <a:rPr lang="en-US" sz="2000" dirty="0" smtClean="0"/>
              <a:t>emitted into the atmosphere   </a:t>
            </a:r>
          </a:p>
          <a:p>
            <a:pPr lvl="1"/>
            <a:endParaRPr lang="en-US" sz="1800" dirty="0"/>
          </a:p>
          <a:p>
            <a:pPr lvl="1"/>
            <a:r>
              <a:rPr lang="en-US" sz="1800" dirty="0" smtClean="0"/>
              <a:t>fossil fuel combustion, biomass burning </a:t>
            </a:r>
            <a:r>
              <a:rPr lang="en-US" sz="1800" dirty="0" err="1" smtClean="0"/>
              <a:t>etc</a:t>
            </a:r>
            <a:endParaRPr lang="en-US" sz="1800" dirty="0" smtClean="0"/>
          </a:p>
          <a:p>
            <a:pPr marL="0" indent="0">
              <a:buNone/>
            </a:pPr>
            <a:endParaRPr lang="en-US" sz="2000" dirty="0"/>
          </a:p>
          <a:p>
            <a:r>
              <a:rPr lang="en-US" sz="2000" dirty="0" smtClean="0"/>
              <a:t>Secondary organic aerosol (SOA) : formed by condensation of low </a:t>
            </a:r>
            <a:r>
              <a:rPr lang="en-US" sz="2000" dirty="0" err="1" smtClean="0"/>
              <a:t>vapour</a:t>
            </a:r>
            <a:r>
              <a:rPr lang="en-US" sz="2000" dirty="0" smtClean="0"/>
              <a:t> pressure products from the oxidation of organic gases.</a:t>
            </a:r>
          </a:p>
          <a:p>
            <a:endParaRPr lang="en-US" sz="2000" dirty="0"/>
          </a:p>
          <a:p>
            <a:r>
              <a:rPr lang="en-US" sz="2000" dirty="0" smtClean="0"/>
              <a:t>Evolution: OA becoming increasingly </a:t>
            </a:r>
            <a:r>
              <a:rPr lang="en-US" sz="2000" dirty="0"/>
              <a:t>oxidized, less volatile, and more </a:t>
            </a:r>
            <a:r>
              <a:rPr lang="en-US" sz="2000" dirty="0" smtClean="0"/>
              <a:t>hygroscopic</a:t>
            </a:r>
            <a:endParaRPr lang="en-US" sz="2000" dirty="0"/>
          </a:p>
          <a:p>
            <a:endParaRPr lang="en-US" sz="2400" dirty="0" smtClean="0"/>
          </a:p>
          <a:p>
            <a:endParaRPr lang="en-US" sz="2400" dirty="0"/>
          </a:p>
        </p:txBody>
      </p:sp>
      <p:sp>
        <p:nvSpPr>
          <p:cNvPr id="4" name="Rectangle 3"/>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89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Quantification </a:t>
            </a:r>
            <a:r>
              <a:rPr lang="en-US" sz="3600" b="1" dirty="0" smtClean="0"/>
              <a:t>of </a:t>
            </a:r>
            <a:r>
              <a:rPr lang="en-US" sz="3600" b="1" dirty="0"/>
              <a:t>Organic Aerosol</a:t>
            </a:r>
          </a:p>
        </p:txBody>
      </p:sp>
      <p:sp>
        <p:nvSpPr>
          <p:cNvPr id="3" name="Content Placeholder 2"/>
          <p:cNvSpPr>
            <a:spLocks noGrp="1"/>
          </p:cNvSpPr>
          <p:nvPr>
            <p:ph sz="half" idx="1"/>
          </p:nvPr>
        </p:nvSpPr>
        <p:spPr>
          <a:xfrm>
            <a:off x="838200" y="1825624"/>
            <a:ext cx="5181600" cy="4351338"/>
          </a:xfrm>
        </p:spPr>
        <p:txBody>
          <a:bodyPr>
            <a:normAutofit/>
          </a:bodyPr>
          <a:lstStyle/>
          <a:p>
            <a:r>
              <a:rPr lang="en-US" dirty="0" smtClean="0"/>
              <a:t>Aerosol Mass Spectrometer</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Content Placeholder 5"/>
          <p:cNvSpPr>
            <a:spLocks noGrp="1"/>
          </p:cNvSpPr>
          <p:nvPr>
            <p:ph sz="half" idx="2"/>
          </p:nvPr>
        </p:nvSpPr>
        <p:spPr>
          <a:xfrm>
            <a:off x="6172200" y="1825625"/>
            <a:ext cx="5534526" cy="4351338"/>
          </a:xfrm>
        </p:spPr>
        <p:txBody>
          <a:bodyPr>
            <a:normAutofit/>
          </a:bodyPr>
          <a:lstStyle/>
          <a:p>
            <a:r>
              <a:rPr lang="en-US" dirty="0" smtClean="0"/>
              <a:t>Positive Matrix Factorization(PMF)</a:t>
            </a:r>
          </a:p>
          <a:p>
            <a:endParaRPr lang="en-US" dirty="0" smtClean="0"/>
          </a:p>
          <a:p>
            <a:pPr lvl="1"/>
            <a:r>
              <a:rPr lang="en-US" dirty="0" smtClean="0"/>
              <a:t>Analysis of large data sets</a:t>
            </a:r>
          </a:p>
          <a:p>
            <a:pPr lvl="1"/>
            <a:endParaRPr lang="en-US" dirty="0" smtClean="0"/>
          </a:p>
          <a:p>
            <a:pPr lvl="1"/>
            <a:r>
              <a:rPr lang="en-US" dirty="0" smtClean="0"/>
              <a:t>Different </a:t>
            </a:r>
            <a:r>
              <a:rPr lang="en-US" dirty="0"/>
              <a:t>OA </a:t>
            </a:r>
            <a:r>
              <a:rPr lang="en-US" dirty="0" smtClean="0"/>
              <a:t> components can </a:t>
            </a:r>
            <a:r>
              <a:rPr lang="en-US" dirty="0"/>
              <a:t>be separated into </a:t>
            </a:r>
            <a:r>
              <a:rPr lang="en-US" dirty="0" smtClean="0"/>
              <a:t>(</a:t>
            </a:r>
            <a:r>
              <a:rPr lang="en-US" dirty="0"/>
              <a:t>HOA, OOA, LVOOA, SVOOA, </a:t>
            </a:r>
            <a:r>
              <a:rPr lang="en-US" dirty="0" smtClean="0"/>
              <a:t>BBOA</a:t>
            </a:r>
            <a:r>
              <a:rPr lang="en-US" dirty="0"/>
              <a:t>) and determined from </a:t>
            </a:r>
            <a:r>
              <a:rPr lang="en-US" dirty="0" smtClean="0"/>
              <a:t>PMF method</a:t>
            </a:r>
            <a:endParaRPr lang="en-US" dirty="0"/>
          </a:p>
        </p:txBody>
      </p:sp>
      <p:pic>
        <p:nvPicPr>
          <p:cNvPr id="4" name="Picture 3"/>
          <p:cNvPicPr>
            <a:picLocks noChangeAspect="1"/>
          </p:cNvPicPr>
          <p:nvPr/>
        </p:nvPicPr>
        <p:blipFill>
          <a:blip r:embed="rId3"/>
          <a:stretch>
            <a:fillRect/>
          </a:stretch>
        </p:blipFill>
        <p:spPr>
          <a:xfrm>
            <a:off x="1311944" y="3063865"/>
            <a:ext cx="3897730" cy="1874857"/>
          </a:xfrm>
          <a:prstGeom prst="rect">
            <a:avLst/>
          </a:prstGeom>
        </p:spPr>
      </p:pic>
      <p:sp>
        <p:nvSpPr>
          <p:cNvPr id="5" name="Rectangle 4"/>
          <p:cNvSpPr/>
          <p:nvPr/>
        </p:nvSpPr>
        <p:spPr>
          <a:xfrm>
            <a:off x="3585768" y="5073659"/>
            <a:ext cx="1623906" cy="276999"/>
          </a:xfrm>
          <a:prstGeom prst="rect">
            <a:avLst/>
          </a:prstGeom>
        </p:spPr>
        <p:txBody>
          <a:bodyPr wrap="none">
            <a:spAutoFit/>
          </a:bodyPr>
          <a:lstStyle/>
          <a:p>
            <a:r>
              <a:rPr lang="en-US" sz="1200" dirty="0" err="1"/>
              <a:t>C</a:t>
            </a:r>
            <a:r>
              <a:rPr lang="en-US" sz="1200" dirty="0" err="1" smtClean="0"/>
              <a:t>anagaratna</a:t>
            </a:r>
            <a:r>
              <a:rPr lang="en-US" sz="1200" dirty="0" smtClean="0"/>
              <a:t> et al,2007</a:t>
            </a:r>
            <a:endParaRPr lang="en-US" sz="1200" dirty="0"/>
          </a:p>
        </p:txBody>
      </p:sp>
      <p:sp>
        <p:nvSpPr>
          <p:cNvPr id="7" name="Rectangle 6"/>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75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988678"/>
          </a:xfrm>
        </p:spPr>
        <p:txBody>
          <a:bodyPr>
            <a:normAutofit/>
          </a:bodyPr>
          <a:lstStyle/>
          <a:p>
            <a:r>
              <a:rPr lang="en-US" sz="3600" b="1" dirty="0" smtClean="0"/>
              <a:t>Spectra of all PMF factors</a:t>
            </a:r>
            <a:endParaRPr lang="en-US" sz="3600" b="1" dirty="0"/>
          </a:p>
        </p:txBody>
      </p:sp>
      <p:pic>
        <p:nvPicPr>
          <p:cNvPr id="7" name="Content Placeholder 6"/>
          <p:cNvPicPr>
            <a:picLocks noGrp="1" noChangeAspect="1"/>
          </p:cNvPicPr>
          <p:nvPr>
            <p:ph idx="1"/>
          </p:nvPr>
        </p:nvPicPr>
        <p:blipFill>
          <a:blip r:embed="rId2"/>
          <a:stretch>
            <a:fillRect/>
          </a:stretch>
        </p:blipFill>
        <p:spPr>
          <a:xfrm>
            <a:off x="4181348" y="1353803"/>
            <a:ext cx="3563499" cy="4565733"/>
          </a:xfrm>
          <a:prstGeom prst="rect">
            <a:avLst/>
          </a:prstGeom>
        </p:spPr>
      </p:pic>
      <p:sp>
        <p:nvSpPr>
          <p:cNvPr id="8" name="Rectangle 7"/>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326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093576"/>
          </a:xfrm>
        </p:spPr>
        <p:txBody>
          <a:bodyPr>
            <a:normAutofit/>
          </a:bodyPr>
          <a:lstStyle/>
          <a:p>
            <a:r>
              <a:rPr lang="en-US" sz="3600" b="1" dirty="0" smtClean="0"/>
              <a:t>OA Further Analysis</a:t>
            </a:r>
            <a:endParaRPr lang="en-US" sz="3600" b="1" dirty="0"/>
          </a:p>
        </p:txBody>
      </p:sp>
      <p:sp>
        <p:nvSpPr>
          <p:cNvPr id="8" name="Text Placeholder 7"/>
          <p:cNvSpPr>
            <a:spLocks noGrp="1"/>
          </p:cNvSpPr>
          <p:nvPr>
            <p:ph type="body" idx="1"/>
          </p:nvPr>
        </p:nvSpPr>
        <p:spPr>
          <a:xfrm>
            <a:off x="839788" y="1681163"/>
            <a:ext cx="5157787" cy="527949"/>
          </a:xfrm>
        </p:spPr>
        <p:txBody>
          <a:bodyPr/>
          <a:lstStyle/>
          <a:p>
            <a:r>
              <a:rPr lang="en-US" dirty="0" smtClean="0"/>
              <a:t>Triangular plot</a:t>
            </a:r>
            <a:endParaRPr lang="en-US" dirty="0"/>
          </a:p>
        </p:txBody>
      </p:sp>
      <p:pic>
        <p:nvPicPr>
          <p:cNvPr id="6" name="Content Placeholder 5"/>
          <p:cNvPicPr>
            <a:picLocks noGrp="1" noChangeAspect="1"/>
          </p:cNvPicPr>
          <p:nvPr>
            <p:ph sz="half" idx="2"/>
          </p:nvPr>
        </p:nvPicPr>
        <p:blipFill>
          <a:blip r:embed="rId3"/>
          <a:stretch>
            <a:fillRect/>
          </a:stretch>
        </p:blipFill>
        <p:spPr>
          <a:xfrm>
            <a:off x="1515702" y="2675229"/>
            <a:ext cx="3360266" cy="2887267"/>
          </a:xfrm>
          <a:prstGeom prst="rect">
            <a:avLst/>
          </a:prstGeom>
        </p:spPr>
      </p:pic>
      <p:sp>
        <p:nvSpPr>
          <p:cNvPr id="9" name="Text Placeholder 8"/>
          <p:cNvSpPr>
            <a:spLocks noGrp="1"/>
          </p:cNvSpPr>
          <p:nvPr>
            <p:ph type="body" sz="quarter" idx="3"/>
          </p:nvPr>
        </p:nvSpPr>
        <p:spPr>
          <a:xfrm>
            <a:off x="6172200" y="1569932"/>
            <a:ext cx="5183188" cy="527949"/>
          </a:xfrm>
        </p:spPr>
        <p:txBody>
          <a:bodyPr/>
          <a:lstStyle/>
          <a:p>
            <a:r>
              <a:rPr lang="en-US" dirty="0" smtClean="0"/>
              <a:t>Van </a:t>
            </a:r>
            <a:r>
              <a:rPr lang="en-US" dirty="0" err="1" smtClean="0"/>
              <a:t>Krevelen</a:t>
            </a:r>
            <a:r>
              <a:rPr lang="en-US" dirty="0" smtClean="0"/>
              <a:t> diagram </a:t>
            </a:r>
            <a:endParaRPr lang="en-US" dirty="0"/>
          </a:p>
        </p:txBody>
      </p:sp>
      <p:pic>
        <p:nvPicPr>
          <p:cNvPr id="11" name="Content Placeholder 10"/>
          <p:cNvPicPr>
            <a:picLocks noGrp="1" noChangeAspect="1"/>
          </p:cNvPicPr>
          <p:nvPr>
            <p:ph sz="quarter" idx="4"/>
          </p:nvPr>
        </p:nvPicPr>
        <p:blipFill>
          <a:blip r:embed="rId4"/>
          <a:stretch>
            <a:fillRect/>
          </a:stretch>
        </p:blipFill>
        <p:spPr>
          <a:xfrm>
            <a:off x="6677526" y="2308820"/>
            <a:ext cx="3894252" cy="3353384"/>
          </a:xfrm>
          <a:prstGeom prst="rect">
            <a:avLst/>
          </a:prstGeom>
        </p:spPr>
      </p:pic>
      <p:sp>
        <p:nvSpPr>
          <p:cNvPr id="7" name="Rectangle 6"/>
          <p:cNvSpPr/>
          <p:nvPr/>
        </p:nvSpPr>
        <p:spPr>
          <a:xfrm>
            <a:off x="10902323" y="6300894"/>
            <a:ext cx="2017625" cy="276999"/>
          </a:xfrm>
          <a:prstGeom prst="rect">
            <a:avLst/>
          </a:prstGeom>
        </p:spPr>
        <p:txBody>
          <a:bodyPr wrap="square">
            <a:spAutoFit/>
          </a:bodyPr>
          <a:lstStyle/>
          <a:p>
            <a:r>
              <a:rPr lang="en-US" sz="1200" dirty="0" smtClean="0"/>
              <a:t>N. L. Ng et al,2011</a:t>
            </a:r>
            <a:endParaRPr lang="en-US" sz="1200" dirty="0"/>
          </a:p>
        </p:txBody>
      </p:sp>
      <p:sp>
        <p:nvSpPr>
          <p:cNvPr id="12" name="TextBox 11"/>
          <p:cNvSpPr txBox="1"/>
          <p:nvPr/>
        </p:nvSpPr>
        <p:spPr>
          <a:xfrm>
            <a:off x="202261" y="1311831"/>
            <a:ext cx="1117870" cy="369332"/>
          </a:xfrm>
          <a:prstGeom prst="rect">
            <a:avLst/>
          </a:prstGeom>
          <a:noFill/>
        </p:spPr>
        <p:txBody>
          <a:bodyPr wrap="none" rtlCol="0">
            <a:spAutoFit/>
          </a:bodyPr>
          <a:lstStyle/>
          <a:p>
            <a:r>
              <a:rPr lang="en-US" b="1" u="sng" dirty="0" smtClean="0"/>
              <a:t>Literature</a:t>
            </a:r>
            <a:endParaRPr lang="en-US" b="1" u="sng" dirty="0"/>
          </a:p>
        </p:txBody>
      </p:sp>
      <p:sp>
        <p:nvSpPr>
          <p:cNvPr id="13" name="Rectangle 12"/>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48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Aim</a:t>
            </a:r>
            <a:endParaRPr lang="en-US" b="1" dirty="0"/>
          </a:p>
        </p:txBody>
      </p:sp>
      <p:sp>
        <p:nvSpPr>
          <p:cNvPr id="3" name="Content Placeholder 2"/>
          <p:cNvSpPr>
            <a:spLocks noGrp="1"/>
          </p:cNvSpPr>
          <p:nvPr>
            <p:ph idx="1"/>
          </p:nvPr>
        </p:nvSpPr>
        <p:spPr>
          <a:xfrm>
            <a:off x="838200" y="1825625"/>
            <a:ext cx="11217442" cy="4351338"/>
          </a:xfrm>
        </p:spPr>
        <p:txBody>
          <a:bodyPr/>
          <a:lstStyle/>
          <a:p>
            <a:r>
              <a:rPr lang="en-US" dirty="0" smtClean="0"/>
              <a:t>To compile 62 Aerosol Mass Spectrometer(AMS) ambient datasets and analyze the data using Taylor Plots. </a:t>
            </a:r>
          </a:p>
          <a:p>
            <a:endParaRPr lang="en-US" dirty="0"/>
          </a:p>
          <a:p>
            <a:r>
              <a:rPr lang="en-US" dirty="0" smtClean="0"/>
              <a:t>To add chamber experiments to ambient data to observe aerosol aging</a:t>
            </a:r>
          </a:p>
          <a:p>
            <a:endParaRPr lang="en-US" dirty="0"/>
          </a:p>
          <a:p>
            <a:endParaRPr lang="en-US" b="1" dirty="0" smtClean="0"/>
          </a:p>
          <a:p>
            <a:endParaRPr lang="en-US" b="1" dirty="0"/>
          </a:p>
        </p:txBody>
      </p:sp>
      <p:sp>
        <p:nvSpPr>
          <p:cNvPr id="4" name="Rectangle 3"/>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9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Data Analysis Procedure</a:t>
            </a:r>
            <a:endParaRPr lang="en-US" sz="3600" b="1" dirty="0"/>
          </a:p>
        </p:txBody>
      </p:sp>
      <p:sp>
        <p:nvSpPr>
          <p:cNvPr id="3" name="Content Placeholder 2"/>
          <p:cNvSpPr>
            <a:spLocks noGrp="1"/>
          </p:cNvSpPr>
          <p:nvPr>
            <p:ph idx="1"/>
          </p:nvPr>
        </p:nvSpPr>
        <p:spPr>
          <a:xfrm>
            <a:off x="838200" y="1825625"/>
            <a:ext cx="6749955" cy="4351338"/>
          </a:xfrm>
        </p:spPr>
        <p:txBody>
          <a:bodyPr>
            <a:normAutofit/>
          </a:bodyPr>
          <a:lstStyle/>
          <a:p>
            <a:r>
              <a:rPr lang="en-US" sz="2400" dirty="0" smtClean="0"/>
              <a:t>HR data is converted to UMR data</a:t>
            </a:r>
          </a:p>
          <a:p>
            <a:r>
              <a:rPr lang="en-US" sz="2400" dirty="0" smtClean="0"/>
              <a:t>m/z values are chosen between 12-100 </a:t>
            </a:r>
          </a:p>
          <a:p>
            <a:r>
              <a:rPr lang="en-US" sz="2400" dirty="0" smtClean="0"/>
              <a:t>Normalized data is used for correlation coefficient and standard deviation calculation</a:t>
            </a:r>
          </a:p>
          <a:p>
            <a:r>
              <a:rPr lang="en-US" sz="2400" dirty="0" smtClean="0"/>
              <a:t> For chamber experiments APIN and NAPH H</a:t>
            </a:r>
            <a:r>
              <a:rPr lang="en-US" sz="1800" dirty="0" smtClean="0"/>
              <a:t>2</a:t>
            </a:r>
            <a:r>
              <a:rPr lang="en-US" sz="2400" dirty="0" smtClean="0"/>
              <a:t>0</a:t>
            </a:r>
            <a:r>
              <a:rPr lang="en-US" sz="1800" dirty="0" smtClean="0"/>
              <a:t>2 </a:t>
            </a:r>
            <a:r>
              <a:rPr lang="en-US" sz="2400" dirty="0" smtClean="0"/>
              <a:t> oxidation data is chosen.</a:t>
            </a:r>
            <a:endParaRPr lang="en-US" sz="2400" dirty="0"/>
          </a:p>
        </p:txBody>
      </p:sp>
      <p:grpSp>
        <p:nvGrpSpPr>
          <p:cNvPr id="6" name="Group 5"/>
          <p:cNvGrpSpPr/>
          <p:nvPr/>
        </p:nvGrpSpPr>
        <p:grpSpPr>
          <a:xfrm>
            <a:off x="4920917" y="4548045"/>
            <a:ext cx="7151290" cy="2165466"/>
            <a:chOff x="8043481" y="1275347"/>
            <a:chExt cx="3571524" cy="1030783"/>
          </a:xfrm>
        </p:grpSpPr>
        <p:pic>
          <p:nvPicPr>
            <p:cNvPr id="5" name="Content Placeholder 6"/>
            <p:cNvPicPr>
              <a:picLocks noChangeAspect="1"/>
            </p:cNvPicPr>
            <p:nvPr/>
          </p:nvPicPr>
          <p:blipFill rotWithShape="1">
            <a:blip r:embed="rId3"/>
            <a:srcRect t="33198" b="49147"/>
            <a:stretch/>
          </p:blipFill>
          <p:spPr>
            <a:xfrm>
              <a:off x="8051506" y="1275347"/>
              <a:ext cx="3563499" cy="806116"/>
            </a:xfrm>
            <a:prstGeom prst="rect">
              <a:avLst/>
            </a:prstGeom>
          </p:spPr>
        </p:pic>
        <p:pic>
          <p:nvPicPr>
            <p:cNvPr id="4" name="Content Placeholder 6"/>
            <p:cNvPicPr>
              <a:picLocks noChangeAspect="1"/>
            </p:cNvPicPr>
            <p:nvPr/>
          </p:nvPicPr>
          <p:blipFill rotWithShape="1">
            <a:blip r:embed="rId3"/>
            <a:srcRect t="94465" b="-1844"/>
            <a:stretch/>
          </p:blipFill>
          <p:spPr>
            <a:xfrm>
              <a:off x="8043481" y="1969246"/>
              <a:ext cx="3563499" cy="336884"/>
            </a:xfrm>
            <a:prstGeom prst="rect">
              <a:avLst/>
            </a:prstGeom>
          </p:spPr>
        </p:pic>
      </p:grpSp>
      <p:cxnSp>
        <p:nvCxnSpPr>
          <p:cNvPr id="8" name="Straight Connector 7"/>
          <p:cNvCxnSpPr/>
          <p:nvPr/>
        </p:nvCxnSpPr>
        <p:spPr>
          <a:xfrm>
            <a:off x="6096000" y="4548045"/>
            <a:ext cx="0" cy="1628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9152021" y="4548045"/>
            <a:ext cx="4011" cy="1457741"/>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25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Taylor Plots</a:t>
            </a:r>
            <a:endParaRPr lang="en-US" sz="3600" b="1" dirty="0"/>
          </a:p>
        </p:txBody>
      </p:sp>
      <p:sp>
        <p:nvSpPr>
          <p:cNvPr id="3" name="Content Placeholder 2"/>
          <p:cNvSpPr>
            <a:spLocks noGrp="1"/>
          </p:cNvSpPr>
          <p:nvPr>
            <p:ph sz="half" idx="1"/>
          </p:nvPr>
        </p:nvSpPr>
        <p:spPr>
          <a:xfrm>
            <a:off x="838200" y="2497540"/>
            <a:ext cx="5181600" cy="3693070"/>
          </a:xfrm>
        </p:spPr>
        <p:txBody>
          <a:bodyPr/>
          <a:lstStyle/>
          <a:p>
            <a:pPr>
              <a:buFont typeface="Wingdings" panose="05000000000000000000" pitchFamily="2" charset="2"/>
              <a:buChar char="ü"/>
            </a:pPr>
            <a:r>
              <a:rPr lang="en-US" dirty="0" smtClean="0"/>
              <a:t>Correlation Coefficient</a:t>
            </a:r>
          </a:p>
          <a:p>
            <a:pPr>
              <a:buFont typeface="Wingdings" panose="05000000000000000000" pitchFamily="2" charset="2"/>
              <a:buChar char="ü"/>
            </a:pPr>
            <a:r>
              <a:rPr lang="en-US" dirty="0" smtClean="0"/>
              <a:t>Root-mean-square(RMS) difference</a:t>
            </a:r>
          </a:p>
          <a:p>
            <a:pPr>
              <a:buFont typeface="Wingdings" panose="05000000000000000000" pitchFamily="2" charset="2"/>
              <a:buChar char="ü"/>
            </a:pPr>
            <a:r>
              <a:rPr lang="en-US" dirty="0" smtClean="0"/>
              <a:t>Standard deviation</a:t>
            </a:r>
            <a:endParaRPr lang="en-US" dirty="0"/>
          </a:p>
        </p:txBody>
      </p:sp>
      <p:sp>
        <p:nvSpPr>
          <p:cNvPr id="5" name="Rectangle 4"/>
          <p:cNvSpPr/>
          <p:nvPr/>
        </p:nvSpPr>
        <p:spPr>
          <a:xfrm>
            <a:off x="682388" y="2135874"/>
            <a:ext cx="4299045" cy="27704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894536" y="1363283"/>
            <a:ext cx="2950442" cy="1270735"/>
          </a:xfrm>
          <a:prstGeom prst="rect">
            <a:avLst/>
          </a:prstGeom>
        </p:spPr>
      </p:pic>
      <p:pic>
        <p:nvPicPr>
          <p:cNvPr id="10" name="Picture 9"/>
          <p:cNvPicPr>
            <a:picLocks noChangeAspect="1"/>
          </p:cNvPicPr>
          <p:nvPr/>
        </p:nvPicPr>
        <p:blipFill rotWithShape="1">
          <a:blip r:embed="rId4"/>
          <a:srcRect t="4548" b="1"/>
          <a:stretch/>
        </p:blipFill>
        <p:spPr>
          <a:xfrm>
            <a:off x="6894536" y="3111690"/>
            <a:ext cx="3115455" cy="818864"/>
          </a:xfrm>
          <a:prstGeom prst="rect">
            <a:avLst/>
          </a:prstGeom>
        </p:spPr>
      </p:pic>
      <p:pic>
        <p:nvPicPr>
          <p:cNvPr id="4098" name="Picture 2" descr="Image result for standard deviation"/>
          <p:cNvPicPr>
            <a:picLocks noChangeAspect="1" noChangeArrowheads="1"/>
          </p:cNvPicPr>
          <p:nvPr/>
        </p:nvPicPr>
        <p:blipFill rotWithShape="1">
          <a:blip r:embed="rId5">
            <a:extLst>
              <a:ext uri="{28A0092B-C50C-407E-A947-70E740481C1C}">
                <a14:useLocalDpi xmlns:a14="http://schemas.microsoft.com/office/drawing/2010/main" val="0"/>
              </a:ext>
            </a:extLst>
          </a:blip>
          <a:srcRect b="46947"/>
          <a:stretch/>
        </p:blipFill>
        <p:spPr bwMode="auto">
          <a:xfrm>
            <a:off x="7175913" y="4399909"/>
            <a:ext cx="2552700" cy="95001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1"/>
            <a:ext cx="12192000" cy="21628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66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1520</TotalTime>
  <Words>1635</Words>
  <Application>Microsoft Office PowerPoint</Application>
  <PresentationFormat>Widescreen</PresentationFormat>
  <Paragraphs>147</Paragraphs>
  <Slides>24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vt:lpstr>
      <vt:lpstr>Calibri</vt:lpstr>
      <vt:lpstr>Calibri Light</vt:lpstr>
      <vt:lpstr>Times New Roman</vt:lpstr>
      <vt:lpstr>Wingdings</vt:lpstr>
      <vt:lpstr>Office Theme</vt:lpstr>
      <vt:lpstr>Representation of Organic Aerosols and Evolution by Taylor Plot</vt:lpstr>
      <vt:lpstr>Why aerosols are studied?</vt:lpstr>
      <vt:lpstr>What are the Sources and How is it evolving?</vt:lpstr>
      <vt:lpstr>Quantification of Organic Aerosol</vt:lpstr>
      <vt:lpstr>Spectra of all PMF factors</vt:lpstr>
      <vt:lpstr>OA Further Analysis</vt:lpstr>
      <vt:lpstr>Aim</vt:lpstr>
      <vt:lpstr>Data Analysis Procedure</vt:lpstr>
      <vt:lpstr>Taylor Plots</vt:lpstr>
      <vt:lpstr>Correlation Coefficient</vt:lpstr>
      <vt:lpstr>Standard Deviation</vt:lpstr>
      <vt:lpstr>Taylor Plot</vt:lpstr>
      <vt:lpstr>Ambient Data </vt:lpstr>
      <vt:lpstr>Spectra of PMF factors for OA used in the Analysis</vt:lpstr>
      <vt:lpstr>OA components in Taylor Plot</vt:lpstr>
      <vt:lpstr>Variability of OA components</vt:lpstr>
      <vt:lpstr>OA evolution in Chamber Experiments: NAPH_humid</vt:lpstr>
      <vt:lpstr>OA evolution in Chamber Experiments: NAPH_humid</vt:lpstr>
      <vt:lpstr>OA evolution in Chamber Experiments: NAPH_humid</vt:lpstr>
      <vt:lpstr>OA evolution in Chamber Experiments: NAPH_dry</vt:lpstr>
      <vt:lpstr>OA evolution in Chamber Experiments: APIN_humid</vt:lpstr>
      <vt:lpstr>Conclusion</vt:lpstr>
      <vt:lpstr>Recommendation </vt:lpstr>
      <vt:lpstr>PowerPoint Presentation</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of Aerosol Composition and Evolution of SOA by Taylor Plot Analysis</dc:title>
  <dc:creator>Eris, Gamze</dc:creator>
  <cp:lastModifiedBy>Eris, Gamze</cp:lastModifiedBy>
  <cp:revision>57</cp:revision>
  <dcterms:created xsi:type="dcterms:W3CDTF">2016-04-18T18:41:13Z</dcterms:created>
  <dcterms:modified xsi:type="dcterms:W3CDTF">2016-04-19T20:09:58Z</dcterms:modified>
</cp:coreProperties>
</file>