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9" r:id="rId7"/>
    <p:sldId id="259" r:id="rId8"/>
    <p:sldId id="260" r:id="rId9"/>
    <p:sldId id="261" r:id="rId10"/>
    <p:sldId id="267" r:id="rId11"/>
    <p:sldId id="268" r:id="rId12"/>
    <p:sldId id="272" r:id="rId13"/>
    <p:sldId id="273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Purdue" initials="SP" lastIdx="2" clrIdx="0">
    <p:extLst>
      <p:ext uri="{19B8F6BF-5375-455C-9EA6-DF929625EA0E}">
        <p15:presenceInfo xmlns:p15="http://schemas.microsoft.com/office/powerpoint/2012/main" userId="d28896f4f2cdfa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6D9D6-0485-4B5B-8808-F573FD5008F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D04EB-93E9-4DB8-97F8-A746E486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9D16-74CE-4970-8D90-4F1CAB792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--homogenous nucleation is purely stochastic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9D16-74CE-4970-8D90-4F1CAB792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9D16-74CE-4970-8D90-4F1CAB792E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3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9D16-74CE-4970-8D90-4F1CAB792E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6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4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4C255C-BD40-4ECD-B086-1DCA00FEC8D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5F0B-D705-4BFB-A56E-511B04723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6419"/>
            <a:ext cx="12058650" cy="2605606"/>
          </a:xfrm>
        </p:spPr>
        <p:txBody>
          <a:bodyPr>
            <a:normAutofit/>
          </a:bodyPr>
          <a:lstStyle/>
          <a:p>
            <a:r>
              <a:rPr lang="en-US" b="1" dirty="0" smtClean="0"/>
              <a:t>The effect of natural and anthropogenic emissions on the IN activity of mineral dust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52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Ammonium Sulfate vs. Sodium Chloride</a:t>
            </a:r>
            <a:br>
              <a:rPr lang="en-US" dirty="0" smtClean="0"/>
            </a:br>
            <a:r>
              <a:rPr lang="en-US" dirty="0" smtClean="0"/>
              <a:t>(anthropogenic vs. sea transport influences)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5" y="2155371"/>
            <a:ext cx="6027628" cy="4462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95" y="2155371"/>
            <a:ext cx="5966208" cy="4455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8147" y="2155371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Ammonium Sulfate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75775" y="2147754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Sodium Chloride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89" y="2301881"/>
            <a:ext cx="5993706" cy="4462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9" y="2301881"/>
            <a:ext cx="6027929" cy="44629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Ammonium Sulfate vs. Sodium Chloride</a:t>
            </a:r>
            <a:br>
              <a:rPr lang="en-US" dirty="0" smtClean="0"/>
            </a:br>
            <a:r>
              <a:rPr lang="en-US" dirty="0" smtClean="0"/>
              <a:t>(anthropogenic vs. sea transport influences)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57869" y="2301881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Ammonium Sulfate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06130" y="2301881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Sodium Chloride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Suggested Parameterizations Based on the Data:</a:t>
            </a:r>
            <a:br>
              <a:rPr lang="en-US" sz="4000" dirty="0" smtClean="0"/>
            </a:br>
            <a:r>
              <a:rPr lang="en-US" sz="4000" dirty="0" smtClean="0"/>
              <a:t>Ammonium Sulfate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3246" r="5735" b="3033"/>
          <a:stretch/>
        </p:blipFill>
        <p:spPr>
          <a:xfrm>
            <a:off x="1146411" y="1801504"/>
            <a:ext cx="4217159" cy="317992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28425"/>
              </p:ext>
            </p:extLst>
          </p:nvPr>
        </p:nvGraphicFramePr>
        <p:xfrm>
          <a:off x="263755" y="5091615"/>
          <a:ext cx="5982470" cy="1531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6696"/>
                <a:gridCol w="1155734"/>
                <a:gridCol w="1123442"/>
                <a:gridCol w="1160060"/>
                <a:gridCol w="1296538"/>
              </a:tblGrid>
              <a:tr h="2181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Sample</a:t>
                      </a:r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95/5 (red)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0.728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195.50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90/10 (yellow)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 &gt; 245 </a:t>
                      </a:r>
                      <a:r>
                        <a:rPr lang="en-US" sz="105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dirty="0" smtClean="0"/>
                        <a:t>  1.45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T &lt; 245 </a:t>
                      </a:r>
                      <a:r>
                        <a:rPr lang="en-US" sz="105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dirty="0" smtClean="0"/>
                        <a:t>  0.37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 &gt; 245 </a:t>
                      </a:r>
                      <a:r>
                        <a:rPr lang="en-US" sz="105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dirty="0" smtClean="0"/>
                        <a:t>  374.2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T &lt; 245 </a:t>
                      </a:r>
                      <a:r>
                        <a:rPr lang="en-US" sz="105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dirty="0" smtClean="0"/>
                        <a:t>  109.5</a:t>
                      </a:r>
                    </a:p>
                  </a:txBody>
                  <a:tcPr/>
                </a:tc>
              </a:tr>
              <a:tr h="2181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80/20 (green)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0.650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178.00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1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70/30</a:t>
                      </a:r>
                      <a:r>
                        <a:rPr lang="en-US" sz="1200" baseline="0" dirty="0" smtClean="0"/>
                        <a:t> (blue)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0.650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178.95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3782" r="6189" b="4278"/>
          <a:stretch/>
        </p:blipFill>
        <p:spPr>
          <a:xfrm>
            <a:off x="6359857" y="1801504"/>
            <a:ext cx="5695665" cy="44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Suggested Parameterizations Based on the Data:</a:t>
            </a:r>
            <a:br>
              <a:rPr lang="en-US" sz="3600" dirty="0" smtClean="0"/>
            </a:br>
            <a:r>
              <a:rPr lang="en-US" sz="3600" dirty="0" smtClean="0"/>
              <a:t>Sodium Chloride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805219" y="1760561"/>
            <a:ext cx="4299046" cy="3138985"/>
            <a:chOff x="1349471" y="1330194"/>
            <a:chExt cx="4197485" cy="31433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0" t="3335" r="5922" b="4383"/>
            <a:stretch/>
          </p:blipFill>
          <p:spPr>
            <a:xfrm>
              <a:off x="1349471" y="1330194"/>
              <a:ext cx="4197485" cy="31433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1085" y="1521254"/>
              <a:ext cx="856339" cy="298021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38300"/>
              </p:ext>
            </p:extLst>
          </p:nvPr>
        </p:nvGraphicFramePr>
        <p:xfrm>
          <a:off x="85898" y="5123260"/>
          <a:ext cx="5731932" cy="1539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242"/>
                <a:gridCol w="2064593"/>
                <a:gridCol w="2090097"/>
              </a:tblGrid>
              <a:tr h="30797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Sample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</a:t>
                      </a:r>
                      <a:endParaRPr lang="en-US" sz="1200" b="1" dirty="0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95/5 (red)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128.50</a:t>
                      </a:r>
                      <a:endParaRPr lang="en-US" sz="1200" dirty="0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90/10 (yellow)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105.40</a:t>
                      </a:r>
                      <a:endParaRPr lang="en-US" sz="1050" dirty="0" smtClean="0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80/20 (green)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73.40</a:t>
                      </a:r>
                      <a:endParaRPr lang="en-US" sz="1200" dirty="0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70/30</a:t>
                      </a:r>
                      <a:r>
                        <a:rPr lang="en-US" sz="1200" baseline="0" dirty="0" smtClean="0"/>
                        <a:t> (blue)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124.4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3507" r="6205" b="3984"/>
          <a:stretch/>
        </p:blipFill>
        <p:spPr>
          <a:xfrm>
            <a:off x="6102927" y="1691322"/>
            <a:ext cx="5831533" cy="4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were VERY different from what I expected</a:t>
            </a:r>
          </a:p>
          <a:p>
            <a:pPr lvl="1"/>
            <a:r>
              <a:rPr lang="en-US" dirty="0" smtClean="0"/>
              <a:t>Salts normally depress freezing temp of droplets so why did it increase IN potential?</a:t>
            </a:r>
          </a:p>
          <a:p>
            <a:pPr lvl="2"/>
            <a:r>
              <a:rPr lang="en-US" dirty="0" smtClean="0"/>
              <a:t>(obviously this study is very limited and more analysis would be needed to determine the mechanics behind this effect)</a:t>
            </a:r>
          </a:p>
          <a:p>
            <a:r>
              <a:rPr lang="en-US" dirty="0" smtClean="0"/>
              <a:t>Potentially, transport across seas/oceans will increase IN potential of desert dust more than transport through polluted areas</a:t>
            </a:r>
          </a:p>
          <a:p>
            <a:r>
              <a:rPr lang="en-US" dirty="0" smtClean="0"/>
              <a:t>Suggested parameters for these specific conditions calculated</a:t>
            </a:r>
          </a:p>
          <a:p>
            <a:pPr lvl="1"/>
            <a:r>
              <a:rPr lang="en-US" dirty="0" smtClean="0"/>
              <a:t>(however these are somewhat basic and improved </a:t>
            </a:r>
            <a:r>
              <a:rPr lang="en-US" dirty="0" err="1" smtClean="0"/>
              <a:t>params</a:t>
            </a:r>
            <a:r>
              <a:rPr lang="en-US" dirty="0" smtClean="0"/>
              <a:t>. </a:t>
            </a:r>
            <a:r>
              <a:rPr lang="en-US" dirty="0"/>
              <a:t>w</a:t>
            </a:r>
            <a:r>
              <a:rPr lang="en-US" dirty="0" smtClean="0"/>
              <a:t>ould require further evaluation of the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Rousseau group for letting me adopt their cold stage</a:t>
            </a:r>
          </a:p>
          <a:p>
            <a:r>
              <a:rPr lang="en-US" dirty="0" smtClean="0"/>
              <a:t>The Ng group for contributing the Teflon sheeting to make my chamber</a:t>
            </a:r>
          </a:p>
          <a:p>
            <a:r>
              <a:rPr lang="en-US" dirty="0" smtClean="0"/>
              <a:t>My group, especially:</a:t>
            </a:r>
          </a:p>
          <a:p>
            <a:pPr lvl="1"/>
            <a:r>
              <a:rPr lang="en-US" dirty="0" smtClean="0"/>
              <a:t>My advisor, Dr. Nenes</a:t>
            </a:r>
          </a:p>
          <a:p>
            <a:pPr lvl="1"/>
            <a:r>
              <a:rPr lang="en-US" dirty="0" smtClean="0"/>
              <a:t>My mentor and post doc in our group, Samantha Waters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3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51" y="1765936"/>
            <a:ext cx="10515600" cy="47853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Homogenous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Deposition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Contact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Condensation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Immersion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endParaRPr lang="en-US" sz="2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97" y="1486151"/>
            <a:ext cx="5343525" cy="423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305" y="1190624"/>
            <a:ext cx="6076950" cy="4943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8843" y="5722537"/>
            <a:ext cx="2346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Hoose</a:t>
            </a:r>
            <a:r>
              <a:rPr lang="en-US" sz="1200" b="1" dirty="0" smtClean="0"/>
              <a:t> &amp; </a:t>
            </a:r>
            <a:r>
              <a:rPr lang="en-US" sz="1200" b="1" dirty="0" err="1" smtClean="0"/>
              <a:t>Mohler</a:t>
            </a:r>
            <a:r>
              <a:rPr lang="en-US" sz="1200" b="1" dirty="0" smtClean="0"/>
              <a:t>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215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Freezing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840" y="1825625"/>
                <a:ext cx="5745480" cy="4351338"/>
              </a:xfrm>
            </p:spPr>
            <p:txBody>
              <a:bodyPr/>
              <a:lstStyle/>
              <a:p>
                <a:r>
                  <a:rPr lang="en-US" dirty="0" smtClean="0"/>
                  <a:t>Classical Nucleation Theory</a:t>
                </a:r>
              </a:p>
              <a:p>
                <a:pPr lvl="1"/>
                <a:r>
                  <a:rPr lang="en-US" dirty="0" smtClean="0"/>
                  <a:t>Nucleation is a stochastic process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h𝑜𝑚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𝑉𝑡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Single Component Stochastic Model</a:t>
                </a:r>
              </a:p>
              <a:p>
                <a:pPr lvl="1"/>
                <a:r>
                  <a:rPr lang="en-US" dirty="0" smtClean="0"/>
                  <a:t>If IN are present, it enhances nucleation efficiency but assumes it’s still a time-dependent process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𝑖𝑐𝑒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h𝑒𝑡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825625"/>
                <a:ext cx="5745480" cy="4351338"/>
              </a:xfrm>
              <a:blipFill rotWithShape="0">
                <a:blip r:embed="rId3"/>
                <a:stretch>
                  <a:fillRect l="-191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903720" y="1264920"/>
            <a:ext cx="3794760" cy="384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8267700" y="3632835"/>
            <a:ext cx="167640" cy="1828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9376410" y="3306604"/>
            <a:ext cx="167640" cy="1828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8892540" y="3783330"/>
            <a:ext cx="281940" cy="30940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8633460" y="2355374"/>
            <a:ext cx="167640" cy="1828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2-Point Star 9"/>
          <p:cNvSpPr/>
          <p:nvPr/>
        </p:nvSpPr>
        <p:spPr>
          <a:xfrm>
            <a:off x="8016240" y="2446814"/>
            <a:ext cx="1569720" cy="1554480"/>
          </a:xfrm>
          <a:prstGeom prst="star12">
            <a:avLst/>
          </a:prstGeom>
          <a:solidFill>
            <a:srgbClr val="AA6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174480" y="4092734"/>
            <a:ext cx="868680" cy="1012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43160" y="5105400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cluster</a:t>
            </a:r>
            <a:endParaRPr lang="en-US" dirty="0"/>
          </a:p>
        </p:txBody>
      </p:sp>
      <p:sp>
        <p:nvSpPr>
          <p:cNvPr id="19" name="Hexagon 18"/>
          <p:cNvSpPr/>
          <p:nvPr/>
        </p:nvSpPr>
        <p:spPr>
          <a:xfrm>
            <a:off x="6534150" y="1264920"/>
            <a:ext cx="4533900" cy="3840480"/>
          </a:xfrm>
          <a:prstGeom prst="hexagon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90688"/>
                <a:ext cx="6781800" cy="4351338"/>
              </a:xfrm>
            </p:spPr>
            <p:txBody>
              <a:bodyPr/>
              <a:lstStyle/>
              <a:p>
                <a:r>
                  <a:rPr lang="en-US" dirty="0" smtClean="0"/>
                  <a:t>Nucleation depends on nucleation sites with a characteristic temperature, rather than time and random fluctuations</a:t>
                </a:r>
              </a:p>
              <a:p>
                <a:r>
                  <a:rPr lang="en-US" dirty="0" smtClean="0"/>
                  <a:t>Predicts if there is only one type of nucleation site, all drops will freeze at the shared T</a:t>
                </a:r>
                <a:r>
                  <a:rPr lang="en-US" baseline="-25000" dirty="0" smtClean="0"/>
                  <a:t>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𝑖𝑐𝑒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90688"/>
                <a:ext cx="6781800" cy="4351338"/>
              </a:xfrm>
              <a:blipFill rotWithShape="0">
                <a:blip r:embed="rId3"/>
                <a:stretch>
                  <a:fillRect l="-16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970520" y="990600"/>
            <a:ext cx="792480" cy="807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6-Point Star 4"/>
          <p:cNvSpPr/>
          <p:nvPr/>
        </p:nvSpPr>
        <p:spPr>
          <a:xfrm>
            <a:off x="8321040" y="1219676"/>
            <a:ext cx="213360" cy="227648"/>
          </a:xfrm>
          <a:prstGeom prst="star16">
            <a:avLst/>
          </a:prstGeom>
          <a:solidFill>
            <a:srgbClr val="AA6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29900" y="4236720"/>
            <a:ext cx="792480" cy="807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6-Point Star 6"/>
          <p:cNvSpPr/>
          <p:nvPr/>
        </p:nvSpPr>
        <p:spPr>
          <a:xfrm>
            <a:off x="10980420" y="4465796"/>
            <a:ext cx="213360" cy="227648"/>
          </a:xfrm>
          <a:prstGeom prst="star16">
            <a:avLst/>
          </a:prstGeom>
          <a:solidFill>
            <a:srgbClr val="AA6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800" y="2654777"/>
            <a:ext cx="792480" cy="807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16-Point Star 8"/>
          <p:cNvSpPr/>
          <p:nvPr/>
        </p:nvSpPr>
        <p:spPr>
          <a:xfrm>
            <a:off x="8275320" y="2883853"/>
            <a:ext cx="213360" cy="227648"/>
          </a:xfrm>
          <a:prstGeom prst="star16">
            <a:avLst/>
          </a:prstGeom>
          <a:solidFill>
            <a:srgbClr val="AA6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79380" y="532924"/>
            <a:ext cx="792480" cy="807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6-Point Star 10"/>
          <p:cNvSpPr/>
          <p:nvPr/>
        </p:nvSpPr>
        <p:spPr>
          <a:xfrm>
            <a:off x="10629900" y="762000"/>
            <a:ext cx="213360" cy="227648"/>
          </a:xfrm>
          <a:prstGeom prst="star16">
            <a:avLst/>
          </a:prstGeom>
          <a:solidFill>
            <a:srgbClr val="AA6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883140" y="2377440"/>
            <a:ext cx="792480" cy="807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6-Point Star 12"/>
          <p:cNvSpPr/>
          <p:nvPr/>
        </p:nvSpPr>
        <p:spPr>
          <a:xfrm>
            <a:off x="10233660" y="2606516"/>
            <a:ext cx="213360" cy="227648"/>
          </a:xfrm>
          <a:prstGeom prst="star16">
            <a:avLst/>
          </a:prstGeom>
          <a:solidFill>
            <a:srgbClr val="AA6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907780" y="3771266"/>
            <a:ext cx="396240" cy="22245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908576" y="4042331"/>
            <a:ext cx="396240" cy="2224564"/>
          </a:xfrm>
          <a:prstGeom prst="roundRect">
            <a:avLst/>
          </a:prstGeom>
          <a:solidFill>
            <a:srgbClr val="FE5C50"/>
          </a:solidFill>
          <a:ln>
            <a:solidFill>
              <a:srgbClr val="FE5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907780" y="4236720"/>
            <a:ext cx="396240" cy="1729264"/>
          </a:xfrm>
          <a:prstGeom prst="roundRect">
            <a:avLst/>
          </a:prstGeom>
          <a:solidFill>
            <a:srgbClr val="FE5C50"/>
          </a:solidFill>
          <a:ln>
            <a:solidFill>
              <a:srgbClr val="FE5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907780" y="4389120"/>
            <a:ext cx="396240" cy="1729264"/>
          </a:xfrm>
          <a:prstGeom prst="roundRect">
            <a:avLst/>
          </a:prstGeom>
          <a:solidFill>
            <a:srgbClr val="FE5C50"/>
          </a:solidFill>
          <a:ln>
            <a:solidFill>
              <a:srgbClr val="FE5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907780" y="4511040"/>
            <a:ext cx="396240" cy="1759744"/>
          </a:xfrm>
          <a:prstGeom prst="roundRect">
            <a:avLst/>
          </a:prstGeom>
          <a:solidFill>
            <a:srgbClr val="FE5C50"/>
          </a:solidFill>
          <a:ln>
            <a:solidFill>
              <a:srgbClr val="FE5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63000" y="5852160"/>
            <a:ext cx="685800" cy="685800"/>
          </a:xfrm>
          <a:prstGeom prst="ellipse">
            <a:avLst/>
          </a:prstGeom>
          <a:solidFill>
            <a:srgbClr val="FE5C50"/>
          </a:solidFill>
          <a:ln>
            <a:solidFill>
              <a:srgbClr val="FE5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907780" y="4663440"/>
            <a:ext cx="396240" cy="1759744"/>
          </a:xfrm>
          <a:prstGeom prst="roundRect">
            <a:avLst/>
          </a:prstGeom>
          <a:solidFill>
            <a:srgbClr val="FE5C50"/>
          </a:solidFill>
          <a:ln>
            <a:solidFill>
              <a:srgbClr val="FE5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907780" y="4815839"/>
            <a:ext cx="396240" cy="1421209"/>
          </a:xfrm>
          <a:prstGeom prst="roundRect">
            <a:avLst/>
          </a:prstGeom>
          <a:solidFill>
            <a:srgbClr val="FE5C50"/>
          </a:solidFill>
          <a:ln>
            <a:solidFill>
              <a:srgbClr val="FE5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382000" y="4815839"/>
            <a:ext cx="93726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31480" y="456438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/>
              <a:t>T</a:t>
            </a:r>
            <a:r>
              <a:rPr lang="en-US" sz="2400" b="1" baseline="-25000" dirty="0"/>
              <a:t>c</a:t>
            </a:r>
          </a:p>
          <a:p>
            <a:endParaRPr lang="en-US" sz="2400" b="1" dirty="0"/>
          </a:p>
        </p:txBody>
      </p:sp>
      <p:sp>
        <p:nvSpPr>
          <p:cNvPr id="28" name="Hexagon 27"/>
          <p:cNvSpPr/>
          <p:nvPr/>
        </p:nvSpPr>
        <p:spPr>
          <a:xfrm>
            <a:off x="7848600" y="2654777"/>
            <a:ext cx="925830" cy="807720"/>
          </a:xfrm>
          <a:prstGeom prst="hexagon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7894320" y="993617"/>
            <a:ext cx="925830" cy="807720"/>
          </a:xfrm>
          <a:prstGeom prst="hexagon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9829800" y="2380457"/>
            <a:ext cx="925830" cy="807720"/>
          </a:xfrm>
          <a:prstGeom prst="hexagon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10576560" y="4239737"/>
            <a:ext cx="925830" cy="807720"/>
          </a:xfrm>
          <a:prstGeom prst="hexagon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10210800" y="536417"/>
            <a:ext cx="925830" cy="807720"/>
          </a:xfrm>
          <a:prstGeom prst="hexagon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Multi-Component Stochastic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9400"/>
                <a:ext cx="10515600" cy="4919133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Assumes droplets have many different active sites, each with different efficiencies</a:t>
                </a:r>
              </a:p>
              <a:p>
                <a:pPr lvl="1"/>
                <a:r>
                  <a:rPr lang="en-US" dirty="0" smtClean="0"/>
                  <a:t>The most efficient site determines the characteristic temperature</a:t>
                </a:r>
              </a:p>
              <a:p>
                <a:r>
                  <a:rPr lang="en-US" dirty="0" smtClean="0"/>
                  <a:t>Allows for some time dependence while accounting for the higher T</a:t>
                </a:r>
                <a:r>
                  <a:rPr lang="en-US" baseline="-25000" dirty="0" smtClean="0"/>
                  <a:t>c</a:t>
                </a:r>
                <a:r>
                  <a:rPr lang="en-US" dirty="0" smtClean="0"/>
                  <a:t> from efficient IN</a:t>
                </a:r>
              </a:p>
              <a:p>
                <a:r>
                  <a:rPr lang="en-US" dirty="0" smtClean="0"/>
                  <a:t>Equations to fit data: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𝑖𝑐𝑒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𝑖𝑐𝑒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𝑖𝑐𝑒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Parameterizations based off of fit for climate models: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adjustable parameters based on probabilities of nucleation sites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9400"/>
                <a:ext cx="10515600" cy="4919133"/>
              </a:xfrm>
              <a:blipFill rotWithShape="0">
                <a:blip r:embed="rId3"/>
                <a:stretch>
                  <a:fillRect l="-928" t="-1983" r="-1797" b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2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and Ice Nucleation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1804" y="1548710"/>
            <a:ext cx="5347996" cy="5122506"/>
          </a:xfrm>
        </p:spPr>
        <p:txBody>
          <a:bodyPr/>
          <a:lstStyle/>
          <a:p>
            <a:r>
              <a:rPr lang="en-US" dirty="0" smtClean="0"/>
              <a:t>Pure dust is a relatively efficient ice nuclei (IN)</a:t>
            </a:r>
          </a:p>
          <a:p>
            <a:pPr lvl="1"/>
            <a:r>
              <a:rPr lang="en-US" dirty="0" smtClean="0"/>
              <a:t>Depending on mineral composition, size, etc. freezing temperatures range from ~ -20 to -35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Transport can affect the composition of cloud droplets containing dust (or even the dust itself)</a:t>
            </a:r>
          </a:p>
          <a:p>
            <a:pPr lvl="1"/>
            <a:r>
              <a:rPr lang="en-US" dirty="0" smtClean="0"/>
              <a:t>This can change the temperatures at which dust will freeze in a given cloud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0" t="2784" r="5128" b="9310"/>
          <a:stretch/>
        </p:blipFill>
        <p:spPr>
          <a:xfrm>
            <a:off x="7103534" y="945781"/>
            <a:ext cx="4126065" cy="2364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3586" y="6393416"/>
            <a:ext cx="242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Fitzgerald, et al., 2015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520" y="3464412"/>
            <a:ext cx="3772070" cy="29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Development/Set-Up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967" y="2353950"/>
            <a:ext cx="7001361" cy="3823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88720" y="2460054"/>
            <a:ext cx="155104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Continuous video recording of the plate to monitor freezing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33" y="2240790"/>
            <a:ext cx="33147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96" y="1690688"/>
            <a:ext cx="6560900" cy="4547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Hydrophobic slides (contact angle at least 100</a:t>
            </a:r>
            <a:r>
              <a:rPr lang="en-US" baseline="30000" dirty="0" smtClean="0"/>
              <a:t>o</a:t>
            </a:r>
            <a:r>
              <a:rPr lang="en-US" dirty="0" smtClean="0"/>
              <a:t>) to maintain droplet shape</a:t>
            </a:r>
          </a:p>
          <a:p>
            <a:r>
              <a:rPr lang="en-US" dirty="0" smtClean="0"/>
              <a:t>Samples with four different concentrations of ATD and salts </a:t>
            </a:r>
          </a:p>
          <a:p>
            <a:pPr lvl="1"/>
            <a:r>
              <a:rPr lang="en-US" dirty="0" smtClean="0"/>
              <a:t>12 droplets per sample</a:t>
            </a:r>
          </a:p>
          <a:p>
            <a:r>
              <a:rPr lang="en-US" dirty="0" smtClean="0"/>
              <a:t>Droplets cooled at a constant rate of </a:t>
            </a:r>
            <a:r>
              <a:rPr lang="en-US" dirty="0"/>
              <a:t> </a:t>
            </a:r>
            <a:r>
              <a:rPr lang="en-US" dirty="0" smtClean="0"/>
              <a:t>        -0.5</a:t>
            </a:r>
            <a:r>
              <a:rPr lang="en-US" baseline="30000" dirty="0" smtClean="0"/>
              <a:t>o</a:t>
            </a:r>
            <a:r>
              <a:rPr lang="en-US" dirty="0" smtClean="0"/>
              <a:t>C per minute</a:t>
            </a:r>
          </a:p>
          <a:p>
            <a:pPr lvl="1"/>
            <a:r>
              <a:rPr lang="en-US" dirty="0" smtClean="0"/>
              <a:t>Cooled from ambient temperature to homogeneous freezing temp (~36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r>
              <a:rPr lang="en-US" dirty="0" smtClean="0"/>
              <a:t>Temp of plate and bath continuously recorded to compare against time of recording</a:t>
            </a:r>
            <a:endParaRPr lang="en-US" dirty="0"/>
          </a:p>
        </p:txBody>
      </p:sp>
      <p:pic>
        <p:nvPicPr>
          <p:cNvPr id="4" name="Picture 2" descr="http://www.cellsignet.com/media/plates/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96" y="2665345"/>
            <a:ext cx="3939507" cy="2646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8707331" y="1962266"/>
            <a:ext cx="571371" cy="3572498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8687428" y="1370991"/>
            <a:ext cx="609798" cy="3573877"/>
          </a:xfrm>
          <a:prstGeom prst="rect">
            <a:avLst/>
          </a:prstGeom>
          <a:solidFill>
            <a:srgbClr val="00206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0890712" y="2776741"/>
            <a:ext cx="996490" cy="253557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Decreasing concentration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8284" y="2817506"/>
            <a:ext cx="123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55433" y="3447584"/>
            <a:ext cx="123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2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8705682" y="2534179"/>
            <a:ext cx="571371" cy="3572498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65590" y="4019497"/>
            <a:ext cx="123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3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8704033" y="3114378"/>
            <a:ext cx="571371" cy="357249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652135" y="4599696"/>
            <a:ext cx="123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63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ATD samples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" y="1627085"/>
            <a:ext cx="5648739" cy="4274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31" y="1627362"/>
            <a:ext cx="5802085" cy="430717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25537"/>
              </p:ext>
            </p:extLst>
          </p:nvPr>
        </p:nvGraphicFramePr>
        <p:xfrm>
          <a:off x="6107994" y="1820333"/>
          <a:ext cx="5358337" cy="388074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32870"/>
                <a:gridCol w="3025467"/>
              </a:tblGrid>
              <a:tr h="6510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Study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Onset</a:t>
                      </a:r>
                      <a:r>
                        <a:rPr lang="en-US" sz="2000" baseline="0" dirty="0" smtClean="0"/>
                        <a:t> Nucleation Temp*</a:t>
                      </a:r>
                      <a:endParaRPr lang="en-US" sz="2000" dirty="0"/>
                    </a:p>
                  </a:txBody>
                  <a:tcPr anchor="ctr"/>
                </a:tc>
              </a:tr>
              <a:tr h="64593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Welti</a:t>
                      </a:r>
                      <a:r>
                        <a:rPr lang="en-US" dirty="0" smtClean="0"/>
                        <a:t>, et al. 2009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~250-240K</a:t>
                      </a:r>
                      <a:r>
                        <a:rPr lang="en-US" baseline="0" dirty="0" smtClean="0"/>
                        <a:t> depending on </a:t>
                      </a:r>
                      <a:r>
                        <a:rPr lang="en-US" baseline="0" dirty="0" err="1" smtClean="0"/>
                        <a:t>Dp</a:t>
                      </a:r>
                      <a:endParaRPr lang="en-US" dirty="0" smtClean="0"/>
                    </a:p>
                  </a:txBody>
                  <a:tcPr anchor="ctr"/>
                </a:tc>
              </a:tr>
              <a:tr h="6459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Kanji and </a:t>
                      </a:r>
                      <a:r>
                        <a:rPr lang="en-US" dirty="0" err="1" smtClean="0"/>
                        <a:t>Abbatt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~250-235</a:t>
                      </a:r>
                      <a:r>
                        <a:rPr lang="en-US" baseline="0" dirty="0" smtClean="0"/>
                        <a:t>K for </a:t>
                      </a:r>
                      <a:r>
                        <a:rPr lang="en-US" baseline="0" dirty="0" err="1" smtClean="0"/>
                        <a:t>Dp</a:t>
                      </a:r>
                      <a:r>
                        <a:rPr lang="en-US" baseline="0" dirty="0" smtClean="0"/>
                        <a:t> = 100nm</a:t>
                      </a:r>
                      <a:endParaRPr lang="en-US" dirty="0"/>
                    </a:p>
                  </a:txBody>
                  <a:tcPr anchor="ctr"/>
                </a:tc>
              </a:tr>
              <a:tr h="64593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Marcolli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et al. 2007**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~250-245K depending</a:t>
                      </a:r>
                      <a:r>
                        <a:rPr lang="en-US" baseline="0" dirty="0" smtClean="0"/>
                        <a:t> on </a:t>
                      </a:r>
                      <a:r>
                        <a:rPr lang="en-US" baseline="0" dirty="0" err="1" smtClean="0"/>
                        <a:t>wt</a:t>
                      </a:r>
                      <a:r>
                        <a:rPr lang="en-US" baseline="0" dirty="0" smtClean="0"/>
                        <a:t>%</a:t>
                      </a:r>
                      <a:endParaRPr lang="en-US" dirty="0"/>
                    </a:p>
                  </a:txBody>
                  <a:tcPr anchor="ctr"/>
                </a:tc>
              </a:tr>
              <a:tr h="6459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Kanji,</a:t>
                      </a:r>
                      <a:r>
                        <a:rPr lang="en-US" baseline="0" dirty="0" smtClean="0"/>
                        <a:t> et al. 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~255-235K for </a:t>
                      </a:r>
                      <a:r>
                        <a:rPr lang="en-US" dirty="0" err="1" smtClean="0"/>
                        <a:t>Dp</a:t>
                      </a:r>
                      <a:r>
                        <a:rPr lang="en-US" dirty="0" smtClean="0"/>
                        <a:t> &gt; 5µm</a:t>
                      </a:r>
                      <a:endParaRPr lang="en-US" dirty="0"/>
                    </a:p>
                  </a:txBody>
                  <a:tcPr anchor="ctr"/>
                </a:tc>
              </a:tr>
              <a:tr h="6459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Koehler,</a:t>
                      </a:r>
                      <a:r>
                        <a:rPr lang="en-US" baseline="0" dirty="0" smtClean="0"/>
                        <a:t> et al 2010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~250-235 depending on </a:t>
                      </a:r>
                      <a:r>
                        <a:rPr lang="en-US" dirty="0" err="1" smtClean="0"/>
                        <a:t>Dp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74375" y="5931557"/>
            <a:ext cx="610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*the temp at which 1% of drops have frozen</a:t>
            </a:r>
          </a:p>
          <a:p>
            <a:r>
              <a:rPr lang="en-US" sz="1400" dirty="0" smtClean="0"/>
              <a:t>**the concentrations they used were 1-20% </a:t>
            </a:r>
            <a:r>
              <a:rPr lang="en-US" sz="1400" dirty="0" err="1" smtClean="0"/>
              <a:t>wt</a:t>
            </a:r>
            <a:r>
              <a:rPr lang="en-US" sz="1400" dirty="0" smtClean="0"/>
              <a:t> which raised onset temps slightly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32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333</TotalTime>
  <Words>619</Words>
  <Application>Microsoft Office PowerPoint</Application>
  <PresentationFormat>Widescreen</PresentationFormat>
  <Paragraphs>131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Cambria Math</vt:lpstr>
      <vt:lpstr>Wingdings</vt:lpstr>
      <vt:lpstr>Wingdings 2</vt:lpstr>
      <vt:lpstr>HDOfficeLightV0</vt:lpstr>
      <vt:lpstr>The effect of natural and anthropogenic emissions on the IN activity of mineral dust</vt:lpstr>
      <vt:lpstr>Freezing Pathways</vt:lpstr>
      <vt:lpstr>Stochastic Freezing Model</vt:lpstr>
      <vt:lpstr>Singular Model</vt:lpstr>
      <vt:lpstr>Multi-Component Stochastic Model</vt:lpstr>
      <vt:lpstr>Dust and Ice Nucleation</vt:lpstr>
      <vt:lpstr>Instrument Development/Set-Up</vt:lpstr>
      <vt:lpstr>Methods</vt:lpstr>
      <vt:lpstr>Pure ATD samples</vt:lpstr>
      <vt:lpstr>Ammonium Sulfate vs. Sodium Chloride (anthropogenic vs. sea transport influences)</vt:lpstr>
      <vt:lpstr>PowerPoint Presentation</vt:lpstr>
      <vt:lpstr>Suggested Parameterizations Based on the Data: Ammonium Sulfate</vt:lpstr>
      <vt:lpstr>Suggested Parameterizations Based on the Data: Sodium Chloride</vt:lpstr>
      <vt:lpstr>Summary and Conclusions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natural and anthropogenic emissions on the IN activity of mineral dust</dc:title>
  <dc:creator>Sara Purdue</dc:creator>
  <cp:lastModifiedBy>Purdue, Sara K</cp:lastModifiedBy>
  <cp:revision>42</cp:revision>
  <dcterms:created xsi:type="dcterms:W3CDTF">2016-04-12T01:37:04Z</dcterms:created>
  <dcterms:modified xsi:type="dcterms:W3CDTF">2016-04-14T16:46:30Z</dcterms:modified>
</cp:coreProperties>
</file>