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98" r:id="rId3"/>
    <p:sldId id="272" r:id="rId4"/>
    <p:sldId id="273" r:id="rId5"/>
    <p:sldId id="277" r:id="rId6"/>
    <p:sldId id="278" r:id="rId7"/>
    <p:sldId id="260" r:id="rId8"/>
    <p:sldId id="294" r:id="rId9"/>
    <p:sldId id="295" r:id="rId10"/>
    <p:sldId id="296" r:id="rId11"/>
    <p:sldId id="264" r:id="rId12"/>
    <p:sldId id="270" r:id="rId13"/>
    <p:sldId id="267" r:id="rId14"/>
    <p:sldId id="274" r:id="rId15"/>
    <p:sldId id="275" r:id="rId16"/>
    <p:sldId id="276" r:id="rId17"/>
    <p:sldId id="292" r:id="rId18"/>
    <p:sldId id="280" r:id="rId19"/>
    <p:sldId id="284" r:id="rId20"/>
    <p:sldId id="286" r:id="rId21"/>
    <p:sldId id="287" r:id="rId22"/>
    <p:sldId id="288" r:id="rId23"/>
    <p:sldId id="289" r:id="rId24"/>
    <p:sldId id="291" r:id="rId25"/>
    <p:sldId id="279" r:id="rId26"/>
    <p:sldId id="299"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g, Ting" initials="F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F1A81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101" d="100"/>
          <a:sy n="101" d="100"/>
        </p:scale>
        <p:origin x="72"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ng7\Documents\Research\EPA%20filters\EPA\3rd%20time%20(Janessa%20+%20Vishal)\EPA%203rd%20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ng7\Documents\Research\EPA%20filters\EPA\3rd%20time%20(Janessa%20+%20Vishal)\EPA%203rd%20tim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EPA filters - DTT per mass vs size fractions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'slope (rearrange)'!$R$2:$R$4</c:f>
                <c:numCache>
                  <c:formatCode>General</c:formatCode>
                  <c:ptCount val="3"/>
                  <c:pt idx="0">
                    <c:v>5.5762592480849702E-3</c:v>
                  </c:pt>
                  <c:pt idx="1">
                    <c:v>1.0078277913656199E-2</c:v>
                  </c:pt>
                  <c:pt idx="2">
                    <c:v>5.9963177029628703E-3</c:v>
                  </c:pt>
                </c:numCache>
              </c:numRef>
            </c:plus>
            <c:minus>
              <c:numRef>
                <c:f>'slope (rearrange)'!$R$2:$R$4</c:f>
                <c:numCache>
                  <c:formatCode>General</c:formatCode>
                  <c:ptCount val="3"/>
                  <c:pt idx="0">
                    <c:v>5.5762592480849702E-3</c:v>
                  </c:pt>
                  <c:pt idx="1">
                    <c:v>1.0078277913656199E-2</c:v>
                  </c:pt>
                  <c:pt idx="2">
                    <c:v>5.9963177029628703E-3</c:v>
                  </c:pt>
                </c:numCache>
              </c:numRef>
            </c:minus>
            <c:spPr>
              <a:noFill/>
              <a:ln w="9525" cap="flat" cmpd="sng" algn="ctr">
                <a:solidFill>
                  <a:schemeClr val="tx1">
                    <a:lumMod val="65000"/>
                    <a:lumOff val="35000"/>
                  </a:schemeClr>
                </a:solidFill>
                <a:round/>
              </a:ln>
              <a:effectLst/>
            </c:spPr>
          </c:errBars>
          <c:cat>
            <c:strRef>
              <c:f>'slope (rearrange)'!$P$2:$P$4</c:f>
              <c:strCache>
                <c:ptCount val="3"/>
                <c:pt idx="0">
                  <c:v>UF</c:v>
                </c:pt>
                <c:pt idx="1">
                  <c:v>Fine</c:v>
                </c:pt>
                <c:pt idx="2">
                  <c:v>Coarse</c:v>
                </c:pt>
              </c:strCache>
            </c:strRef>
          </c:cat>
          <c:val>
            <c:numRef>
              <c:f>'slope (rearrange)'!$Q$2:$Q$4</c:f>
              <c:numCache>
                <c:formatCode>0.000</c:formatCode>
                <c:ptCount val="3"/>
                <c:pt idx="0">
                  <c:v>9.9991908244024902E-2</c:v>
                </c:pt>
                <c:pt idx="1">
                  <c:v>2.9354477220733699E-2</c:v>
                </c:pt>
                <c:pt idx="2">
                  <c:v>1.80222395371849E-2</c:v>
                </c:pt>
              </c:numCache>
            </c:numRef>
          </c:val>
          <c:extLst>
            <c:ext xmlns:c16="http://schemas.microsoft.com/office/drawing/2014/chart" uri="{C3380CC4-5D6E-409C-BE32-E72D297353CC}">
              <c16:uniqueId val="{00000000-6116-4691-A7A9-15CCBD06CCFF}"/>
            </c:ext>
          </c:extLst>
        </c:ser>
        <c:dLbls>
          <c:showLegendKey val="0"/>
          <c:showVal val="0"/>
          <c:showCatName val="0"/>
          <c:showSerName val="0"/>
          <c:showPercent val="0"/>
          <c:showBubbleSize val="0"/>
        </c:dLbls>
        <c:gapWidth val="150"/>
        <c:axId val="276660960"/>
        <c:axId val="276688424"/>
      </c:barChart>
      <c:catAx>
        <c:axId val="2766609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Size fractions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6688424"/>
        <c:crosses val="autoZero"/>
        <c:auto val="1"/>
        <c:lblAlgn val="ctr"/>
        <c:lblOffset val="100"/>
        <c:noMultiLvlLbl val="0"/>
      </c:catAx>
      <c:valAx>
        <c:axId val="276688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DTTm (nmol/min/ugPM)</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66609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MOUDI filters - DTT per OC vs size fractions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'slope (rearrange)'!$R$2:$R$4</c:f>
                <c:numCache>
                  <c:formatCode>General</c:formatCode>
                  <c:ptCount val="3"/>
                  <c:pt idx="0">
                    <c:v>5.5762592480849702E-3</c:v>
                  </c:pt>
                  <c:pt idx="1">
                    <c:v>1.0078277913656199E-2</c:v>
                  </c:pt>
                  <c:pt idx="2">
                    <c:v>5.9963177029628703E-3</c:v>
                  </c:pt>
                </c:numCache>
              </c:numRef>
            </c:plus>
            <c:minus>
              <c:numRef>
                <c:f>'slope (rearrange)'!$R$2:$R$4</c:f>
                <c:numCache>
                  <c:formatCode>General</c:formatCode>
                  <c:ptCount val="3"/>
                  <c:pt idx="0">
                    <c:v>5.5762592480849702E-3</c:v>
                  </c:pt>
                  <c:pt idx="1">
                    <c:v>1.0078277913656199E-2</c:v>
                  </c:pt>
                  <c:pt idx="2">
                    <c:v>5.9963177029628703E-3</c:v>
                  </c:pt>
                </c:numCache>
              </c:numRef>
            </c:minus>
            <c:spPr>
              <a:noFill/>
              <a:ln w="9525" cap="flat" cmpd="sng" algn="ctr">
                <a:solidFill>
                  <a:schemeClr val="tx1">
                    <a:lumMod val="65000"/>
                    <a:lumOff val="35000"/>
                  </a:schemeClr>
                </a:solidFill>
                <a:round/>
              </a:ln>
              <a:effectLst/>
            </c:spPr>
          </c:errBars>
          <c:cat>
            <c:strRef>
              <c:f>'slope (rearrange)'!$P$27:$P$29</c:f>
              <c:strCache>
                <c:ptCount val="3"/>
                <c:pt idx="0">
                  <c:v>UF</c:v>
                </c:pt>
                <c:pt idx="1">
                  <c:v>Fine</c:v>
                </c:pt>
                <c:pt idx="2">
                  <c:v>Coarse</c:v>
                </c:pt>
              </c:strCache>
            </c:strRef>
          </c:cat>
          <c:val>
            <c:numRef>
              <c:f>'slope (rearrange)'!$Q$27:$Q$29</c:f>
              <c:numCache>
                <c:formatCode>General</c:formatCode>
                <c:ptCount val="3"/>
                <c:pt idx="0">
                  <c:v>0.180485041120094</c:v>
                </c:pt>
                <c:pt idx="1">
                  <c:v>0.12359563687458</c:v>
                </c:pt>
                <c:pt idx="2">
                  <c:v>0.1204190231761</c:v>
                </c:pt>
              </c:numCache>
            </c:numRef>
          </c:val>
          <c:extLst>
            <c:ext xmlns:c16="http://schemas.microsoft.com/office/drawing/2014/chart" uri="{C3380CC4-5D6E-409C-BE32-E72D297353CC}">
              <c16:uniqueId val="{00000000-8BB3-421C-8635-ACDE82384794}"/>
            </c:ext>
          </c:extLst>
        </c:ser>
        <c:dLbls>
          <c:showLegendKey val="0"/>
          <c:showVal val="0"/>
          <c:showCatName val="0"/>
          <c:showSerName val="0"/>
          <c:showPercent val="0"/>
          <c:showBubbleSize val="0"/>
        </c:dLbls>
        <c:gapWidth val="150"/>
        <c:axId val="276782248"/>
        <c:axId val="276788776"/>
      </c:barChart>
      <c:catAx>
        <c:axId val="276782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Size fractions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6788776"/>
        <c:crosses val="autoZero"/>
        <c:auto val="1"/>
        <c:lblAlgn val="ctr"/>
        <c:lblOffset val="100"/>
        <c:noMultiLvlLbl val="0"/>
      </c:catAx>
      <c:valAx>
        <c:axId val="276788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DTTm (nmol/min/ugOC)</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678224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57A0C1-CABC-4EA5-88ED-066245AABCB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233081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57A0C1-CABC-4EA5-88ED-066245AABCB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44665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57A0C1-CABC-4EA5-88ED-066245AABCB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286794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57A0C1-CABC-4EA5-88ED-066245AABCB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375137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7A0C1-CABC-4EA5-88ED-066245AABCB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206709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57A0C1-CABC-4EA5-88ED-066245AABCB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227172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57A0C1-CABC-4EA5-88ED-066245AABCBA}"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347722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57A0C1-CABC-4EA5-88ED-066245AABCBA}"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15353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7A0C1-CABC-4EA5-88ED-066245AABCBA}"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267338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7A0C1-CABC-4EA5-88ED-066245AABCB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239069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7A0C1-CABC-4EA5-88ED-066245AABCB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34559-13B8-403C-8F35-F4F74E83C38B}" type="slidenum">
              <a:rPr lang="en-US" smtClean="0"/>
              <a:t>‹#›</a:t>
            </a:fld>
            <a:endParaRPr lang="en-US"/>
          </a:p>
        </p:txBody>
      </p:sp>
    </p:spTree>
    <p:extLst>
      <p:ext uri="{BB962C8B-B14F-4D97-AF65-F5344CB8AC3E}">
        <p14:creationId xmlns:p14="http://schemas.microsoft.com/office/powerpoint/2010/main" val="7902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A0C1-CABC-4EA5-88ED-066245AABCBA}" type="datetimeFigureOut">
              <a:rPr lang="en-US" smtClean="0"/>
              <a:t>4/21/2016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34559-13B8-403C-8F35-F4F74E83C38B}" type="slidenum">
              <a:rPr lang="en-US" smtClean="0"/>
              <a:t>‹#›</a:t>
            </a:fld>
            <a:endParaRPr lang="en-US"/>
          </a:p>
        </p:txBody>
      </p:sp>
    </p:spTree>
    <p:extLst>
      <p:ext uri="{BB962C8B-B14F-4D97-AF65-F5344CB8AC3E}">
        <p14:creationId xmlns:p14="http://schemas.microsoft.com/office/powerpoint/2010/main" val="1777719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89049" y="4902200"/>
            <a:ext cx="6931026" cy="1905000"/>
          </a:xfrm>
        </p:spPr>
        <p:txBody>
          <a:bodyPr>
            <a:normAutofit/>
          </a:bodyPr>
          <a:lstStyle/>
          <a:p>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Ting Fang,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Linghan</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Zeng, Rodney Weber</a:t>
            </a:r>
          </a:p>
        </p:txBody>
      </p:sp>
      <p:sp>
        <p:nvSpPr>
          <p:cNvPr id="2" name="Title 1"/>
          <p:cNvSpPr>
            <a:spLocks noGrp="1"/>
          </p:cNvSpPr>
          <p:nvPr>
            <p:ph type="ctrTitle"/>
          </p:nvPr>
        </p:nvSpPr>
        <p:spPr>
          <a:xfrm>
            <a:off x="0" y="2921000"/>
            <a:ext cx="9144000" cy="1470025"/>
          </a:xfrm>
        </p:spPr>
        <p:txBody>
          <a:bodyPr>
            <a:noAutofit/>
          </a:bodyPr>
          <a:lstStyle/>
          <a:p>
            <a:pPr>
              <a:lnSpc>
                <a:spcPct val="100000"/>
              </a:lnSpc>
            </a:pPr>
            <a:r>
              <a:rPr lang="en-US" sz="3600" b="1" dirty="0">
                <a:ln>
                  <a:solidFill>
                    <a:schemeClr val="tx1"/>
                  </a:solidFill>
                </a:ln>
                <a:latin typeface="Times" pitchFamily="18" charset="0"/>
              </a:rPr>
              <a:t>Ambient Size Distributions </a:t>
            </a:r>
            <a:r>
              <a:rPr lang="en-US" sz="3600" b="1" dirty="0" smtClean="0">
                <a:ln>
                  <a:solidFill>
                    <a:schemeClr val="tx1"/>
                  </a:solidFill>
                </a:ln>
                <a:latin typeface="Times" pitchFamily="18" charset="0"/>
              </a:rPr>
              <a:t>and </a:t>
            </a:r>
            <a:br>
              <a:rPr lang="en-US" sz="3600" b="1" dirty="0" smtClean="0">
                <a:ln>
                  <a:solidFill>
                    <a:schemeClr val="tx1"/>
                  </a:solidFill>
                </a:ln>
                <a:latin typeface="Times" pitchFamily="18" charset="0"/>
              </a:rPr>
            </a:br>
            <a:r>
              <a:rPr lang="en-US" sz="3600" b="1" dirty="0" smtClean="0">
                <a:ln>
                  <a:solidFill>
                    <a:schemeClr val="tx1"/>
                  </a:solidFill>
                </a:ln>
                <a:latin typeface="Times" pitchFamily="18" charset="0"/>
              </a:rPr>
              <a:t>Estimated </a:t>
            </a:r>
            <a:r>
              <a:rPr lang="en-US" sz="3600" b="1" dirty="0">
                <a:ln>
                  <a:solidFill>
                    <a:schemeClr val="tx1"/>
                  </a:solidFill>
                </a:ln>
                <a:latin typeface="Times" pitchFamily="18" charset="0"/>
              </a:rPr>
              <a:t>Deposition </a:t>
            </a:r>
            <a:r>
              <a:rPr lang="en-US" sz="3600" b="1" dirty="0" smtClean="0">
                <a:ln>
                  <a:solidFill>
                    <a:schemeClr val="tx1"/>
                  </a:solidFill>
                </a:ln>
                <a:latin typeface="Times" pitchFamily="18" charset="0"/>
              </a:rPr>
              <a:t>of </a:t>
            </a:r>
            <a:br>
              <a:rPr lang="en-US" sz="3600" b="1" dirty="0" smtClean="0">
                <a:ln>
                  <a:solidFill>
                    <a:schemeClr val="tx1"/>
                  </a:solidFill>
                </a:ln>
                <a:latin typeface="Times" pitchFamily="18" charset="0"/>
              </a:rPr>
            </a:br>
            <a:r>
              <a:rPr lang="en-US" sz="3600" b="1" dirty="0" smtClean="0">
                <a:ln>
                  <a:solidFill>
                    <a:schemeClr val="tx1"/>
                  </a:solidFill>
                </a:ln>
                <a:latin typeface="Times" pitchFamily="18" charset="0"/>
              </a:rPr>
              <a:t>Oxidative </a:t>
            </a:r>
            <a:r>
              <a:rPr lang="en-US" sz="3600" b="1" dirty="0">
                <a:ln>
                  <a:solidFill>
                    <a:schemeClr val="tx1"/>
                  </a:solidFill>
                </a:ln>
                <a:latin typeface="Times" pitchFamily="18" charset="0"/>
              </a:rPr>
              <a:t>Potential </a:t>
            </a:r>
            <a:r>
              <a:rPr lang="en-US" sz="3600" b="1" dirty="0" smtClean="0">
                <a:ln>
                  <a:solidFill>
                    <a:schemeClr val="tx1"/>
                  </a:solidFill>
                </a:ln>
                <a:latin typeface="Times" pitchFamily="18" charset="0"/>
              </a:rPr>
              <a:t>in </a:t>
            </a:r>
            <a:br>
              <a:rPr lang="en-US" sz="3600" b="1" dirty="0" smtClean="0">
                <a:ln>
                  <a:solidFill>
                    <a:schemeClr val="tx1"/>
                  </a:solidFill>
                </a:ln>
                <a:latin typeface="Times" pitchFamily="18" charset="0"/>
              </a:rPr>
            </a:br>
            <a:r>
              <a:rPr lang="en-US" sz="3600" b="1" dirty="0" smtClean="0">
                <a:ln>
                  <a:solidFill>
                    <a:schemeClr val="tx1"/>
                  </a:solidFill>
                </a:ln>
                <a:latin typeface="Times" pitchFamily="18" charset="0"/>
              </a:rPr>
              <a:t>Human </a:t>
            </a:r>
            <a:r>
              <a:rPr lang="en-US" sz="3600" b="1" dirty="0">
                <a:ln>
                  <a:solidFill>
                    <a:schemeClr val="tx1"/>
                  </a:solidFill>
                </a:ln>
                <a:latin typeface="Times" pitchFamily="18" charset="0"/>
              </a:rPr>
              <a:t>Respiratory System</a:t>
            </a:r>
            <a:endParaRPr lang="en-US" sz="3200" b="1" dirty="0">
              <a:ln>
                <a:solidFill>
                  <a:schemeClr val="tx1"/>
                </a:solidFill>
              </a:ln>
              <a:latin typeface="Times" pitchFamily="18" charset="0"/>
            </a:endParaRPr>
          </a:p>
        </p:txBody>
      </p:sp>
      <p:sp>
        <p:nvSpPr>
          <p:cNvPr id="11" name="Subtitle 2"/>
          <p:cNvSpPr txBox="1">
            <a:spLocks/>
          </p:cNvSpPr>
          <p:nvPr/>
        </p:nvSpPr>
        <p:spPr>
          <a:xfrm>
            <a:off x="6934200" y="6477000"/>
            <a:ext cx="2038350" cy="304800"/>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smtClean="0">
                <a:solidFill>
                  <a:schemeClr val="tx1"/>
                </a:solidFill>
                <a:latin typeface="Times" pitchFamily="18" charset="0"/>
              </a:rPr>
              <a:t>Thursday, April 21th, 2016</a:t>
            </a:r>
            <a:endParaRPr lang="en-US" sz="2900" dirty="0">
              <a:solidFill>
                <a:schemeClr val="tx1"/>
              </a:solidFill>
              <a:latin typeface="Times" pitchFamily="18" charset="0"/>
            </a:endParaRPr>
          </a:p>
        </p:txBody>
      </p:sp>
    </p:spTree>
    <p:extLst>
      <p:ext uri="{BB962C8B-B14F-4D97-AF65-F5344CB8AC3E}">
        <p14:creationId xmlns:p14="http://schemas.microsoft.com/office/powerpoint/2010/main" val="201080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62" y="1831413"/>
            <a:ext cx="8156288" cy="4165341"/>
          </a:xfrm>
        </p:spPr>
      </p:pic>
      <p:sp>
        <p:nvSpPr>
          <p:cNvPr id="4" name="Isosceles Triangle 3"/>
          <p:cNvSpPr/>
          <p:nvPr/>
        </p:nvSpPr>
        <p:spPr>
          <a:xfrm>
            <a:off x="5284382" y="2615600"/>
            <a:ext cx="2838894" cy="266877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39528" y="2466529"/>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786" y="2069371"/>
            <a:ext cx="2323214" cy="461665"/>
          </a:xfrm>
          <a:prstGeom prst="rect">
            <a:avLst/>
          </a:prstGeom>
          <a:noFill/>
        </p:spPr>
        <p:txBody>
          <a:bodyPr wrap="square" rtlCol="0">
            <a:spAutoFit/>
          </a:bodyPr>
          <a:lstStyle/>
          <a:p>
            <a:r>
              <a:rPr lang="en-US" sz="2400" dirty="0" smtClean="0">
                <a:solidFill>
                  <a:schemeClr val="accent1">
                    <a:lumMod val="75000"/>
                  </a:schemeClr>
                </a:solidFill>
              </a:rPr>
              <a:t>Total Cu:</a:t>
            </a:r>
            <a:endParaRPr lang="en-US" sz="2400" dirty="0">
              <a:solidFill>
                <a:schemeClr val="accent1">
                  <a:lumMod val="75000"/>
                </a:schemeClr>
              </a:solidFill>
            </a:endParaRPr>
          </a:p>
        </p:txBody>
      </p:sp>
      <p:cxnSp>
        <p:nvCxnSpPr>
          <p:cNvPr id="12" name="Straight Arrow Connector 11"/>
          <p:cNvCxnSpPr/>
          <p:nvPr/>
        </p:nvCxnSpPr>
        <p:spPr>
          <a:xfrm>
            <a:off x="4391296" y="2913312"/>
            <a:ext cx="524490" cy="329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0934" y="2529726"/>
            <a:ext cx="1023614" cy="461665"/>
          </a:xfrm>
          <a:prstGeom prst="rect">
            <a:avLst/>
          </a:prstGeom>
          <a:noFill/>
        </p:spPr>
        <p:txBody>
          <a:bodyPr wrap="none" rtlCol="0">
            <a:spAutoFit/>
          </a:bodyPr>
          <a:lstStyle/>
          <a:p>
            <a:r>
              <a:rPr lang="en-US" sz="2400" dirty="0" smtClean="0"/>
              <a:t>sulfate</a:t>
            </a:r>
            <a:endParaRPr lang="en-US" sz="2400" dirty="0"/>
          </a:p>
        </p:txBody>
      </p:sp>
      <p:sp>
        <p:nvSpPr>
          <p:cNvPr id="13" name="TextBox 12"/>
          <p:cNvSpPr txBox="1"/>
          <p:nvPr/>
        </p:nvSpPr>
        <p:spPr>
          <a:xfrm>
            <a:off x="7943077" y="2120971"/>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
        <p:nvSpPr>
          <p:cNvPr id="14"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7061291" y="4561221"/>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42549" y="4164063"/>
            <a:ext cx="2323214" cy="461665"/>
          </a:xfrm>
          <a:prstGeom prst="rect">
            <a:avLst/>
          </a:prstGeom>
          <a:noFill/>
        </p:spPr>
        <p:txBody>
          <a:bodyPr wrap="square" rtlCol="0">
            <a:spAutoFit/>
          </a:bodyPr>
          <a:lstStyle/>
          <a:p>
            <a:r>
              <a:rPr lang="en-US" sz="2400" dirty="0" err="1" smtClean="0">
                <a:solidFill>
                  <a:schemeClr val="accent1">
                    <a:lumMod val="75000"/>
                  </a:schemeClr>
                </a:solidFill>
              </a:rPr>
              <a:t>WS_Cu</a:t>
            </a:r>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19" name="TextBox 18"/>
          <p:cNvSpPr txBox="1"/>
          <p:nvPr/>
        </p:nvSpPr>
        <p:spPr>
          <a:xfrm>
            <a:off x="7964840" y="4215663"/>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Tree>
    <p:extLst>
      <p:ext uri="{BB962C8B-B14F-4D97-AF65-F5344CB8AC3E}">
        <p14:creationId xmlns:p14="http://schemas.microsoft.com/office/powerpoint/2010/main" val="609950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62" y="1831413"/>
            <a:ext cx="8156288" cy="4165341"/>
          </a:xfrm>
        </p:spPr>
      </p:pic>
      <p:sp>
        <p:nvSpPr>
          <p:cNvPr id="4" name="Isosceles Triangle 3"/>
          <p:cNvSpPr/>
          <p:nvPr/>
        </p:nvSpPr>
        <p:spPr>
          <a:xfrm>
            <a:off x="5284382" y="2615600"/>
            <a:ext cx="2838894" cy="266877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39528" y="2466529"/>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786" y="2069371"/>
            <a:ext cx="2323214" cy="461665"/>
          </a:xfrm>
          <a:prstGeom prst="rect">
            <a:avLst/>
          </a:prstGeom>
          <a:noFill/>
        </p:spPr>
        <p:txBody>
          <a:bodyPr wrap="square" rtlCol="0">
            <a:spAutoFit/>
          </a:bodyPr>
          <a:lstStyle/>
          <a:p>
            <a:r>
              <a:rPr lang="en-US" sz="2400" dirty="0" smtClean="0">
                <a:solidFill>
                  <a:schemeClr val="accent1">
                    <a:lumMod val="75000"/>
                  </a:schemeClr>
                </a:solidFill>
              </a:rPr>
              <a:t>Total Cu:</a:t>
            </a:r>
            <a:endParaRPr lang="en-US" sz="2400" dirty="0">
              <a:solidFill>
                <a:schemeClr val="accent1">
                  <a:lumMod val="75000"/>
                </a:schemeClr>
              </a:solidFill>
            </a:endParaRPr>
          </a:p>
        </p:txBody>
      </p:sp>
      <p:cxnSp>
        <p:nvCxnSpPr>
          <p:cNvPr id="12" name="Straight Arrow Connector 11"/>
          <p:cNvCxnSpPr/>
          <p:nvPr/>
        </p:nvCxnSpPr>
        <p:spPr>
          <a:xfrm>
            <a:off x="4391296" y="2913312"/>
            <a:ext cx="524490" cy="329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0934" y="2529726"/>
            <a:ext cx="1023614" cy="461665"/>
          </a:xfrm>
          <a:prstGeom prst="rect">
            <a:avLst/>
          </a:prstGeom>
          <a:noFill/>
        </p:spPr>
        <p:txBody>
          <a:bodyPr wrap="none" rtlCol="0">
            <a:spAutoFit/>
          </a:bodyPr>
          <a:lstStyle/>
          <a:p>
            <a:r>
              <a:rPr lang="en-US" sz="2400" dirty="0" smtClean="0"/>
              <a:t>sulfate</a:t>
            </a:r>
            <a:endParaRPr lang="en-US" sz="2400" dirty="0"/>
          </a:p>
        </p:txBody>
      </p:sp>
      <p:sp>
        <p:nvSpPr>
          <p:cNvPr id="35" name="Freeform 34"/>
          <p:cNvSpPr/>
          <p:nvPr/>
        </p:nvSpPr>
        <p:spPr>
          <a:xfrm>
            <a:off x="5229343" y="4247184"/>
            <a:ext cx="2096489" cy="1041913"/>
          </a:xfrm>
          <a:custGeom>
            <a:avLst/>
            <a:gdLst>
              <a:gd name="connsiteX0" fmla="*/ 0 w 1892596"/>
              <a:gd name="connsiteY0" fmla="*/ 824226 h 882114"/>
              <a:gd name="connsiteX1" fmla="*/ 127591 w 1892596"/>
              <a:gd name="connsiteY1" fmla="*/ 749798 h 882114"/>
              <a:gd name="connsiteX2" fmla="*/ 212651 w 1892596"/>
              <a:gd name="connsiteY2" fmla="*/ 664737 h 882114"/>
              <a:gd name="connsiteX3" fmla="*/ 308344 w 1892596"/>
              <a:gd name="connsiteY3" fmla="*/ 558412 h 882114"/>
              <a:gd name="connsiteX4" fmla="*/ 393405 w 1892596"/>
              <a:gd name="connsiteY4" fmla="*/ 430821 h 882114"/>
              <a:gd name="connsiteX5" fmla="*/ 489098 w 1892596"/>
              <a:gd name="connsiteY5" fmla="*/ 292598 h 882114"/>
              <a:gd name="connsiteX6" fmla="*/ 542261 w 1892596"/>
              <a:gd name="connsiteY6" fmla="*/ 175640 h 882114"/>
              <a:gd name="connsiteX7" fmla="*/ 606056 w 1892596"/>
              <a:gd name="connsiteY7" fmla="*/ 37416 h 882114"/>
              <a:gd name="connsiteX8" fmla="*/ 616689 w 1892596"/>
              <a:gd name="connsiteY8" fmla="*/ 16151 h 882114"/>
              <a:gd name="connsiteX9" fmla="*/ 733647 w 1892596"/>
              <a:gd name="connsiteY9" fmla="*/ 250068 h 882114"/>
              <a:gd name="connsiteX10" fmla="*/ 839972 w 1892596"/>
              <a:gd name="connsiteY10" fmla="*/ 430821 h 882114"/>
              <a:gd name="connsiteX11" fmla="*/ 925033 w 1892596"/>
              <a:gd name="connsiteY11" fmla="*/ 526514 h 882114"/>
              <a:gd name="connsiteX12" fmla="*/ 1031358 w 1892596"/>
              <a:gd name="connsiteY12" fmla="*/ 654105 h 882114"/>
              <a:gd name="connsiteX13" fmla="*/ 1190847 w 1892596"/>
              <a:gd name="connsiteY13" fmla="*/ 749798 h 882114"/>
              <a:gd name="connsiteX14" fmla="*/ 1382233 w 1892596"/>
              <a:gd name="connsiteY14" fmla="*/ 813593 h 882114"/>
              <a:gd name="connsiteX15" fmla="*/ 1733107 w 1892596"/>
              <a:gd name="connsiteY15" fmla="*/ 877389 h 882114"/>
              <a:gd name="connsiteX16" fmla="*/ 1892596 w 1892596"/>
              <a:gd name="connsiteY16" fmla="*/ 877389 h 882114"/>
              <a:gd name="connsiteX17" fmla="*/ 0 w 1892596"/>
              <a:gd name="connsiteY17" fmla="*/ 824226 h 882114"/>
              <a:gd name="connsiteX0" fmla="*/ 0 w 1892596"/>
              <a:gd name="connsiteY0" fmla="*/ 982965 h 1040853"/>
              <a:gd name="connsiteX1" fmla="*/ 127591 w 1892596"/>
              <a:gd name="connsiteY1" fmla="*/ 908537 h 1040853"/>
              <a:gd name="connsiteX2" fmla="*/ 212651 w 1892596"/>
              <a:gd name="connsiteY2" fmla="*/ 823476 h 1040853"/>
              <a:gd name="connsiteX3" fmla="*/ 308344 w 1892596"/>
              <a:gd name="connsiteY3" fmla="*/ 717151 h 1040853"/>
              <a:gd name="connsiteX4" fmla="*/ 393405 w 1892596"/>
              <a:gd name="connsiteY4" fmla="*/ 589560 h 1040853"/>
              <a:gd name="connsiteX5" fmla="*/ 489098 w 1892596"/>
              <a:gd name="connsiteY5" fmla="*/ 451337 h 1040853"/>
              <a:gd name="connsiteX6" fmla="*/ 542261 w 1892596"/>
              <a:gd name="connsiteY6" fmla="*/ 334379 h 1040853"/>
              <a:gd name="connsiteX7" fmla="*/ 606056 w 1892596"/>
              <a:gd name="connsiteY7" fmla="*/ 196155 h 1040853"/>
              <a:gd name="connsiteX8" fmla="*/ 510363 w 1892596"/>
              <a:gd name="connsiteY8" fmla="*/ 4769 h 1040853"/>
              <a:gd name="connsiteX9" fmla="*/ 733647 w 1892596"/>
              <a:gd name="connsiteY9" fmla="*/ 408807 h 1040853"/>
              <a:gd name="connsiteX10" fmla="*/ 839972 w 1892596"/>
              <a:gd name="connsiteY10" fmla="*/ 589560 h 1040853"/>
              <a:gd name="connsiteX11" fmla="*/ 925033 w 1892596"/>
              <a:gd name="connsiteY11" fmla="*/ 685253 h 1040853"/>
              <a:gd name="connsiteX12" fmla="*/ 1031358 w 1892596"/>
              <a:gd name="connsiteY12" fmla="*/ 812844 h 1040853"/>
              <a:gd name="connsiteX13" fmla="*/ 1190847 w 1892596"/>
              <a:gd name="connsiteY13" fmla="*/ 908537 h 1040853"/>
              <a:gd name="connsiteX14" fmla="*/ 1382233 w 1892596"/>
              <a:gd name="connsiteY14" fmla="*/ 972332 h 1040853"/>
              <a:gd name="connsiteX15" fmla="*/ 1733107 w 1892596"/>
              <a:gd name="connsiteY15" fmla="*/ 1036128 h 1040853"/>
              <a:gd name="connsiteX16" fmla="*/ 1892596 w 1892596"/>
              <a:gd name="connsiteY16" fmla="*/ 1036128 h 1040853"/>
              <a:gd name="connsiteX17" fmla="*/ 0 w 1892596"/>
              <a:gd name="connsiteY17" fmla="*/ 982965 h 1040853"/>
              <a:gd name="connsiteX0" fmla="*/ 0 w 1892596"/>
              <a:gd name="connsiteY0" fmla="*/ 991516 h 1049404"/>
              <a:gd name="connsiteX1" fmla="*/ 127591 w 1892596"/>
              <a:gd name="connsiteY1" fmla="*/ 917088 h 1049404"/>
              <a:gd name="connsiteX2" fmla="*/ 212651 w 1892596"/>
              <a:gd name="connsiteY2" fmla="*/ 832027 h 1049404"/>
              <a:gd name="connsiteX3" fmla="*/ 308344 w 1892596"/>
              <a:gd name="connsiteY3" fmla="*/ 725702 h 1049404"/>
              <a:gd name="connsiteX4" fmla="*/ 393405 w 1892596"/>
              <a:gd name="connsiteY4" fmla="*/ 598111 h 1049404"/>
              <a:gd name="connsiteX5" fmla="*/ 489098 w 1892596"/>
              <a:gd name="connsiteY5" fmla="*/ 459888 h 1049404"/>
              <a:gd name="connsiteX6" fmla="*/ 542261 w 1892596"/>
              <a:gd name="connsiteY6" fmla="*/ 342930 h 1049404"/>
              <a:gd name="connsiteX7" fmla="*/ 457200 w 1892596"/>
              <a:gd name="connsiteY7" fmla="*/ 119645 h 1049404"/>
              <a:gd name="connsiteX8" fmla="*/ 510363 w 1892596"/>
              <a:gd name="connsiteY8" fmla="*/ 13320 h 1049404"/>
              <a:gd name="connsiteX9" fmla="*/ 733647 w 1892596"/>
              <a:gd name="connsiteY9" fmla="*/ 417358 h 1049404"/>
              <a:gd name="connsiteX10" fmla="*/ 839972 w 1892596"/>
              <a:gd name="connsiteY10" fmla="*/ 598111 h 1049404"/>
              <a:gd name="connsiteX11" fmla="*/ 925033 w 1892596"/>
              <a:gd name="connsiteY11" fmla="*/ 693804 h 1049404"/>
              <a:gd name="connsiteX12" fmla="*/ 1031358 w 1892596"/>
              <a:gd name="connsiteY12" fmla="*/ 821395 h 1049404"/>
              <a:gd name="connsiteX13" fmla="*/ 1190847 w 1892596"/>
              <a:gd name="connsiteY13" fmla="*/ 917088 h 1049404"/>
              <a:gd name="connsiteX14" fmla="*/ 1382233 w 1892596"/>
              <a:gd name="connsiteY14" fmla="*/ 980883 h 1049404"/>
              <a:gd name="connsiteX15" fmla="*/ 1733107 w 1892596"/>
              <a:gd name="connsiteY15" fmla="*/ 1044679 h 1049404"/>
              <a:gd name="connsiteX16" fmla="*/ 1892596 w 1892596"/>
              <a:gd name="connsiteY16" fmla="*/ 1044679 h 1049404"/>
              <a:gd name="connsiteX17" fmla="*/ 0 w 1892596"/>
              <a:gd name="connsiteY17" fmla="*/ 991516 h 1049404"/>
              <a:gd name="connsiteX0" fmla="*/ 0 w 1892596"/>
              <a:gd name="connsiteY0" fmla="*/ 990793 h 1048681"/>
              <a:gd name="connsiteX1" fmla="*/ 127591 w 1892596"/>
              <a:gd name="connsiteY1" fmla="*/ 916365 h 1048681"/>
              <a:gd name="connsiteX2" fmla="*/ 212651 w 1892596"/>
              <a:gd name="connsiteY2" fmla="*/ 831304 h 1048681"/>
              <a:gd name="connsiteX3" fmla="*/ 308344 w 1892596"/>
              <a:gd name="connsiteY3" fmla="*/ 724979 h 1048681"/>
              <a:gd name="connsiteX4" fmla="*/ 393405 w 1892596"/>
              <a:gd name="connsiteY4" fmla="*/ 597388 h 1048681"/>
              <a:gd name="connsiteX5" fmla="*/ 489098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0 w 1892596"/>
              <a:gd name="connsiteY0" fmla="*/ 990793 h 1048681"/>
              <a:gd name="connsiteX1" fmla="*/ 127591 w 1892596"/>
              <a:gd name="connsiteY1" fmla="*/ 916365 h 1048681"/>
              <a:gd name="connsiteX2" fmla="*/ 212651 w 1892596"/>
              <a:gd name="connsiteY2" fmla="*/ 831304 h 1048681"/>
              <a:gd name="connsiteX3" fmla="*/ 308344 w 1892596"/>
              <a:gd name="connsiteY3" fmla="*/ 724979 h 1048681"/>
              <a:gd name="connsiteX4" fmla="*/ 393405 w 1892596"/>
              <a:gd name="connsiteY4" fmla="*/ 597388 h 1048681"/>
              <a:gd name="connsiteX5" fmla="*/ 276447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0 w 1892596"/>
              <a:gd name="connsiteY0" fmla="*/ 990793 h 1048681"/>
              <a:gd name="connsiteX1" fmla="*/ 127591 w 1892596"/>
              <a:gd name="connsiteY1" fmla="*/ 916365 h 1048681"/>
              <a:gd name="connsiteX2" fmla="*/ 212651 w 1892596"/>
              <a:gd name="connsiteY2" fmla="*/ 831304 h 1048681"/>
              <a:gd name="connsiteX3" fmla="*/ 308344 w 1892596"/>
              <a:gd name="connsiteY3" fmla="*/ 724979 h 1048681"/>
              <a:gd name="connsiteX4" fmla="*/ 202019 w 1892596"/>
              <a:gd name="connsiteY4" fmla="*/ 597388 h 1048681"/>
              <a:gd name="connsiteX5" fmla="*/ 276447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0 w 1892596"/>
              <a:gd name="connsiteY0" fmla="*/ 990793 h 1048681"/>
              <a:gd name="connsiteX1" fmla="*/ 127591 w 1892596"/>
              <a:gd name="connsiteY1" fmla="*/ 916365 h 1048681"/>
              <a:gd name="connsiteX2" fmla="*/ 212651 w 1892596"/>
              <a:gd name="connsiteY2" fmla="*/ 831304 h 1048681"/>
              <a:gd name="connsiteX3" fmla="*/ 106326 w 1892596"/>
              <a:gd name="connsiteY3" fmla="*/ 724979 h 1048681"/>
              <a:gd name="connsiteX4" fmla="*/ 202019 w 1892596"/>
              <a:gd name="connsiteY4" fmla="*/ 597388 h 1048681"/>
              <a:gd name="connsiteX5" fmla="*/ 276447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21362 w 1913958"/>
              <a:gd name="connsiteY0" fmla="*/ 990793 h 1048681"/>
              <a:gd name="connsiteX1" fmla="*/ 148953 w 1913958"/>
              <a:gd name="connsiteY1" fmla="*/ 916365 h 1048681"/>
              <a:gd name="connsiteX2" fmla="*/ 97 w 1913958"/>
              <a:gd name="connsiteY2" fmla="*/ 831304 h 1048681"/>
              <a:gd name="connsiteX3" fmla="*/ 127688 w 1913958"/>
              <a:gd name="connsiteY3" fmla="*/ 724979 h 1048681"/>
              <a:gd name="connsiteX4" fmla="*/ 223381 w 1913958"/>
              <a:gd name="connsiteY4" fmla="*/ 597388 h 1048681"/>
              <a:gd name="connsiteX5" fmla="*/ 297809 w 1913958"/>
              <a:gd name="connsiteY5" fmla="*/ 459165 h 1048681"/>
              <a:gd name="connsiteX6" fmla="*/ 414767 w 1913958"/>
              <a:gd name="connsiteY6" fmla="*/ 289045 h 1048681"/>
              <a:gd name="connsiteX7" fmla="*/ 478562 w 1913958"/>
              <a:gd name="connsiteY7" fmla="*/ 118922 h 1048681"/>
              <a:gd name="connsiteX8" fmla="*/ 531725 w 1913958"/>
              <a:gd name="connsiteY8" fmla="*/ 12597 h 1048681"/>
              <a:gd name="connsiteX9" fmla="*/ 755009 w 1913958"/>
              <a:gd name="connsiteY9" fmla="*/ 416635 h 1048681"/>
              <a:gd name="connsiteX10" fmla="*/ 861334 w 1913958"/>
              <a:gd name="connsiteY10" fmla="*/ 597388 h 1048681"/>
              <a:gd name="connsiteX11" fmla="*/ 946395 w 1913958"/>
              <a:gd name="connsiteY11" fmla="*/ 693081 h 1048681"/>
              <a:gd name="connsiteX12" fmla="*/ 1052720 w 1913958"/>
              <a:gd name="connsiteY12" fmla="*/ 820672 h 1048681"/>
              <a:gd name="connsiteX13" fmla="*/ 1212209 w 1913958"/>
              <a:gd name="connsiteY13" fmla="*/ 916365 h 1048681"/>
              <a:gd name="connsiteX14" fmla="*/ 1403595 w 1913958"/>
              <a:gd name="connsiteY14" fmla="*/ 980160 h 1048681"/>
              <a:gd name="connsiteX15" fmla="*/ 1754469 w 1913958"/>
              <a:gd name="connsiteY15" fmla="*/ 1043956 h 1048681"/>
              <a:gd name="connsiteX16" fmla="*/ 1913958 w 1913958"/>
              <a:gd name="connsiteY16" fmla="*/ 1043956 h 1048681"/>
              <a:gd name="connsiteX17" fmla="*/ 21362 w 1913958"/>
              <a:gd name="connsiteY17" fmla="*/ 990793 h 1048681"/>
              <a:gd name="connsiteX0" fmla="*/ 170206 w 2062802"/>
              <a:gd name="connsiteY0" fmla="*/ 990793 h 1048681"/>
              <a:gd name="connsiteX1" fmla="*/ 86 w 2062802"/>
              <a:gd name="connsiteY1" fmla="*/ 969528 h 1048681"/>
              <a:gd name="connsiteX2" fmla="*/ 148941 w 2062802"/>
              <a:gd name="connsiteY2" fmla="*/ 831304 h 1048681"/>
              <a:gd name="connsiteX3" fmla="*/ 276532 w 2062802"/>
              <a:gd name="connsiteY3" fmla="*/ 724979 h 1048681"/>
              <a:gd name="connsiteX4" fmla="*/ 372225 w 2062802"/>
              <a:gd name="connsiteY4" fmla="*/ 597388 h 1048681"/>
              <a:gd name="connsiteX5" fmla="*/ 446653 w 2062802"/>
              <a:gd name="connsiteY5" fmla="*/ 459165 h 1048681"/>
              <a:gd name="connsiteX6" fmla="*/ 563611 w 2062802"/>
              <a:gd name="connsiteY6" fmla="*/ 289045 h 1048681"/>
              <a:gd name="connsiteX7" fmla="*/ 627406 w 2062802"/>
              <a:gd name="connsiteY7" fmla="*/ 118922 h 1048681"/>
              <a:gd name="connsiteX8" fmla="*/ 680569 w 2062802"/>
              <a:gd name="connsiteY8" fmla="*/ 12597 h 1048681"/>
              <a:gd name="connsiteX9" fmla="*/ 903853 w 2062802"/>
              <a:gd name="connsiteY9" fmla="*/ 416635 h 1048681"/>
              <a:gd name="connsiteX10" fmla="*/ 1010178 w 2062802"/>
              <a:gd name="connsiteY10" fmla="*/ 597388 h 1048681"/>
              <a:gd name="connsiteX11" fmla="*/ 1095239 w 2062802"/>
              <a:gd name="connsiteY11" fmla="*/ 693081 h 1048681"/>
              <a:gd name="connsiteX12" fmla="*/ 1201564 w 2062802"/>
              <a:gd name="connsiteY12" fmla="*/ 820672 h 1048681"/>
              <a:gd name="connsiteX13" fmla="*/ 1361053 w 2062802"/>
              <a:gd name="connsiteY13" fmla="*/ 916365 h 1048681"/>
              <a:gd name="connsiteX14" fmla="*/ 1552439 w 2062802"/>
              <a:gd name="connsiteY14" fmla="*/ 980160 h 1048681"/>
              <a:gd name="connsiteX15" fmla="*/ 1903313 w 2062802"/>
              <a:gd name="connsiteY15" fmla="*/ 1043956 h 1048681"/>
              <a:gd name="connsiteX16" fmla="*/ 2062802 w 2062802"/>
              <a:gd name="connsiteY16" fmla="*/ 1043956 h 1048681"/>
              <a:gd name="connsiteX17" fmla="*/ 170206 w 2062802"/>
              <a:gd name="connsiteY17" fmla="*/ 990793 h 1048681"/>
              <a:gd name="connsiteX0" fmla="*/ 170206 w 2062802"/>
              <a:gd name="connsiteY0" fmla="*/ 990793 h 1048681"/>
              <a:gd name="connsiteX1" fmla="*/ 86 w 2062802"/>
              <a:gd name="connsiteY1" fmla="*/ 969528 h 1048681"/>
              <a:gd name="connsiteX2" fmla="*/ 148941 w 2062802"/>
              <a:gd name="connsiteY2" fmla="*/ 831304 h 1048681"/>
              <a:gd name="connsiteX3" fmla="*/ 276532 w 2062802"/>
              <a:gd name="connsiteY3" fmla="*/ 724979 h 1048681"/>
              <a:gd name="connsiteX4" fmla="*/ 372225 w 2062802"/>
              <a:gd name="connsiteY4" fmla="*/ 597388 h 1048681"/>
              <a:gd name="connsiteX5" fmla="*/ 446653 w 2062802"/>
              <a:gd name="connsiteY5" fmla="*/ 459165 h 1048681"/>
              <a:gd name="connsiteX6" fmla="*/ 552979 w 2062802"/>
              <a:gd name="connsiteY6" fmla="*/ 289045 h 1048681"/>
              <a:gd name="connsiteX7" fmla="*/ 627406 w 2062802"/>
              <a:gd name="connsiteY7" fmla="*/ 118922 h 1048681"/>
              <a:gd name="connsiteX8" fmla="*/ 680569 w 2062802"/>
              <a:gd name="connsiteY8" fmla="*/ 12597 h 1048681"/>
              <a:gd name="connsiteX9" fmla="*/ 903853 w 2062802"/>
              <a:gd name="connsiteY9" fmla="*/ 416635 h 1048681"/>
              <a:gd name="connsiteX10" fmla="*/ 1010178 w 2062802"/>
              <a:gd name="connsiteY10" fmla="*/ 597388 h 1048681"/>
              <a:gd name="connsiteX11" fmla="*/ 1095239 w 2062802"/>
              <a:gd name="connsiteY11" fmla="*/ 693081 h 1048681"/>
              <a:gd name="connsiteX12" fmla="*/ 1201564 w 2062802"/>
              <a:gd name="connsiteY12" fmla="*/ 820672 h 1048681"/>
              <a:gd name="connsiteX13" fmla="*/ 1361053 w 2062802"/>
              <a:gd name="connsiteY13" fmla="*/ 916365 h 1048681"/>
              <a:gd name="connsiteX14" fmla="*/ 1552439 w 2062802"/>
              <a:gd name="connsiteY14" fmla="*/ 980160 h 1048681"/>
              <a:gd name="connsiteX15" fmla="*/ 1903313 w 2062802"/>
              <a:gd name="connsiteY15" fmla="*/ 1043956 h 1048681"/>
              <a:gd name="connsiteX16" fmla="*/ 2062802 w 2062802"/>
              <a:gd name="connsiteY16" fmla="*/ 1043956 h 1048681"/>
              <a:gd name="connsiteX17" fmla="*/ 170206 w 2062802"/>
              <a:gd name="connsiteY17" fmla="*/ 990793 h 1048681"/>
              <a:gd name="connsiteX0" fmla="*/ 127719 w 2020315"/>
              <a:gd name="connsiteY0" fmla="*/ 990793 h 1048681"/>
              <a:gd name="connsiteX1" fmla="*/ 129 w 2020315"/>
              <a:gd name="connsiteY1" fmla="*/ 990793 h 1048681"/>
              <a:gd name="connsiteX2" fmla="*/ 106454 w 2020315"/>
              <a:gd name="connsiteY2" fmla="*/ 831304 h 1048681"/>
              <a:gd name="connsiteX3" fmla="*/ 234045 w 2020315"/>
              <a:gd name="connsiteY3" fmla="*/ 724979 h 1048681"/>
              <a:gd name="connsiteX4" fmla="*/ 329738 w 2020315"/>
              <a:gd name="connsiteY4" fmla="*/ 597388 h 1048681"/>
              <a:gd name="connsiteX5" fmla="*/ 404166 w 2020315"/>
              <a:gd name="connsiteY5" fmla="*/ 459165 h 1048681"/>
              <a:gd name="connsiteX6" fmla="*/ 510492 w 2020315"/>
              <a:gd name="connsiteY6" fmla="*/ 289045 h 1048681"/>
              <a:gd name="connsiteX7" fmla="*/ 584919 w 2020315"/>
              <a:gd name="connsiteY7" fmla="*/ 118922 h 1048681"/>
              <a:gd name="connsiteX8" fmla="*/ 638082 w 2020315"/>
              <a:gd name="connsiteY8" fmla="*/ 12597 h 1048681"/>
              <a:gd name="connsiteX9" fmla="*/ 861366 w 2020315"/>
              <a:gd name="connsiteY9" fmla="*/ 416635 h 1048681"/>
              <a:gd name="connsiteX10" fmla="*/ 967691 w 2020315"/>
              <a:gd name="connsiteY10" fmla="*/ 597388 h 1048681"/>
              <a:gd name="connsiteX11" fmla="*/ 1052752 w 2020315"/>
              <a:gd name="connsiteY11" fmla="*/ 693081 h 1048681"/>
              <a:gd name="connsiteX12" fmla="*/ 1159077 w 2020315"/>
              <a:gd name="connsiteY12" fmla="*/ 820672 h 1048681"/>
              <a:gd name="connsiteX13" fmla="*/ 1318566 w 2020315"/>
              <a:gd name="connsiteY13" fmla="*/ 916365 h 1048681"/>
              <a:gd name="connsiteX14" fmla="*/ 1509952 w 2020315"/>
              <a:gd name="connsiteY14" fmla="*/ 980160 h 1048681"/>
              <a:gd name="connsiteX15" fmla="*/ 1860826 w 2020315"/>
              <a:gd name="connsiteY15" fmla="*/ 1043956 h 1048681"/>
              <a:gd name="connsiteX16" fmla="*/ 2020315 w 2020315"/>
              <a:gd name="connsiteY16" fmla="*/ 1043956 h 1048681"/>
              <a:gd name="connsiteX17" fmla="*/ 127719 w 2020315"/>
              <a:gd name="connsiteY17" fmla="*/ 990793 h 1048681"/>
              <a:gd name="connsiteX0" fmla="*/ 170207 w 2062803"/>
              <a:gd name="connsiteY0" fmla="*/ 990793 h 1048681"/>
              <a:gd name="connsiteX1" fmla="*/ 86 w 2062803"/>
              <a:gd name="connsiteY1" fmla="*/ 990793 h 1048681"/>
              <a:gd name="connsiteX2" fmla="*/ 148942 w 2062803"/>
              <a:gd name="connsiteY2" fmla="*/ 831304 h 1048681"/>
              <a:gd name="connsiteX3" fmla="*/ 276533 w 2062803"/>
              <a:gd name="connsiteY3" fmla="*/ 724979 h 1048681"/>
              <a:gd name="connsiteX4" fmla="*/ 372226 w 2062803"/>
              <a:gd name="connsiteY4" fmla="*/ 597388 h 1048681"/>
              <a:gd name="connsiteX5" fmla="*/ 446654 w 2062803"/>
              <a:gd name="connsiteY5" fmla="*/ 459165 h 1048681"/>
              <a:gd name="connsiteX6" fmla="*/ 552980 w 2062803"/>
              <a:gd name="connsiteY6" fmla="*/ 289045 h 1048681"/>
              <a:gd name="connsiteX7" fmla="*/ 627407 w 2062803"/>
              <a:gd name="connsiteY7" fmla="*/ 118922 h 1048681"/>
              <a:gd name="connsiteX8" fmla="*/ 680570 w 2062803"/>
              <a:gd name="connsiteY8" fmla="*/ 12597 h 1048681"/>
              <a:gd name="connsiteX9" fmla="*/ 903854 w 2062803"/>
              <a:gd name="connsiteY9" fmla="*/ 416635 h 1048681"/>
              <a:gd name="connsiteX10" fmla="*/ 1010179 w 2062803"/>
              <a:gd name="connsiteY10" fmla="*/ 597388 h 1048681"/>
              <a:gd name="connsiteX11" fmla="*/ 1095240 w 2062803"/>
              <a:gd name="connsiteY11" fmla="*/ 693081 h 1048681"/>
              <a:gd name="connsiteX12" fmla="*/ 1201565 w 2062803"/>
              <a:gd name="connsiteY12" fmla="*/ 820672 h 1048681"/>
              <a:gd name="connsiteX13" fmla="*/ 1361054 w 2062803"/>
              <a:gd name="connsiteY13" fmla="*/ 916365 h 1048681"/>
              <a:gd name="connsiteX14" fmla="*/ 1552440 w 2062803"/>
              <a:gd name="connsiteY14" fmla="*/ 980160 h 1048681"/>
              <a:gd name="connsiteX15" fmla="*/ 1903314 w 2062803"/>
              <a:gd name="connsiteY15" fmla="*/ 1043956 h 1048681"/>
              <a:gd name="connsiteX16" fmla="*/ 2062803 w 2062803"/>
              <a:gd name="connsiteY16" fmla="*/ 1043956 h 1048681"/>
              <a:gd name="connsiteX17" fmla="*/ 170207 w 2062803"/>
              <a:gd name="connsiteY17" fmla="*/ 990793 h 1048681"/>
              <a:gd name="connsiteX0" fmla="*/ 170329 w 2062925"/>
              <a:gd name="connsiteY0" fmla="*/ 990793 h 1048681"/>
              <a:gd name="connsiteX1" fmla="*/ 208 w 2062925"/>
              <a:gd name="connsiteY1" fmla="*/ 990793 h 1048681"/>
              <a:gd name="connsiteX2" fmla="*/ 138431 w 2062925"/>
              <a:gd name="connsiteY2" fmla="*/ 863201 h 1048681"/>
              <a:gd name="connsiteX3" fmla="*/ 276655 w 2062925"/>
              <a:gd name="connsiteY3" fmla="*/ 724979 h 1048681"/>
              <a:gd name="connsiteX4" fmla="*/ 372348 w 2062925"/>
              <a:gd name="connsiteY4" fmla="*/ 597388 h 1048681"/>
              <a:gd name="connsiteX5" fmla="*/ 446776 w 2062925"/>
              <a:gd name="connsiteY5" fmla="*/ 459165 h 1048681"/>
              <a:gd name="connsiteX6" fmla="*/ 553102 w 2062925"/>
              <a:gd name="connsiteY6" fmla="*/ 289045 h 1048681"/>
              <a:gd name="connsiteX7" fmla="*/ 627529 w 2062925"/>
              <a:gd name="connsiteY7" fmla="*/ 118922 h 1048681"/>
              <a:gd name="connsiteX8" fmla="*/ 680692 w 2062925"/>
              <a:gd name="connsiteY8" fmla="*/ 12597 h 1048681"/>
              <a:gd name="connsiteX9" fmla="*/ 903976 w 2062925"/>
              <a:gd name="connsiteY9" fmla="*/ 416635 h 1048681"/>
              <a:gd name="connsiteX10" fmla="*/ 1010301 w 2062925"/>
              <a:gd name="connsiteY10" fmla="*/ 597388 h 1048681"/>
              <a:gd name="connsiteX11" fmla="*/ 1095362 w 2062925"/>
              <a:gd name="connsiteY11" fmla="*/ 693081 h 1048681"/>
              <a:gd name="connsiteX12" fmla="*/ 1201687 w 2062925"/>
              <a:gd name="connsiteY12" fmla="*/ 820672 h 1048681"/>
              <a:gd name="connsiteX13" fmla="*/ 1361176 w 2062925"/>
              <a:gd name="connsiteY13" fmla="*/ 916365 h 1048681"/>
              <a:gd name="connsiteX14" fmla="*/ 1552562 w 2062925"/>
              <a:gd name="connsiteY14" fmla="*/ 980160 h 1048681"/>
              <a:gd name="connsiteX15" fmla="*/ 1903436 w 2062925"/>
              <a:gd name="connsiteY15" fmla="*/ 1043956 h 1048681"/>
              <a:gd name="connsiteX16" fmla="*/ 2062925 w 2062925"/>
              <a:gd name="connsiteY16" fmla="*/ 1043956 h 1048681"/>
              <a:gd name="connsiteX17" fmla="*/ 170329 w 2062925"/>
              <a:gd name="connsiteY17" fmla="*/ 990793 h 1048681"/>
              <a:gd name="connsiteX0" fmla="*/ 170329 w 2062925"/>
              <a:gd name="connsiteY0" fmla="*/ 990793 h 1048681"/>
              <a:gd name="connsiteX1" fmla="*/ 208 w 2062925"/>
              <a:gd name="connsiteY1" fmla="*/ 990793 h 1048681"/>
              <a:gd name="connsiteX2" fmla="*/ 138431 w 2062925"/>
              <a:gd name="connsiteY2" fmla="*/ 863201 h 1048681"/>
              <a:gd name="connsiteX3" fmla="*/ 276655 w 2062925"/>
              <a:gd name="connsiteY3" fmla="*/ 724979 h 1048681"/>
              <a:gd name="connsiteX4" fmla="*/ 372348 w 2062925"/>
              <a:gd name="connsiteY4" fmla="*/ 597388 h 1048681"/>
              <a:gd name="connsiteX5" fmla="*/ 446776 w 2062925"/>
              <a:gd name="connsiteY5" fmla="*/ 459165 h 1048681"/>
              <a:gd name="connsiteX6" fmla="*/ 553102 w 2062925"/>
              <a:gd name="connsiteY6" fmla="*/ 289045 h 1048681"/>
              <a:gd name="connsiteX7" fmla="*/ 627529 w 2062925"/>
              <a:gd name="connsiteY7" fmla="*/ 118922 h 1048681"/>
              <a:gd name="connsiteX8" fmla="*/ 680692 w 2062925"/>
              <a:gd name="connsiteY8" fmla="*/ 12597 h 1048681"/>
              <a:gd name="connsiteX9" fmla="*/ 903976 w 2062925"/>
              <a:gd name="connsiteY9" fmla="*/ 416635 h 1048681"/>
              <a:gd name="connsiteX10" fmla="*/ 1010301 w 2062925"/>
              <a:gd name="connsiteY10" fmla="*/ 597388 h 1048681"/>
              <a:gd name="connsiteX11" fmla="*/ 1095362 w 2062925"/>
              <a:gd name="connsiteY11" fmla="*/ 693081 h 1048681"/>
              <a:gd name="connsiteX12" fmla="*/ 1201687 w 2062925"/>
              <a:gd name="connsiteY12" fmla="*/ 820672 h 1048681"/>
              <a:gd name="connsiteX13" fmla="*/ 1361176 w 2062925"/>
              <a:gd name="connsiteY13" fmla="*/ 916365 h 1048681"/>
              <a:gd name="connsiteX14" fmla="*/ 1552562 w 2062925"/>
              <a:gd name="connsiteY14" fmla="*/ 980160 h 1048681"/>
              <a:gd name="connsiteX15" fmla="*/ 1903436 w 2062925"/>
              <a:gd name="connsiteY15" fmla="*/ 1043956 h 1048681"/>
              <a:gd name="connsiteX16" fmla="*/ 2062925 w 2062925"/>
              <a:gd name="connsiteY16" fmla="*/ 1043956 h 1048681"/>
              <a:gd name="connsiteX17" fmla="*/ 170329 w 2062925"/>
              <a:gd name="connsiteY17" fmla="*/ 990793 h 1048681"/>
              <a:gd name="connsiteX0" fmla="*/ 170329 w 2062925"/>
              <a:gd name="connsiteY0" fmla="*/ 990793 h 1048681"/>
              <a:gd name="connsiteX1" fmla="*/ 208 w 2062925"/>
              <a:gd name="connsiteY1" fmla="*/ 990793 h 1048681"/>
              <a:gd name="connsiteX2" fmla="*/ 138431 w 2062925"/>
              <a:gd name="connsiteY2" fmla="*/ 863201 h 1048681"/>
              <a:gd name="connsiteX3" fmla="*/ 276655 w 2062925"/>
              <a:gd name="connsiteY3" fmla="*/ 724979 h 1048681"/>
              <a:gd name="connsiteX4" fmla="*/ 372348 w 2062925"/>
              <a:gd name="connsiteY4" fmla="*/ 597388 h 1048681"/>
              <a:gd name="connsiteX5" fmla="*/ 446776 w 2062925"/>
              <a:gd name="connsiteY5" fmla="*/ 459165 h 1048681"/>
              <a:gd name="connsiteX6" fmla="*/ 553102 w 2062925"/>
              <a:gd name="connsiteY6" fmla="*/ 289045 h 1048681"/>
              <a:gd name="connsiteX7" fmla="*/ 627529 w 2062925"/>
              <a:gd name="connsiteY7" fmla="*/ 118922 h 1048681"/>
              <a:gd name="connsiteX8" fmla="*/ 680692 w 2062925"/>
              <a:gd name="connsiteY8" fmla="*/ 12597 h 1048681"/>
              <a:gd name="connsiteX9" fmla="*/ 903976 w 2062925"/>
              <a:gd name="connsiteY9" fmla="*/ 416635 h 1048681"/>
              <a:gd name="connsiteX10" fmla="*/ 1010301 w 2062925"/>
              <a:gd name="connsiteY10" fmla="*/ 597388 h 1048681"/>
              <a:gd name="connsiteX11" fmla="*/ 1095362 w 2062925"/>
              <a:gd name="connsiteY11" fmla="*/ 693081 h 1048681"/>
              <a:gd name="connsiteX12" fmla="*/ 1201687 w 2062925"/>
              <a:gd name="connsiteY12" fmla="*/ 820672 h 1048681"/>
              <a:gd name="connsiteX13" fmla="*/ 1361176 w 2062925"/>
              <a:gd name="connsiteY13" fmla="*/ 916365 h 1048681"/>
              <a:gd name="connsiteX14" fmla="*/ 1552562 w 2062925"/>
              <a:gd name="connsiteY14" fmla="*/ 980160 h 1048681"/>
              <a:gd name="connsiteX15" fmla="*/ 1903436 w 2062925"/>
              <a:gd name="connsiteY15" fmla="*/ 1043956 h 1048681"/>
              <a:gd name="connsiteX16" fmla="*/ 2062925 w 2062925"/>
              <a:gd name="connsiteY16" fmla="*/ 1043956 h 1048681"/>
              <a:gd name="connsiteX17" fmla="*/ 170329 w 2062925"/>
              <a:gd name="connsiteY17" fmla="*/ 990793 h 1048681"/>
              <a:gd name="connsiteX0" fmla="*/ 170329 w 2062925"/>
              <a:gd name="connsiteY0" fmla="*/ 984173 h 1042061"/>
              <a:gd name="connsiteX1" fmla="*/ 208 w 2062925"/>
              <a:gd name="connsiteY1" fmla="*/ 984173 h 1042061"/>
              <a:gd name="connsiteX2" fmla="*/ 138431 w 2062925"/>
              <a:gd name="connsiteY2" fmla="*/ 856581 h 1042061"/>
              <a:gd name="connsiteX3" fmla="*/ 276655 w 2062925"/>
              <a:gd name="connsiteY3" fmla="*/ 718359 h 1042061"/>
              <a:gd name="connsiteX4" fmla="*/ 372348 w 2062925"/>
              <a:gd name="connsiteY4" fmla="*/ 590768 h 1042061"/>
              <a:gd name="connsiteX5" fmla="*/ 446776 w 2062925"/>
              <a:gd name="connsiteY5" fmla="*/ 452545 h 1042061"/>
              <a:gd name="connsiteX6" fmla="*/ 553102 w 2062925"/>
              <a:gd name="connsiteY6" fmla="*/ 282425 h 1042061"/>
              <a:gd name="connsiteX7" fmla="*/ 627529 w 2062925"/>
              <a:gd name="connsiteY7" fmla="*/ 112302 h 1042061"/>
              <a:gd name="connsiteX8" fmla="*/ 697360 w 2062925"/>
              <a:gd name="connsiteY8" fmla="*/ 13121 h 1042061"/>
              <a:gd name="connsiteX9" fmla="*/ 903976 w 2062925"/>
              <a:gd name="connsiteY9" fmla="*/ 410015 h 1042061"/>
              <a:gd name="connsiteX10" fmla="*/ 1010301 w 2062925"/>
              <a:gd name="connsiteY10" fmla="*/ 590768 h 1042061"/>
              <a:gd name="connsiteX11" fmla="*/ 1095362 w 2062925"/>
              <a:gd name="connsiteY11" fmla="*/ 686461 h 1042061"/>
              <a:gd name="connsiteX12" fmla="*/ 1201687 w 2062925"/>
              <a:gd name="connsiteY12" fmla="*/ 814052 h 1042061"/>
              <a:gd name="connsiteX13" fmla="*/ 1361176 w 2062925"/>
              <a:gd name="connsiteY13" fmla="*/ 909745 h 1042061"/>
              <a:gd name="connsiteX14" fmla="*/ 1552562 w 2062925"/>
              <a:gd name="connsiteY14" fmla="*/ 973540 h 1042061"/>
              <a:gd name="connsiteX15" fmla="*/ 1903436 w 2062925"/>
              <a:gd name="connsiteY15" fmla="*/ 1037336 h 1042061"/>
              <a:gd name="connsiteX16" fmla="*/ 2062925 w 2062925"/>
              <a:gd name="connsiteY16" fmla="*/ 1037336 h 1042061"/>
              <a:gd name="connsiteX17" fmla="*/ 170329 w 2062925"/>
              <a:gd name="connsiteY17" fmla="*/ 984173 h 1042061"/>
              <a:gd name="connsiteX0" fmla="*/ 170329 w 2062925"/>
              <a:gd name="connsiteY0" fmla="*/ 972887 h 1030775"/>
              <a:gd name="connsiteX1" fmla="*/ 208 w 2062925"/>
              <a:gd name="connsiteY1" fmla="*/ 972887 h 1030775"/>
              <a:gd name="connsiteX2" fmla="*/ 138431 w 2062925"/>
              <a:gd name="connsiteY2" fmla="*/ 845295 h 1030775"/>
              <a:gd name="connsiteX3" fmla="*/ 276655 w 2062925"/>
              <a:gd name="connsiteY3" fmla="*/ 707073 h 1030775"/>
              <a:gd name="connsiteX4" fmla="*/ 372348 w 2062925"/>
              <a:gd name="connsiteY4" fmla="*/ 579482 h 1030775"/>
              <a:gd name="connsiteX5" fmla="*/ 446776 w 2062925"/>
              <a:gd name="connsiteY5" fmla="*/ 441259 h 1030775"/>
              <a:gd name="connsiteX6" fmla="*/ 553102 w 2062925"/>
              <a:gd name="connsiteY6" fmla="*/ 271139 h 1030775"/>
              <a:gd name="connsiteX7" fmla="*/ 627529 w 2062925"/>
              <a:gd name="connsiteY7" fmla="*/ 101016 h 1030775"/>
              <a:gd name="connsiteX8" fmla="*/ 697360 w 2062925"/>
              <a:gd name="connsiteY8" fmla="*/ 1835 h 1030775"/>
              <a:gd name="connsiteX9" fmla="*/ 903976 w 2062925"/>
              <a:gd name="connsiteY9" fmla="*/ 398729 h 1030775"/>
              <a:gd name="connsiteX10" fmla="*/ 1010301 w 2062925"/>
              <a:gd name="connsiteY10" fmla="*/ 579482 h 1030775"/>
              <a:gd name="connsiteX11" fmla="*/ 1095362 w 2062925"/>
              <a:gd name="connsiteY11" fmla="*/ 675175 h 1030775"/>
              <a:gd name="connsiteX12" fmla="*/ 1201687 w 2062925"/>
              <a:gd name="connsiteY12" fmla="*/ 802766 h 1030775"/>
              <a:gd name="connsiteX13" fmla="*/ 1361176 w 2062925"/>
              <a:gd name="connsiteY13" fmla="*/ 898459 h 1030775"/>
              <a:gd name="connsiteX14" fmla="*/ 1552562 w 2062925"/>
              <a:gd name="connsiteY14" fmla="*/ 962254 h 1030775"/>
              <a:gd name="connsiteX15" fmla="*/ 1903436 w 2062925"/>
              <a:gd name="connsiteY15" fmla="*/ 1026050 h 1030775"/>
              <a:gd name="connsiteX16" fmla="*/ 2062925 w 2062925"/>
              <a:gd name="connsiteY16" fmla="*/ 1026050 h 1030775"/>
              <a:gd name="connsiteX17" fmla="*/ 170329 w 2062925"/>
              <a:gd name="connsiteY17" fmla="*/ 972887 h 1030775"/>
              <a:gd name="connsiteX0" fmla="*/ 170329 w 2062925"/>
              <a:gd name="connsiteY0" fmla="*/ 972887 h 1030775"/>
              <a:gd name="connsiteX1" fmla="*/ 208 w 2062925"/>
              <a:gd name="connsiteY1" fmla="*/ 972887 h 1030775"/>
              <a:gd name="connsiteX2" fmla="*/ 138431 w 2062925"/>
              <a:gd name="connsiteY2" fmla="*/ 845295 h 1030775"/>
              <a:gd name="connsiteX3" fmla="*/ 276655 w 2062925"/>
              <a:gd name="connsiteY3" fmla="*/ 707073 h 1030775"/>
              <a:gd name="connsiteX4" fmla="*/ 360441 w 2062925"/>
              <a:gd name="connsiteY4" fmla="*/ 581863 h 1030775"/>
              <a:gd name="connsiteX5" fmla="*/ 446776 w 2062925"/>
              <a:gd name="connsiteY5" fmla="*/ 441259 h 1030775"/>
              <a:gd name="connsiteX6" fmla="*/ 553102 w 2062925"/>
              <a:gd name="connsiteY6" fmla="*/ 271139 h 1030775"/>
              <a:gd name="connsiteX7" fmla="*/ 627529 w 2062925"/>
              <a:gd name="connsiteY7" fmla="*/ 101016 h 1030775"/>
              <a:gd name="connsiteX8" fmla="*/ 697360 w 2062925"/>
              <a:gd name="connsiteY8" fmla="*/ 1835 h 1030775"/>
              <a:gd name="connsiteX9" fmla="*/ 903976 w 2062925"/>
              <a:gd name="connsiteY9" fmla="*/ 398729 h 1030775"/>
              <a:gd name="connsiteX10" fmla="*/ 1010301 w 2062925"/>
              <a:gd name="connsiteY10" fmla="*/ 579482 h 1030775"/>
              <a:gd name="connsiteX11" fmla="*/ 1095362 w 2062925"/>
              <a:gd name="connsiteY11" fmla="*/ 675175 h 1030775"/>
              <a:gd name="connsiteX12" fmla="*/ 1201687 w 2062925"/>
              <a:gd name="connsiteY12" fmla="*/ 802766 h 1030775"/>
              <a:gd name="connsiteX13" fmla="*/ 1361176 w 2062925"/>
              <a:gd name="connsiteY13" fmla="*/ 898459 h 1030775"/>
              <a:gd name="connsiteX14" fmla="*/ 1552562 w 2062925"/>
              <a:gd name="connsiteY14" fmla="*/ 962254 h 1030775"/>
              <a:gd name="connsiteX15" fmla="*/ 1903436 w 2062925"/>
              <a:gd name="connsiteY15" fmla="*/ 1026050 h 1030775"/>
              <a:gd name="connsiteX16" fmla="*/ 2062925 w 2062925"/>
              <a:gd name="connsiteY16" fmla="*/ 1026050 h 1030775"/>
              <a:gd name="connsiteX17" fmla="*/ 170329 w 2062925"/>
              <a:gd name="connsiteY17" fmla="*/ 972887 h 1030775"/>
              <a:gd name="connsiteX0" fmla="*/ 170323 w 2062919"/>
              <a:gd name="connsiteY0" fmla="*/ 972887 h 1030775"/>
              <a:gd name="connsiteX1" fmla="*/ 202 w 2062919"/>
              <a:gd name="connsiteY1" fmla="*/ 972887 h 1030775"/>
              <a:gd name="connsiteX2" fmla="*/ 138425 w 2062919"/>
              <a:gd name="connsiteY2" fmla="*/ 845295 h 1030775"/>
              <a:gd name="connsiteX3" fmla="*/ 255218 w 2062919"/>
              <a:gd name="connsiteY3" fmla="*/ 714217 h 1030775"/>
              <a:gd name="connsiteX4" fmla="*/ 360435 w 2062919"/>
              <a:gd name="connsiteY4" fmla="*/ 581863 h 1030775"/>
              <a:gd name="connsiteX5" fmla="*/ 446770 w 2062919"/>
              <a:gd name="connsiteY5" fmla="*/ 441259 h 1030775"/>
              <a:gd name="connsiteX6" fmla="*/ 553096 w 2062919"/>
              <a:gd name="connsiteY6" fmla="*/ 271139 h 1030775"/>
              <a:gd name="connsiteX7" fmla="*/ 627523 w 2062919"/>
              <a:gd name="connsiteY7" fmla="*/ 101016 h 1030775"/>
              <a:gd name="connsiteX8" fmla="*/ 697354 w 2062919"/>
              <a:gd name="connsiteY8" fmla="*/ 1835 h 1030775"/>
              <a:gd name="connsiteX9" fmla="*/ 903970 w 2062919"/>
              <a:gd name="connsiteY9" fmla="*/ 398729 h 1030775"/>
              <a:gd name="connsiteX10" fmla="*/ 1010295 w 2062919"/>
              <a:gd name="connsiteY10" fmla="*/ 579482 h 1030775"/>
              <a:gd name="connsiteX11" fmla="*/ 1095356 w 2062919"/>
              <a:gd name="connsiteY11" fmla="*/ 675175 h 1030775"/>
              <a:gd name="connsiteX12" fmla="*/ 1201681 w 2062919"/>
              <a:gd name="connsiteY12" fmla="*/ 802766 h 1030775"/>
              <a:gd name="connsiteX13" fmla="*/ 1361170 w 2062919"/>
              <a:gd name="connsiteY13" fmla="*/ 898459 h 1030775"/>
              <a:gd name="connsiteX14" fmla="*/ 1552556 w 2062919"/>
              <a:gd name="connsiteY14" fmla="*/ 962254 h 1030775"/>
              <a:gd name="connsiteX15" fmla="*/ 1903430 w 2062919"/>
              <a:gd name="connsiteY15" fmla="*/ 1026050 h 1030775"/>
              <a:gd name="connsiteX16" fmla="*/ 2062919 w 2062919"/>
              <a:gd name="connsiteY16" fmla="*/ 1026050 h 1030775"/>
              <a:gd name="connsiteX17" fmla="*/ 170323 w 2062919"/>
              <a:gd name="connsiteY17" fmla="*/ 972887 h 1030775"/>
              <a:gd name="connsiteX0" fmla="*/ 170589 w 2063185"/>
              <a:gd name="connsiteY0" fmla="*/ 972887 h 1030775"/>
              <a:gd name="connsiteX1" fmla="*/ 468 w 2063185"/>
              <a:gd name="connsiteY1" fmla="*/ 972887 h 1030775"/>
              <a:gd name="connsiteX2" fmla="*/ 124404 w 2063185"/>
              <a:gd name="connsiteY2" fmla="*/ 845295 h 1030775"/>
              <a:gd name="connsiteX3" fmla="*/ 255484 w 2063185"/>
              <a:gd name="connsiteY3" fmla="*/ 714217 h 1030775"/>
              <a:gd name="connsiteX4" fmla="*/ 360701 w 2063185"/>
              <a:gd name="connsiteY4" fmla="*/ 581863 h 1030775"/>
              <a:gd name="connsiteX5" fmla="*/ 447036 w 2063185"/>
              <a:gd name="connsiteY5" fmla="*/ 441259 h 1030775"/>
              <a:gd name="connsiteX6" fmla="*/ 553362 w 2063185"/>
              <a:gd name="connsiteY6" fmla="*/ 271139 h 1030775"/>
              <a:gd name="connsiteX7" fmla="*/ 627789 w 2063185"/>
              <a:gd name="connsiteY7" fmla="*/ 101016 h 1030775"/>
              <a:gd name="connsiteX8" fmla="*/ 697620 w 2063185"/>
              <a:gd name="connsiteY8" fmla="*/ 1835 h 1030775"/>
              <a:gd name="connsiteX9" fmla="*/ 904236 w 2063185"/>
              <a:gd name="connsiteY9" fmla="*/ 398729 h 1030775"/>
              <a:gd name="connsiteX10" fmla="*/ 1010561 w 2063185"/>
              <a:gd name="connsiteY10" fmla="*/ 579482 h 1030775"/>
              <a:gd name="connsiteX11" fmla="*/ 1095622 w 2063185"/>
              <a:gd name="connsiteY11" fmla="*/ 675175 h 1030775"/>
              <a:gd name="connsiteX12" fmla="*/ 1201947 w 2063185"/>
              <a:gd name="connsiteY12" fmla="*/ 802766 h 1030775"/>
              <a:gd name="connsiteX13" fmla="*/ 1361436 w 2063185"/>
              <a:gd name="connsiteY13" fmla="*/ 898459 h 1030775"/>
              <a:gd name="connsiteX14" fmla="*/ 1552822 w 2063185"/>
              <a:gd name="connsiteY14" fmla="*/ 962254 h 1030775"/>
              <a:gd name="connsiteX15" fmla="*/ 1903696 w 2063185"/>
              <a:gd name="connsiteY15" fmla="*/ 1026050 h 1030775"/>
              <a:gd name="connsiteX16" fmla="*/ 2063185 w 2063185"/>
              <a:gd name="connsiteY16" fmla="*/ 1026050 h 1030775"/>
              <a:gd name="connsiteX17" fmla="*/ 170589 w 2063185"/>
              <a:gd name="connsiteY17" fmla="*/ 972887 h 1030775"/>
              <a:gd name="connsiteX0" fmla="*/ 170589 w 2063185"/>
              <a:gd name="connsiteY0" fmla="*/ 972887 h 1030775"/>
              <a:gd name="connsiteX1" fmla="*/ 468 w 2063185"/>
              <a:gd name="connsiteY1" fmla="*/ 972887 h 1030775"/>
              <a:gd name="connsiteX2" fmla="*/ 124404 w 2063185"/>
              <a:gd name="connsiteY2" fmla="*/ 845295 h 1030775"/>
              <a:gd name="connsiteX3" fmla="*/ 255484 w 2063185"/>
              <a:gd name="connsiteY3" fmla="*/ 714217 h 1030775"/>
              <a:gd name="connsiteX4" fmla="*/ 360701 w 2063185"/>
              <a:gd name="connsiteY4" fmla="*/ 581863 h 1030775"/>
              <a:gd name="connsiteX5" fmla="*/ 447036 w 2063185"/>
              <a:gd name="connsiteY5" fmla="*/ 441259 h 1030775"/>
              <a:gd name="connsiteX6" fmla="*/ 553362 w 2063185"/>
              <a:gd name="connsiteY6" fmla="*/ 271139 h 1030775"/>
              <a:gd name="connsiteX7" fmla="*/ 627789 w 2063185"/>
              <a:gd name="connsiteY7" fmla="*/ 101016 h 1030775"/>
              <a:gd name="connsiteX8" fmla="*/ 697620 w 2063185"/>
              <a:gd name="connsiteY8" fmla="*/ 1835 h 1030775"/>
              <a:gd name="connsiteX9" fmla="*/ 904236 w 2063185"/>
              <a:gd name="connsiteY9" fmla="*/ 398729 h 1030775"/>
              <a:gd name="connsiteX10" fmla="*/ 1010561 w 2063185"/>
              <a:gd name="connsiteY10" fmla="*/ 579482 h 1030775"/>
              <a:gd name="connsiteX11" fmla="*/ 1095622 w 2063185"/>
              <a:gd name="connsiteY11" fmla="*/ 675175 h 1030775"/>
              <a:gd name="connsiteX12" fmla="*/ 1201947 w 2063185"/>
              <a:gd name="connsiteY12" fmla="*/ 802766 h 1030775"/>
              <a:gd name="connsiteX13" fmla="*/ 1361436 w 2063185"/>
              <a:gd name="connsiteY13" fmla="*/ 898459 h 1030775"/>
              <a:gd name="connsiteX14" fmla="*/ 1552822 w 2063185"/>
              <a:gd name="connsiteY14" fmla="*/ 962254 h 1030775"/>
              <a:gd name="connsiteX15" fmla="*/ 1903696 w 2063185"/>
              <a:gd name="connsiteY15" fmla="*/ 1026050 h 1030775"/>
              <a:gd name="connsiteX16" fmla="*/ 2063185 w 2063185"/>
              <a:gd name="connsiteY16" fmla="*/ 1026050 h 1030775"/>
              <a:gd name="connsiteX17" fmla="*/ 170589 w 2063185"/>
              <a:gd name="connsiteY17" fmla="*/ 972887 h 1030775"/>
              <a:gd name="connsiteX0" fmla="*/ 187198 w 2079794"/>
              <a:gd name="connsiteY0" fmla="*/ 972887 h 1030775"/>
              <a:gd name="connsiteX1" fmla="*/ 408 w 2079794"/>
              <a:gd name="connsiteY1" fmla="*/ 972887 h 1030775"/>
              <a:gd name="connsiteX2" fmla="*/ 141013 w 2079794"/>
              <a:gd name="connsiteY2" fmla="*/ 845295 h 1030775"/>
              <a:gd name="connsiteX3" fmla="*/ 272093 w 2079794"/>
              <a:gd name="connsiteY3" fmla="*/ 714217 h 1030775"/>
              <a:gd name="connsiteX4" fmla="*/ 377310 w 2079794"/>
              <a:gd name="connsiteY4" fmla="*/ 581863 h 1030775"/>
              <a:gd name="connsiteX5" fmla="*/ 463645 w 2079794"/>
              <a:gd name="connsiteY5" fmla="*/ 441259 h 1030775"/>
              <a:gd name="connsiteX6" fmla="*/ 569971 w 2079794"/>
              <a:gd name="connsiteY6" fmla="*/ 271139 h 1030775"/>
              <a:gd name="connsiteX7" fmla="*/ 644398 w 2079794"/>
              <a:gd name="connsiteY7" fmla="*/ 101016 h 1030775"/>
              <a:gd name="connsiteX8" fmla="*/ 714229 w 2079794"/>
              <a:gd name="connsiteY8" fmla="*/ 1835 h 1030775"/>
              <a:gd name="connsiteX9" fmla="*/ 920845 w 2079794"/>
              <a:gd name="connsiteY9" fmla="*/ 398729 h 1030775"/>
              <a:gd name="connsiteX10" fmla="*/ 1027170 w 2079794"/>
              <a:gd name="connsiteY10" fmla="*/ 579482 h 1030775"/>
              <a:gd name="connsiteX11" fmla="*/ 1112231 w 2079794"/>
              <a:gd name="connsiteY11" fmla="*/ 675175 h 1030775"/>
              <a:gd name="connsiteX12" fmla="*/ 1218556 w 2079794"/>
              <a:gd name="connsiteY12" fmla="*/ 802766 h 1030775"/>
              <a:gd name="connsiteX13" fmla="*/ 1378045 w 2079794"/>
              <a:gd name="connsiteY13" fmla="*/ 898459 h 1030775"/>
              <a:gd name="connsiteX14" fmla="*/ 1569431 w 2079794"/>
              <a:gd name="connsiteY14" fmla="*/ 962254 h 1030775"/>
              <a:gd name="connsiteX15" fmla="*/ 1920305 w 2079794"/>
              <a:gd name="connsiteY15" fmla="*/ 1026050 h 1030775"/>
              <a:gd name="connsiteX16" fmla="*/ 2079794 w 2079794"/>
              <a:gd name="connsiteY16" fmla="*/ 1026050 h 1030775"/>
              <a:gd name="connsiteX17" fmla="*/ 187198 w 2079794"/>
              <a:gd name="connsiteY17" fmla="*/ 972887 h 1030775"/>
              <a:gd name="connsiteX0" fmla="*/ 188566 w 2081162"/>
              <a:gd name="connsiteY0" fmla="*/ 972887 h 1030775"/>
              <a:gd name="connsiteX1" fmla="*/ 1776 w 2081162"/>
              <a:gd name="connsiteY1" fmla="*/ 972887 h 1030775"/>
              <a:gd name="connsiteX2" fmla="*/ 142381 w 2081162"/>
              <a:gd name="connsiteY2" fmla="*/ 845295 h 1030775"/>
              <a:gd name="connsiteX3" fmla="*/ 273461 w 2081162"/>
              <a:gd name="connsiteY3" fmla="*/ 714217 h 1030775"/>
              <a:gd name="connsiteX4" fmla="*/ 378678 w 2081162"/>
              <a:gd name="connsiteY4" fmla="*/ 581863 h 1030775"/>
              <a:gd name="connsiteX5" fmla="*/ 465013 w 2081162"/>
              <a:gd name="connsiteY5" fmla="*/ 441259 h 1030775"/>
              <a:gd name="connsiteX6" fmla="*/ 571339 w 2081162"/>
              <a:gd name="connsiteY6" fmla="*/ 271139 h 1030775"/>
              <a:gd name="connsiteX7" fmla="*/ 645766 w 2081162"/>
              <a:gd name="connsiteY7" fmla="*/ 101016 h 1030775"/>
              <a:gd name="connsiteX8" fmla="*/ 715597 w 2081162"/>
              <a:gd name="connsiteY8" fmla="*/ 1835 h 1030775"/>
              <a:gd name="connsiteX9" fmla="*/ 922213 w 2081162"/>
              <a:gd name="connsiteY9" fmla="*/ 398729 h 1030775"/>
              <a:gd name="connsiteX10" fmla="*/ 1028538 w 2081162"/>
              <a:gd name="connsiteY10" fmla="*/ 579482 h 1030775"/>
              <a:gd name="connsiteX11" fmla="*/ 1113599 w 2081162"/>
              <a:gd name="connsiteY11" fmla="*/ 675175 h 1030775"/>
              <a:gd name="connsiteX12" fmla="*/ 1219924 w 2081162"/>
              <a:gd name="connsiteY12" fmla="*/ 802766 h 1030775"/>
              <a:gd name="connsiteX13" fmla="*/ 1379413 w 2081162"/>
              <a:gd name="connsiteY13" fmla="*/ 898459 h 1030775"/>
              <a:gd name="connsiteX14" fmla="*/ 1570799 w 2081162"/>
              <a:gd name="connsiteY14" fmla="*/ 962254 h 1030775"/>
              <a:gd name="connsiteX15" fmla="*/ 1921673 w 2081162"/>
              <a:gd name="connsiteY15" fmla="*/ 1026050 h 1030775"/>
              <a:gd name="connsiteX16" fmla="*/ 2081162 w 2081162"/>
              <a:gd name="connsiteY16" fmla="*/ 1026050 h 1030775"/>
              <a:gd name="connsiteX17" fmla="*/ 188566 w 2081162"/>
              <a:gd name="connsiteY17" fmla="*/ 972887 h 1030775"/>
              <a:gd name="connsiteX0" fmla="*/ 196896 w 2079967"/>
              <a:gd name="connsiteY0" fmla="*/ 975268 h 1030775"/>
              <a:gd name="connsiteX1" fmla="*/ 581 w 2079967"/>
              <a:gd name="connsiteY1" fmla="*/ 972887 h 1030775"/>
              <a:gd name="connsiteX2" fmla="*/ 141186 w 2079967"/>
              <a:gd name="connsiteY2" fmla="*/ 845295 h 1030775"/>
              <a:gd name="connsiteX3" fmla="*/ 272266 w 2079967"/>
              <a:gd name="connsiteY3" fmla="*/ 714217 h 1030775"/>
              <a:gd name="connsiteX4" fmla="*/ 377483 w 2079967"/>
              <a:gd name="connsiteY4" fmla="*/ 581863 h 1030775"/>
              <a:gd name="connsiteX5" fmla="*/ 463818 w 2079967"/>
              <a:gd name="connsiteY5" fmla="*/ 441259 h 1030775"/>
              <a:gd name="connsiteX6" fmla="*/ 570144 w 2079967"/>
              <a:gd name="connsiteY6" fmla="*/ 271139 h 1030775"/>
              <a:gd name="connsiteX7" fmla="*/ 644571 w 2079967"/>
              <a:gd name="connsiteY7" fmla="*/ 101016 h 1030775"/>
              <a:gd name="connsiteX8" fmla="*/ 714402 w 2079967"/>
              <a:gd name="connsiteY8" fmla="*/ 1835 h 1030775"/>
              <a:gd name="connsiteX9" fmla="*/ 921018 w 2079967"/>
              <a:gd name="connsiteY9" fmla="*/ 398729 h 1030775"/>
              <a:gd name="connsiteX10" fmla="*/ 1027343 w 2079967"/>
              <a:gd name="connsiteY10" fmla="*/ 579482 h 1030775"/>
              <a:gd name="connsiteX11" fmla="*/ 1112404 w 2079967"/>
              <a:gd name="connsiteY11" fmla="*/ 675175 h 1030775"/>
              <a:gd name="connsiteX12" fmla="*/ 1218729 w 2079967"/>
              <a:gd name="connsiteY12" fmla="*/ 802766 h 1030775"/>
              <a:gd name="connsiteX13" fmla="*/ 1378218 w 2079967"/>
              <a:gd name="connsiteY13" fmla="*/ 898459 h 1030775"/>
              <a:gd name="connsiteX14" fmla="*/ 1569604 w 2079967"/>
              <a:gd name="connsiteY14" fmla="*/ 962254 h 1030775"/>
              <a:gd name="connsiteX15" fmla="*/ 1920478 w 2079967"/>
              <a:gd name="connsiteY15" fmla="*/ 1026050 h 1030775"/>
              <a:gd name="connsiteX16" fmla="*/ 2079967 w 2079967"/>
              <a:gd name="connsiteY16" fmla="*/ 1026050 h 1030775"/>
              <a:gd name="connsiteX17" fmla="*/ 196896 w 2079967"/>
              <a:gd name="connsiteY17" fmla="*/ 975268 h 1030775"/>
              <a:gd name="connsiteX0" fmla="*/ 196896 w 2079967"/>
              <a:gd name="connsiteY0" fmla="*/ 975268 h 1030775"/>
              <a:gd name="connsiteX1" fmla="*/ 581 w 2079967"/>
              <a:gd name="connsiteY1" fmla="*/ 972887 h 1030775"/>
              <a:gd name="connsiteX2" fmla="*/ 141186 w 2079967"/>
              <a:gd name="connsiteY2" fmla="*/ 845295 h 1030775"/>
              <a:gd name="connsiteX3" fmla="*/ 272266 w 2079967"/>
              <a:gd name="connsiteY3" fmla="*/ 714217 h 1030775"/>
              <a:gd name="connsiteX4" fmla="*/ 377483 w 2079967"/>
              <a:gd name="connsiteY4" fmla="*/ 581863 h 1030775"/>
              <a:gd name="connsiteX5" fmla="*/ 463818 w 2079967"/>
              <a:gd name="connsiteY5" fmla="*/ 441259 h 1030775"/>
              <a:gd name="connsiteX6" fmla="*/ 570144 w 2079967"/>
              <a:gd name="connsiteY6" fmla="*/ 271139 h 1030775"/>
              <a:gd name="connsiteX7" fmla="*/ 644571 w 2079967"/>
              <a:gd name="connsiteY7" fmla="*/ 101016 h 1030775"/>
              <a:gd name="connsiteX8" fmla="*/ 714402 w 2079967"/>
              <a:gd name="connsiteY8" fmla="*/ 1835 h 1030775"/>
              <a:gd name="connsiteX9" fmla="*/ 921018 w 2079967"/>
              <a:gd name="connsiteY9" fmla="*/ 398729 h 1030775"/>
              <a:gd name="connsiteX10" fmla="*/ 1027343 w 2079967"/>
              <a:gd name="connsiteY10" fmla="*/ 579482 h 1030775"/>
              <a:gd name="connsiteX11" fmla="*/ 1112404 w 2079967"/>
              <a:gd name="connsiteY11" fmla="*/ 675175 h 1030775"/>
              <a:gd name="connsiteX12" fmla="*/ 1218729 w 2079967"/>
              <a:gd name="connsiteY12" fmla="*/ 802766 h 1030775"/>
              <a:gd name="connsiteX13" fmla="*/ 1378218 w 2079967"/>
              <a:gd name="connsiteY13" fmla="*/ 898459 h 1030775"/>
              <a:gd name="connsiteX14" fmla="*/ 1569604 w 2079967"/>
              <a:gd name="connsiteY14" fmla="*/ 962254 h 1030775"/>
              <a:gd name="connsiteX15" fmla="*/ 1920478 w 2079967"/>
              <a:gd name="connsiteY15" fmla="*/ 1026050 h 1030775"/>
              <a:gd name="connsiteX16" fmla="*/ 2079967 w 2079967"/>
              <a:gd name="connsiteY16" fmla="*/ 1026050 h 1030775"/>
              <a:gd name="connsiteX17" fmla="*/ 196896 w 2079967"/>
              <a:gd name="connsiteY17" fmla="*/ 975268 h 1030775"/>
              <a:gd name="connsiteX0" fmla="*/ 211127 w 2094198"/>
              <a:gd name="connsiteY0" fmla="*/ 975268 h 1030775"/>
              <a:gd name="connsiteX1" fmla="*/ 524 w 2094198"/>
              <a:gd name="connsiteY1" fmla="*/ 972887 h 1030775"/>
              <a:gd name="connsiteX2" fmla="*/ 155417 w 2094198"/>
              <a:gd name="connsiteY2" fmla="*/ 845295 h 1030775"/>
              <a:gd name="connsiteX3" fmla="*/ 286497 w 2094198"/>
              <a:gd name="connsiteY3" fmla="*/ 714217 h 1030775"/>
              <a:gd name="connsiteX4" fmla="*/ 391714 w 2094198"/>
              <a:gd name="connsiteY4" fmla="*/ 581863 h 1030775"/>
              <a:gd name="connsiteX5" fmla="*/ 478049 w 2094198"/>
              <a:gd name="connsiteY5" fmla="*/ 441259 h 1030775"/>
              <a:gd name="connsiteX6" fmla="*/ 584375 w 2094198"/>
              <a:gd name="connsiteY6" fmla="*/ 271139 h 1030775"/>
              <a:gd name="connsiteX7" fmla="*/ 658802 w 2094198"/>
              <a:gd name="connsiteY7" fmla="*/ 101016 h 1030775"/>
              <a:gd name="connsiteX8" fmla="*/ 728633 w 2094198"/>
              <a:gd name="connsiteY8" fmla="*/ 1835 h 1030775"/>
              <a:gd name="connsiteX9" fmla="*/ 935249 w 2094198"/>
              <a:gd name="connsiteY9" fmla="*/ 398729 h 1030775"/>
              <a:gd name="connsiteX10" fmla="*/ 1041574 w 2094198"/>
              <a:gd name="connsiteY10" fmla="*/ 579482 h 1030775"/>
              <a:gd name="connsiteX11" fmla="*/ 1126635 w 2094198"/>
              <a:gd name="connsiteY11" fmla="*/ 675175 h 1030775"/>
              <a:gd name="connsiteX12" fmla="*/ 1232960 w 2094198"/>
              <a:gd name="connsiteY12" fmla="*/ 802766 h 1030775"/>
              <a:gd name="connsiteX13" fmla="*/ 1392449 w 2094198"/>
              <a:gd name="connsiteY13" fmla="*/ 898459 h 1030775"/>
              <a:gd name="connsiteX14" fmla="*/ 1583835 w 2094198"/>
              <a:gd name="connsiteY14" fmla="*/ 962254 h 1030775"/>
              <a:gd name="connsiteX15" fmla="*/ 1934709 w 2094198"/>
              <a:gd name="connsiteY15" fmla="*/ 1026050 h 1030775"/>
              <a:gd name="connsiteX16" fmla="*/ 2094198 w 2094198"/>
              <a:gd name="connsiteY16" fmla="*/ 1026050 h 1030775"/>
              <a:gd name="connsiteX17" fmla="*/ 211127 w 2094198"/>
              <a:gd name="connsiteY17" fmla="*/ 975268 h 1030775"/>
              <a:gd name="connsiteX0" fmla="*/ 213418 w 2096489"/>
              <a:gd name="connsiteY0" fmla="*/ 975268 h 1030775"/>
              <a:gd name="connsiteX1" fmla="*/ 2815 w 2096489"/>
              <a:gd name="connsiteY1" fmla="*/ 972887 h 1030775"/>
              <a:gd name="connsiteX2" fmla="*/ 157708 w 2096489"/>
              <a:gd name="connsiteY2" fmla="*/ 845295 h 1030775"/>
              <a:gd name="connsiteX3" fmla="*/ 288788 w 2096489"/>
              <a:gd name="connsiteY3" fmla="*/ 714217 h 1030775"/>
              <a:gd name="connsiteX4" fmla="*/ 394005 w 2096489"/>
              <a:gd name="connsiteY4" fmla="*/ 581863 h 1030775"/>
              <a:gd name="connsiteX5" fmla="*/ 480340 w 2096489"/>
              <a:gd name="connsiteY5" fmla="*/ 441259 h 1030775"/>
              <a:gd name="connsiteX6" fmla="*/ 586666 w 2096489"/>
              <a:gd name="connsiteY6" fmla="*/ 271139 h 1030775"/>
              <a:gd name="connsiteX7" fmla="*/ 661093 w 2096489"/>
              <a:gd name="connsiteY7" fmla="*/ 101016 h 1030775"/>
              <a:gd name="connsiteX8" fmla="*/ 730924 w 2096489"/>
              <a:gd name="connsiteY8" fmla="*/ 1835 h 1030775"/>
              <a:gd name="connsiteX9" fmla="*/ 937540 w 2096489"/>
              <a:gd name="connsiteY9" fmla="*/ 398729 h 1030775"/>
              <a:gd name="connsiteX10" fmla="*/ 1043865 w 2096489"/>
              <a:gd name="connsiteY10" fmla="*/ 579482 h 1030775"/>
              <a:gd name="connsiteX11" fmla="*/ 1128926 w 2096489"/>
              <a:gd name="connsiteY11" fmla="*/ 675175 h 1030775"/>
              <a:gd name="connsiteX12" fmla="*/ 1235251 w 2096489"/>
              <a:gd name="connsiteY12" fmla="*/ 802766 h 1030775"/>
              <a:gd name="connsiteX13" fmla="*/ 1394740 w 2096489"/>
              <a:gd name="connsiteY13" fmla="*/ 898459 h 1030775"/>
              <a:gd name="connsiteX14" fmla="*/ 1586126 w 2096489"/>
              <a:gd name="connsiteY14" fmla="*/ 962254 h 1030775"/>
              <a:gd name="connsiteX15" fmla="*/ 1937000 w 2096489"/>
              <a:gd name="connsiteY15" fmla="*/ 1026050 h 1030775"/>
              <a:gd name="connsiteX16" fmla="*/ 2096489 w 2096489"/>
              <a:gd name="connsiteY16" fmla="*/ 1026050 h 1030775"/>
              <a:gd name="connsiteX17" fmla="*/ 213418 w 2096489"/>
              <a:gd name="connsiteY17" fmla="*/ 975268 h 1030775"/>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43865 w 2096489"/>
              <a:gd name="connsiteY10" fmla="*/ 590620 h 1041913"/>
              <a:gd name="connsiteX11" fmla="*/ 1128926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43865 w 2096489"/>
              <a:gd name="connsiteY10" fmla="*/ 590620 h 1041913"/>
              <a:gd name="connsiteX11" fmla="*/ 1128926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58152 w 2096489"/>
              <a:gd name="connsiteY10" fmla="*/ 583477 h 1041913"/>
              <a:gd name="connsiteX11" fmla="*/ 1128926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58152 w 2096489"/>
              <a:gd name="connsiteY10" fmla="*/ 583477 h 1041913"/>
              <a:gd name="connsiteX11" fmla="*/ 1138451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58152 w 2096489"/>
              <a:gd name="connsiteY10" fmla="*/ 583477 h 1041913"/>
              <a:gd name="connsiteX11" fmla="*/ 1138451 w 2096489"/>
              <a:gd name="connsiteY11" fmla="*/ 686313 h 1041913"/>
              <a:gd name="connsiteX12" fmla="*/ 1249538 w 2096489"/>
              <a:gd name="connsiteY12" fmla="*/ 809141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489" h="1041913">
                <a:moveTo>
                  <a:pt x="213418" y="986406"/>
                </a:moveTo>
                <a:cubicBezTo>
                  <a:pt x="138048" y="983914"/>
                  <a:pt x="26388" y="989018"/>
                  <a:pt x="2815" y="984025"/>
                </a:cubicBezTo>
                <a:cubicBezTo>
                  <a:pt x="-20758" y="979032"/>
                  <a:pt x="110046" y="899545"/>
                  <a:pt x="157708" y="856433"/>
                </a:cubicBezTo>
                <a:cubicBezTo>
                  <a:pt x="205370" y="813321"/>
                  <a:pt x="249405" y="769260"/>
                  <a:pt x="288788" y="725355"/>
                </a:cubicBezTo>
                <a:cubicBezTo>
                  <a:pt x="328171" y="681450"/>
                  <a:pt x="362080" y="638494"/>
                  <a:pt x="394005" y="593001"/>
                </a:cubicBezTo>
                <a:cubicBezTo>
                  <a:pt x="425930" y="547508"/>
                  <a:pt x="448230" y="504184"/>
                  <a:pt x="480340" y="452397"/>
                </a:cubicBezTo>
                <a:cubicBezTo>
                  <a:pt x="512450" y="400610"/>
                  <a:pt x="556541" y="338984"/>
                  <a:pt x="586666" y="282277"/>
                </a:cubicBezTo>
                <a:cubicBezTo>
                  <a:pt x="616791" y="225570"/>
                  <a:pt x="637050" y="157038"/>
                  <a:pt x="661093" y="112154"/>
                </a:cubicBezTo>
                <a:cubicBezTo>
                  <a:pt x="685136" y="67270"/>
                  <a:pt x="684056" y="-36249"/>
                  <a:pt x="730924" y="12973"/>
                </a:cubicBezTo>
                <a:cubicBezTo>
                  <a:pt x="777792" y="62195"/>
                  <a:pt x="887764" y="312402"/>
                  <a:pt x="942302" y="407486"/>
                </a:cubicBezTo>
                <a:cubicBezTo>
                  <a:pt x="996840" y="502570"/>
                  <a:pt x="1025461" y="537006"/>
                  <a:pt x="1058152" y="583477"/>
                </a:cubicBezTo>
                <a:cubicBezTo>
                  <a:pt x="1090843" y="629948"/>
                  <a:pt x="1106553" y="648702"/>
                  <a:pt x="1138451" y="686313"/>
                </a:cubicBezTo>
                <a:cubicBezTo>
                  <a:pt x="1170349" y="723924"/>
                  <a:pt x="1206823" y="771927"/>
                  <a:pt x="1249538" y="809141"/>
                </a:cubicBezTo>
                <a:cubicBezTo>
                  <a:pt x="1292253" y="846355"/>
                  <a:pt x="1338642" y="882222"/>
                  <a:pt x="1394740" y="909597"/>
                </a:cubicBezTo>
                <a:cubicBezTo>
                  <a:pt x="1450838" y="936972"/>
                  <a:pt x="1495750" y="952127"/>
                  <a:pt x="1586126" y="973392"/>
                </a:cubicBezTo>
                <a:cubicBezTo>
                  <a:pt x="1676502" y="994657"/>
                  <a:pt x="1851940" y="1026555"/>
                  <a:pt x="1937000" y="1037188"/>
                </a:cubicBezTo>
                <a:cubicBezTo>
                  <a:pt x="2022060" y="1047821"/>
                  <a:pt x="2096489" y="1037188"/>
                  <a:pt x="2096489" y="1037188"/>
                </a:cubicBezTo>
                <a:lnTo>
                  <a:pt x="213418" y="986406"/>
                </a:lnTo>
                <a:close/>
              </a:path>
            </a:pathLst>
          </a:custGeom>
          <a:pattFill prst="wdUpDiag">
            <a:fgClr>
              <a:srgbClr val="FF0000"/>
            </a:fgClr>
            <a:bgClr>
              <a:schemeClr val="bg1"/>
            </a:bgClr>
          </a:patt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6" name="TextBox 45"/>
          <p:cNvSpPr txBox="1"/>
          <p:nvPr/>
        </p:nvSpPr>
        <p:spPr>
          <a:xfrm>
            <a:off x="1612337" y="1837228"/>
            <a:ext cx="1902893" cy="461665"/>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2400" dirty="0" smtClean="0">
                <a:solidFill>
                  <a:srgbClr val="FF0000"/>
                </a:solidFill>
              </a:rPr>
              <a:t>Low pH effect</a:t>
            </a:r>
            <a:endParaRPr lang="en-US" sz="2400" dirty="0">
              <a:solidFill>
                <a:srgbClr val="FF0000"/>
              </a:solidFill>
            </a:endParaRPr>
          </a:p>
        </p:txBody>
      </p:sp>
      <p:sp>
        <p:nvSpPr>
          <p:cNvPr id="13" name="TextBox 12"/>
          <p:cNvSpPr txBox="1"/>
          <p:nvPr/>
        </p:nvSpPr>
        <p:spPr>
          <a:xfrm>
            <a:off x="7943077" y="2120971"/>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
        <p:nvSpPr>
          <p:cNvPr id="14"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7061291" y="4561221"/>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42549" y="4164063"/>
            <a:ext cx="2323214" cy="461665"/>
          </a:xfrm>
          <a:prstGeom prst="rect">
            <a:avLst/>
          </a:prstGeom>
          <a:noFill/>
        </p:spPr>
        <p:txBody>
          <a:bodyPr wrap="square" rtlCol="0">
            <a:spAutoFit/>
          </a:bodyPr>
          <a:lstStyle/>
          <a:p>
            <a:r>
              <a:rPr lang="en-US" sz="2400" dirty="0" err="1" smtClean="0">
                <a:solidFill>
                  <a:schemeClr val="accent1">
                    <a:lumMod val="75000"/>
                  </a:schemeClr>
                </a:solidFill>
              </a:rPr>
              <a:t>WS_Cu</a:t>
            </a:r>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19" name="TextBox 18"/>
          <p:cNvSpPr txBox="1"/>
          <p:nvPr/>
        </p:nvSpPr>
        <p:spPr>
          <a:xfrm>
            <a:off x="7964840" y="4215663"/>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Tree>
    <p:extLst>
      <p:ext uri="{BB962C8B-B14F-4D97-AF65-F5344CB8AC3E}">
        <p14:creationId xmlns:p14="http://schemas.microsoft.com/office/powerpoint/2010/main" val="3998057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62" y="1831413"/>
            <a:ext cx="8156288" cy="4165341"/>
          </a:xfrm>
        </p:spPr>
      </p:pic>
      <p:sp>
        <p:nvSpPr>
          <p:cNvPr id="4" name="Isosceles Triangle 3"/>
          <p:cNvSpPr/>
          <p:nvPr/>
        </p:nvSpPr>
        <p:spPr>
          <a:xfrm>
            <a:off x="5284382" y="2615600"/>
            <a:ext cx="2838894" cy="266877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39528" y="2466529"/>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786" y="2069371"/>
            <a:ext cx="1262782" cy="461665"/>
          </a:xfrm>
          <a:prstGeom prst="rect">
            <a:avLst/>
          </a:prstGeom>
          <a:noFill/>
        </p:spPr>
        <p:txBody>
          <a:bodyPr wrap="none" rtlCol="0">
            <a:spAutoFit/>
          </a:bodyPr>
          <a:lstStyle/>
          <a:p>
            <a:r>
              <a:rPr lang="en-US" sz="2400" dirty="0" smtClean="0">
                <a:solidFill>
                  <a:schemeClr val="accent1">
                    <a:lumMod val="75000"/>
                  </a:schemeClr>
                </a:solidFill>
              </a:rPr>
              <a:t>Total Cu:</a:t>
            </a:r>
            <a:endParaRPr lang="en-US" sz="2400" dirty="0">
              <a:solidFill>
                <a:schemeClr val="accent1">
                  <a:lumMod val="75000"/>
                </a:schemeClr>
              </a:solidFill>
            </a:endParaRPr>
          </a:p>
        </p:txBody>
      </p:sp>
      <p:cxnSp>
        <p:nvCxnSpPr>
          <p:cNvPr id="12" name="Straight Arrow Connector 11"/>
          <p:cNvCxnSpPr/>
          <p:nvPr/>
        </p:nvCxnSpPr>
        <p:spPr>
          <a:xfrm>
            <a:off x="4391296" y="2913312"/>
            <a:ext cx="524490" cy="329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0934" y="2529726"/>
            <a:ext cx="1023614" cy="461665"/>
          </a:xfrm>
          <a:prstGeom prst="rect">
            <a:avLst/>
          </a:prstGeom>
          <a:noFill/>
        </p:spPr>
        <p:txBody>
          <a:bodyPr wrap="none" rtlCol="0">
            <a:spAutoFit/>
          </a:bodyPr>
          <a:lstStyle/>
          <a:p>
            <a:r>
              <a:rPr lang="en-US" sz="2400" dirty="0" smtClean="0"/>
              <a:t>sulfate</a:t>
            </a:r>
            <a:endParaRPr lang="en-US" sz="2400" dirty="0"/>
          </a:p>
        </p:txBody>
      </p:sp>
      <p:sp>
        <p:nvSpPr>
          <p:cNvPr id="35" name="Freeform 34"/>
          <p:cNvSpPr/>
          <p:nvPr/>
        </p:nvSpPr>
        <p:spPr>
          <a:xfrm>
            <a:off x="5229343" y="4247184"/>
            <a:ext cx="2096489" cy="1041913"/>
          </a:xfrm>
          <a:custGeom>
            <a:avLst/>
            <a:gdLst>
              <a:gd name="connsiteX0" fmla="*/ 0 w 1892596"/>
              <a:gd name="connsiteY0" fmla="*/ 824226 h 882114"/>
              <a:gd name="connsiteX1" fmla="*/ 127591 w 1892596"/>
              <a:gd name="connsiteY1" fmla="*/ 749798 h 882114"/>
              <a:gd name="connsiteX2" fmla="*/ 212651 w 1892596"/>
              <a:gd name="connsiteY2" fmla="*/ 664737 h 882114"/>
              <a:gd name="connsiteX3" fmla="*/ 308344 w 1892596"/>
              <a:gd name="connsiteY3" fmla="*/ 558412 h 882114"/>
              <a:gd name="connsiteX4" fmla="*/ 393405 w 1892596"/>
              <a:gd name="connsiteY4" fmla="*/ 430821 h 882114"/>
              <a:gd name="connsiteX5" fmla="*/ 489098 w 1892596"/>
              <a:gd name="connsiteY5" fmla="*/ 292598 h 882114"/>
              <a:gd name="connsiteX6" fmla="*/ 542261 w 1892596"/>
              <a:gd name="connsiteY6" fmla="*/ 175640 h 882114"/>
              <a:gd name="connsiteX7" fmla="*/ 606056 w 1892596"/>
              <a:gd name="connsiteY7" fmla="*/ 37416 h 882114"/>
              <a:gd name="connsiteX8" fmla="*/ 616689 w 1892596"/>
              <a:gd name="connsiteY8" fmla="*/ 16151 h 882114"/>
              <a:gd name="connsiteX9" fmla="*/ 733647 w 1892596"/>
              <a:gd name="connsiteY9" fmla="*/ 250068 h 882114"/>
              <a:gd name="connsiteX10" fmla="*/ 839972 w 1892596"/>
              <a:gd name="connsiteY10" fmla="*/ 430821 h 882114"/>
              <a:gd name="connsiteX11" fmla="*/ 925033 w 1892596"/>
              <a:gd name="connsiteY11" fmla="*/ 526514 h 882114"/>
              <a:gd name="connsiteX12" fmla="*/ 1031358 w 1892596"/>
              <a:gd name="connsiteY12" fmla="*/ 654105 h 882114"/>
              <a:gd name="connsiteX13" fmla="*/ 1190847 w 1892596"/>
              <a:gd name="connsiteY13" fmla="*/ 749798 h 882114"/>
              <a:gd name="connsiteX14" fmla="*/ 1382233 w 1892596"/>
              <a:gd name="connsiteY14" fmla="*/ 813593 h 882114"/>
              <a:gd name="connsiteX15" fmla="*/ 1733107 w 1892596"/>
              <a:gd name="connsiteY15" fmla="*/ 877389 h 882114"/>
              <a:gd name="connsiteX16" fmla="*/ 1892596 w 1892596"/>
              <a:gd name="connsiteY16" fmla="*/ 877389 h 882114"/>
              <a:gd name="connsiteX17" fmla="*/ 0 w 1892596"/>
              <a:gd name="connsiteY17" fmla="*/ 824226 h 882114"/>
              <a:gd name="connsiteX0" fmla="*/ 0 w 1892596"/>
              <a:gd name="connsiteY0" fmla="*/ 982965 h 1040853"/>
              <a:gd name="connsiteX1" fmla="*/ 127591 w 1892596"/>
              <a:gd name="connsiteY1" fmla="*/ 908537 h 1040853"/>
              <a:gd name="connsiteX2" fmla="*/ 212651 w 1892596"/>
              <a:gd name="connsiteY2" fmla="*/ 823476 h 1040853"/>
              <a:gd name="connsiteX3" fmla="*/ 308344 w 1892596"/>
              <a:gd name="connsiteY3" fmla="*/ 717151 h 1040853"/>
              <a:gd name="connsiteX4" fmla="*/ 393405 w 1892596"/>
              <a:gd name="connsiteY4" fmla="*/ 589560 h 1040853"/>
              <a:gd name="connsiteX5" fmla="*/ 489098 w 1892596"/>
              <a:gd name="connsiteY5" fmla="*/ 451337 h 1040853"/>
              <a:gd name="connsiteX6" fmla="*/ 542261 w 1892596"/>
              <a:gd name="connsiteY6" fmla="*/ 334379 h 1040853"/>
              <a:gd name="connsiteX7" fmla="*/ 606056 w 1892596"/>
              <a:gd name="connsiteY7" fmla="*/ 196155 h 1040853"/>
              <a:gd name="connsiteX8" fmla="*/ 510363 w 1892596"/>
              <a:gd name="connsiteY8" fmla="*/ 4769 h 1040853"/>
              <a:gd name="connsiteX9" fmla="*/ 733647 w 1892596"/>
              <a:gd name="connsiteY9" fmla="*/ 408807 h 1040853"/>
              <a:gd name="connsiteX10" fmla="*/ 839972 w 1892596"/>
              <a:gd name="connsiteY10" fmla="*/ 589560 h 1040853"/>
              <a:gd name="connsiteX11" fmla="*/ 925033 w 1892596"/>
              <a:gd name="connsiteY11" fmla="*/ 685253 h 1040853"/>
              <a:gd name="connsiteX12" fmla="*/ 1031358 w 1892596"/>
              <a:gd name="connsiteY12" fmla="*/ 812844 h 1040853"/>
              <a:gd name="connsiteX13" fmla="*/ 1190847 w 1892596"/>
              <a:gd name="connsiteY13" fmla="*/ 908537 h 1040853"/>
              <a:gd name="connsiteX14" fmla="*/ 1382233 w 1892596"/>
              <a:gd name="connsiteY14" fmla="*/ 972332 h 1040853"/>
              <a:gd name="connsiteX15" fmla="*/ 1733107 w 1892596"/>
              <a:gd name="connsiteY15" fmla="*/ 1036128 h 1040853"/>
              <a:gd name="connsiteX16" fmla="*/ 1892596 w 1892596"/>
              <a:gd name="connsiteY16" fmla="*/ 1036128 h 1040853"/>
              <a:gd name="connsiteX17" fmla="*/ 0 w 1892596"/>
              <a:gd name="connsiteY17" fmla="*/ 982965 h 1040853"/>
              <a:gd name="connsiteX0" fmla="*/ 0 w 1892596"/>
              <a:gd name="connsiteY0" fmla="*/ 991516 h 1049404"/>
              <a:gd name="connsiteX1" fmla="*/ 127591 w 1892596"/>
              <a:gd name="connsiteY1" fmla="*/ 917088 h 1049404"/>
              <a:gd name="connsiteX2" fmla="*/ 212651 w 1892596"/>
              <a:gd name="connsiteY2" fmla="*/ 832027 h 1049404"/>
              <a:gd name="connsiteX3" fmla="*/ 308344 w 1892596"/>
              <a:gd name="connsiteY3" fmla="*/ 725702 h 1049404"/>
              <a:gd name="connsiteX4" fmla="*/ 393405 w 1892596"/>
              <a:gd name="connsiteY4" fmla="*/ 598111 h 1049404"/>
              <a:gd name="connsiteX5" fmla="*/ 489098 w 1892596"/>
              <a:gd name="connsiteY5" fmla="*/ 459888 h 1049404"/>
              <a:gd name="connsiteX6" fmla="*/ 542261 w 1892596"/>
              <a:gd name="connsiteY6" fmla="*/ 342930 h 1049404"/>
              <a:gd name="connsiteX7" fmla="*/ 457200 w 1892596"/>
              <a:gd name="connsiteY7" fmla="*/ 119645 h 1049404"/>
              <a:gd name="connsiteX8" fmla="*/ 510363 w 1892596"/>
              <a:gd name="connsiteY8" fmla="*/ 13320 h 1049404"/>
              <a:gd name="connsiteX9" fmla="*/ 733647 w 1892596"/>
              <a:gd name="connsiteY9" fmla="*/ 417358 h 1049404"/>
              <a:gd name="connsiteX10" fmla="*/ 839972 w 1892596"/>
              <a:gd name="connsiteY10" fmla="*/ 598111 h 1049404"/>
              <a:gd name="connsiteX11" fmla="*/ 925033 w 1892596"/>
              <a:gd name="connsiteY11" fmla="*/ 693804 h 1049404"/>
              <a:gd name="connsiteX12" fmla="*/ 1031358 w 1892596"/>
              <a:gd name="connsiteY12" fmla="*/ 821395 h 1049404"/>
              <a:gd name="connsiteX13" fmla="*/ 1190847 w 1892596"/>
              <a:gd name="connsiteY13" fmla="*/ 917088 h 1049404"/>
              <a:gd name="connsiteX14" fmla="*/ 1382233 w 1892596"/>
              <a:gd name="connsiteY14" fmla="*/ 980883 h 1049404"/>
              <a:gd name="connsiteX15" fmla="*/ 1733107 w 1892596"/>
              <a:gd name="connsiteY15" fmla="*/ 1044679 h 1049404"/>
              <a:gd name="connsiteX16" fmla="*/ 1892596 w 1892596"/>
              <a:gd name="connsiteY16" fmla="*/ 1044679 h 1049404"/>
              <a:gd name="connsiteX17" fmla="*/ 0 w 1892596"/>
              <a:gd name="connsiteY17" fmla="*/ 991516 h 1049404"/>
              <a:gd name="connsiteX0" fmla="*/ 0 w 1892596"/>
              <a:gd name="connsiteY0" fmla="*/ 990793 h 1048681"/>
              <a:gd name="connsiteX1" fmla="*/ 127591 w 1892596"/>
              <a:gd name="connsiteY1" fmla="*/ 916365 h 1048681"/>
              <a:gd name="connsiteX2" fmla="*/ 212651 w 1892596"/>
              <a:gd name="connsiteY2" fmla="*/ 831304 h 1048681"/>
              <a:gd name="connsiteX3" fmla="*/ 308344 w 1892596"/>
              <a:gd name="connsiteY3" fmla="*/ 724979 h 1048681"/>
              <a:gd name="connsiteX4" fmla="*/ 393405 w 1892596"/>
              <a:gd name="connsiteY4" fmla="*/ 597388 h 1048681"/>
              <a:gd name="connsiteX5" fmla="*/ 489098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0 w 1892596"/>
              <a:gd name="connsiteY0" fmla="*/ 990793 h 1048681"/>
              <a:gd name="connsiteX1" fmla="*/ 127591 w 1892596"/>
              <a:gd name="connsiteY1" fmla="*/ 916365 h 1048681"/>
              <a:gd name="connsiteX2" fmla="*/ 212651 w 1892596"/>
              <a:gd name="connsiteY2" fmla="*/ 831304 h 1048681"/>
              <a:gd name="connsiteX3" fmla="*/ 308344 w 1892596"/>
              <a:gd name="connsiteY3" fmla="*/ 724979 h 1048681"/>
              <a:gd name="connsiteX4" fmla="*/ 393405 w 1892596"/>
              <a:gd name="connsiteY4" fmla="*/ 597388 h 1048681"/>
              <a:gd name="connsiteX5" fmla="*/ 276447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0 w 1892596"/>
              <a:gd name="connsiteY0" fmla="*/ 990793 h 1048681"/>
              <a:gd name="connsiteX1" fmla="*/ 127591 w 1892596"/>
              <a:gd name="connsiteY1" fmla="*/ 916365 h 1048681"/>
              <a:gd name="connsiteX2" fmla="*/ 212651 w 1892596"/>
              <a:gd name="connsiteY2" fmla="*/ 831304 h 1048681"/>
              <a:gd name="connsiteX3" fmla="*/ 308344 w 1892596"/>
              <a:gd name="connsiteY3" fmla="*/ 724979 h 1048681"/>
              <a:gd name="connsiteX4" fmla="*/ 202019 w 1892596"/>
              <a:gd name="connsiteY4" fmla="*/ 597388 h 1048681"/>
              <a:gd name="connsiteX5" fmla="*/ 276447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0 w 1892596"/>
              <a:gd name="connsiteY0" fmla="*/ 990793 h 1048681"/>
              <a:gd name="connsiteX1" fmla="*/ 127591 w 1892596"/>
              <a:gd name="connsiteY1" fmla="*/ 916365 h 1048681"/>
              <a:gd name="connsiteX2" fmla="*/ 212651 w 1892596"/>
              <a:gd name="connsiteY2" fmla="*/ 831304 h 1048681"/>
              <a:gd name="connsiteX3" fmla="*/ 106326 w 1892596"/>
              <a:gd name="connsiteY3" fmla="*/ 724979 h 1048681"/>
              <a:gd name="connsiteX4" fmla="*/ 202019 w 1892596"/>
              <a:gd name="connsiteY4" fmla="*/ 597388 h 1048681"/>
              <a:gd name="connsiteX5" fmla="*/ 276447 w 1892596"/>
              <a:gd name="connsiteY5" fmla="*/ 459165 h 1048681"/>
              <a:gd name="connsiteX6" fmla="*/ 393405 w 1892596"/>
              <a:gd name="connsiteY6" fmla="*/ 289045 h 1048681"/>
              <a:gd name="connsiteX7" fmla="*/ 457200 w 1892596"/>
              <a:gd name="connsiteY7" fmla="*/ 118922 h 1048681"/>
              <a:gd name="connsiteX8" fmla="*/ 510363 w 1892596"/>
              <a:gd name="connsiteY8" fmla="*/ 12597 h 1048681"/>
              <a:gd name="connsiteX9" fmla="*/ 733647 w 1892596"/>
              <a:gd name="connsiteY9" fmla="*/ 416635 h 1048681"/>
              <a:gd name="connsiteX10" fmla="*/ 839972 w 1892596"/>
              <a:gd name="connsiteY10" fmla="*/ 597388 h 1048681"/>
              <a:gd name="connsiteX11" fmla="*/ 925033 w 1892596"/>
              <a:gd name="connsiteY11" fmla="*/ 693081 h 1048681"/>
              <a:gd name="connsiteX12" fmla="*/ 1031358 w 1892596"/>
              <a:gd name="connsiteY12" fmla="*/ 820672 h 1048681"/>
              <a:gd name="connsiteX13" fmla="*/ 1190847 w 1892596"/>
              <a:gd name="connsiteY13" fmla="*/ 916365 h 1048681"/>
              <a:gd name="connsiteX14" fmla="*/ 1382233 w 1892596"/>
              <a:gd name="connsiteY14" fmla="*/ 980160 h 1048681"/>
              <a:gd name="connsiteX15" fmla="*/ 1733107 w 1892596"/>
              <a:gd name="connsiteY15" fmla="*/ 1043956 h 1048681"/>
              <a:gd name="connsiteX16" fmla="*/ 1892596 w 1892596"/>
              <a:gd name="connsiteY16" fmla="*/ 1043956 h 1048681"/>
              <a:gd name="connsiteX17" fmla="*/ 0 w 1892596"/>
              <a:gd name="connsiteY17" fmla="*/ 990793 h 1048681"/>
              <a:gd name="connsiteX0" fmla="*/ 21362 w 1913958"/>
              <a:gd name="connsiteY0" fmla="*/ 990793 h 1048681"/>
              <a:gd name="connsiteX1" fmla="*/ 148953 w 1913958"/>
              <a:gd name="connsiteY1" fmla="*/ 916365 h 1048681"/>
              <a:gd name="connsiteX2" fmla="*/ 97 w 1913958"/>
              <a:gd name="connsiteY2" fmla="*/ 831304 h 1048681"/>
              <a:gd name="connsiteX3" fmla="*/ 127688 w 1913958"/>
              <a:gd name="connsiteY3" fmla="*/ 724979 h 1048681"/>
              <a:gd name="connsiteX4" fmla="*/ 223381 w 1913958"/>
              <a:gd name="connsiteY4" fmla="*/ 597388 h 1048681"/>
              <a:gd name="connsiteX5" fmla="*/ 297809 w 1913958"/>
              <a:gd name="connsiteY5" fmla="*/ 459165 h 1048681"/>
              <a:gd name="connsiteX6" fmla="*/ 414767 w 1913958"/>
              <a:gd name="connsiteY6" fmla="*/ 289045 h 1048681"/>
              <a:gd name="connsiteX7" fmla="*/ 478562 w 1913958"/>
              <a:gd name="connsiteY7" fmla="*/ 118922 h 1048681"/>
              <a:gd name="connsiteX8" fmla="*/ 531725 w 1913958"/>
              <a:gd name="connsiteY8" fmla="*/ 12597 h 1048681"/>
              <a:gd name="connsiteX9" fmla="*/ 755009 w 1913958"/>
              <a:gd name="connsiteY9" fmla="*/ 416635 h 1048681"/>
              <a:gd name="connsiteX10" fmla="*/ 861334 w 1913958"/>
              <a:gd name="connsiteY10" fmla="*/ 597388 h 1048681"/>
              <a:gd name="connsiteX11" fmla="*/ 946395 w 1913958"/>
              <a:gd name="connsiteY11" fmla="*/ 693081 h 1048681"/>
              <a:gd name="connsiteX12" fmla="*/ 1052720 w 1913958"/>
              <a:gd name="connsiteY12" fmla="*/ 820672 h 1048681"/>
              <a:gd name="connsiteX13" fmla="*/ 1212209 w 1913958"/>
              <a:gd name="connsiteY13" fmla="*/ 916365 h 1048681"/>
              <a:gd name="connsiteX14" fmla="*/ 1403595 w 1913958"/>
              <a:gd name="connsiteY14" fmla="*/ 980160 h 1048681"/>
              <a:gd name="connsiteX15" fmla="*/ 1754469 w 1913958"/>
              <a:gd name="connsiteY15" fmla="*/ 1043956 h 1048681"/>
              <a:gd name="connsiteX16" fmla="*/ 1913958 w 1913958"/>
              <a:gd name="connsiteY16" fmla="*/ 1043956 h 1048681"/>
              <a:gd name="connsiteX17" fmla="*/ 21362 w 1913958"/>
              <a:gd name="connsiteY17" fmla="*/ 990793 h 1048681"/>
              <a:gd name="connsiteX0" fmla="*/ 170206 w 2062802"/>
              <a:gd name="connsiteY0" fmla="*/ 990793 h 1048681"/>
              <a:gd name="connsiteX1" fmla="*/ 86 w 2062802"/>
              <a:gd name="connsiteY1" fmla="*/ 969528 h 1048681"/>
              <a:gd name="connsiteX2" fmla="*/ 148941 w 2062802"/>
              <a:gd name="connsiteY2" fmla="*/ 831304 h 1048681"/>
              <a:gd name="connsiteX3" fmla="*/ 276532 w 2062802"/>
              <a:gd name="connsiteY3" fmla="*/ 724979 h 1048681"/>
              <a:gd name="connsiteX4" fmla="*/ 372225 w 2062802"/>
              <a:gd name="connsiteY4" fmla="*/ 597388 h 1048681"/>
              <a:gd name="connsiteX5" fmla="*/ 446653 w 2062802"/>
              <a:gd name="connsiteY5" fmla="*/ 459165 h 1048681"/>
              <a:gd name="connsiteX6" fmla="*/ 563611 w 2062802"/>
              <a:gd name="connsiteY6" fmla="*/ 289045 h 1048681"/>
              <a:gd name="connsiteX7" fmla="*/ 627406 w 2062802"/>
              <a:gd name="connsiteY7" fmla="*/ 118922 h 1048681"/>
              <a:gd name="connsiteX8" fmla="*/ 680569 w 2062802"/>
              <a:gd name="connsiteY8" fmla="*/ 12597 h 1048681"/>
              <a:gd name="connsiteX9" fmla="*/ 903853 w 2062802"/>
              <a:gd name="connsiteY9" fmla="*/ 416635 h 1048681"/>
              <a:gd name="connsiteX10" fmla="*/ 1010178 w 2062802"/>
              <a:gd name="connsiteY10" fmla="*/ 597388 h 1048681"/>
              <a:gd name="connsiteX11" fmla="*/ 1095239 w 2062802"/>
              <a:gd name="connsiteY11" fmla="*/ 693081 h 1048681"/>
              <a:gd name="connsiteX12" fmla="*/ 1201564 w 2062802"/>
              <a:gd name="connsiteY12" fmla="*/ 820672 h 1048681"/>
              <a:gd name="connsiteX13" fmla="*/ 1361053 w 2062802"/>
              <a:gd name="connsiteY13" fmla="*/ 916365 h 1048681"/>
              <a:gd name="connsiteX14" fmla="*/ 1552439 w 2062802"/>
              <a:gd name="connsiteY14" fmla="*/ 980160 h 1048681"/>
              <a:gd name="connsiteX15" fmla="*/ 1903313 w 2062802"/>
              <a:gd name="connsiteY15" fmla="*/ 1043956 h 1048681"/>
              <a:gd name="connsiteX16" fmla="*/ 2062802 w 2062802"/>
              <a:gd name="connsiteY16" fmla="*/ 1043956 h 1048681"/>
              <a:gd name="connsiteX17" fmla="*/ 170206 w 2062802"/>
              <a:gd name="connsiteY17" fmla="*/ 990793 h 1048681"/>
              <a:gd name="connsiteX0" fmla="*/ 170206 w 2062802"/>
              <a:gd name="connsiteY0" fmla="*/ 990793 h 1048681"/>
              <a:gd name="connsiteX1" fmla="*/ 86 w 2062802"/>
              <a:gd name="connsiteY1" fmla="*/ 969528 h 1048681"/>
              <a:gd name="connsiteX2" fmla="*/ 148941 w 2062802"/>
              <a:gd name="connsiteY2" fmla="*/ 831304 h 1048681"/>
              <a:gd name="connsiteX3" fmla="*/ 276532 w 2062802"/>
              <a:gd name="connsiteY3" fmla="*/ 724979 h 1048681"/>
              <a:gd name="connsiteX4" fmla="*/ 372225 w 2062802"/>
              <a:gd name="connsiteY4" fmla="*/ 597388 h 1048681"/>
              <a:gd name="connsiteX5" fmla="*/ 446653 w 2062802"/>
              <a:gd name="connsiteY5" fmla="*/ 459165 h 1048681"/>
              <a:gd name="connsiteX6" fmla="*/ 552979 w 2062802"/>
              <a:gd name="connsiteY6" fmla="*/ 289045 h 1048681"/>
              <a:gd name="connsiteX7" fmla="*/ 627406 w 2062802"/>
              <a:gd name="connsiteY7" fmla="*/ 118922 h 1048681"/>
              <a:gd name="connsiteX8" fmla="*/ 680569 w 2062802"/>
              <a:gd name="connsiteY8" fmla="*/ 12597 h 1048681"/>
              <a:gd name="connsiteX9" fmla="*/ 903853 w 2062802"/>
              <a:gd name="connsiteY9" fmla="*/ 416635 h 1048681"/>
              <a:gd name="connsiteX10" fmla="*/ 1010178 w 2062802"/>
              <a:gd name="connsiteY10" fmla="*/ 597388 h 1048681"/>
              <a:gd name="connsiteX11" fmla="*/ 1095239 w 2062802"/>
              <a:gd name="connsiteY11" fmla="*/ 693081 h 1048681"/>
              <a:gd name="connsiteX12" fmla="*/ 1201564 w 2062802"/>
              <a:gd name="connsiteY12" fmla="*/ 820672 h 1048681"/>
              <a:gd name="connsiteX13" fmla="*/ 1361053 w 2062802"/>
              <a:gd name="connsiteY13" fmla="*/ 916365 h 1048681"/>
              <a:gd name="connsiteX14" fmla="*/ 1552439 w 2062802"/>
              <a:gd name="connsiteY14" fmla="*/ 980160 h 1048681"/>
              <a:gd name="connsiteX15" fmla="*/ 1903313 w 2062802"/>
              <a:gd name="connsiteY15" fmla="*/ 1043956 h 1048681"/>
              <a:gd name="connsiteX16" fmla="*/ 2062802 w 2062802"/>
              <a:gd name="connsiteY16" fmla="*/ 1043956 h 1048681"/>
              <a:gd name="connsiteX17" fmla="*/ 170206 w 2062802"/>
              <a:gd name="connsiteY17" fmla="*/ 990793 h 1048681"/>
              <a:gd name="connsiteX0" fmla="*/ 127719 w 2020315"/>
              <a:gd name="connsiteY0" fmla="*/ 990793 h 1048681"/>
              <a:gd name="connsiteX1" fmla="*/ 129 w 2020315"/>
              <a:gd name="connsiteY1" fmla="*/ 990793 h 1048681"/>
              <a:gd name="connsiteX2" fmla="*/ 106454 w 2020315"/>
              <a:gd name="connsiteY2" fmla="*/ 831304 h 1048681"/>
              <a:gd name="connsiteX3" fmla="*/ 234045 w 2020315"/>
              <a:gd name="connsiteY3" fmla="*/ 724979 h 1048681"/>
              <a:gd name="connsiteX4" fmla="*/ 329738 w 2020315"/>
              <a:gd name="connsiteY4" fmla="*/ 597388 h 1048681"/>
              <a:gd name="connsiteX5" fmla="*/ 404166 w 2020315"/>
              <a:gd name="connsiteY5" fmla="*/ 459165 h 1048681"/>
              <a:gd name="connsiteX6" fmla="*/ 510492 w 2020315"/>
              <a:gd name="connsiteY6" fmla="*/ 289045 h 1048681"/>
              <a:gd name="connsiteX7" fmla="*/ 584919 w 2020315"/>
              <a:gd name="connsiteY7" fmla="*/ 118922 h 1048681"/>
              <a:gd name="connsiteX8" fmla="*/ 638082 w 2020315"/>
              <a:gd name="connsiteY8" fmla="*/ 12597 h 1048681"/>
              <a:gd name="connsiteX9" fmla="*/ 861366 w 2020315"/>
              <a:gd name="connsiteY9" fmla="*/ 416635 h 1048681"/>
              <a:gd name="connsiteX10" fmla="*/ 967691 w 2020315"/>
              <a:gd name="connsiteY10" fmla="*/ 597388 h 1048681"/>
              <a:gd name="connsiteX11" fmla="*/ 1052752 w 2020315"/>
              <a:gd name="connsiteY11" fmla="*/ 693081 h 1048681"/>
              <a:gd name="connsiteX12" fmla="*/ 1159077 w 2020315"/>
              <a:gd name="connsiteY12" fmla="*/ 820672 h 1048681"/>
              <a:gd name="connsiteX13" fmla="*/ 1318566 w 2020315"/>
              <a:gd name="connsiteY13" fmla="*/ 916365 h 1048681"/>
              <a:gd name="connsiteX14" fmla="*/ 1509952 w 2020315"/>
              <a:gd name="connsiteY14" fmla="*/ 980160 h 1048681"/>
              <a:gd name="connsiteX15" fmla="*/ 1860826 w 2020315"/>
              <a:gd name="connsiteY15" fmla="*/ 1043956 h 1048681"/>
              <a:gd name="connsiteX16" fmla="*/ 2020315 w 2020315"/>
              <a:gd name="connsiteY16" fmla="*/ 1043956 h 1048681"/>
              <a:gd name="connsiteX17" fmla="*/ 127719 w 2020315"/>
              <a:gd name="connsiteY17" fmla="*/ 990793 h 1048681"/>
              <a:gd name="connsiteX0" fmla="*/ 170207 w 2062803"/>
              <a:gd name="connsiteY0" fmla="*/ 990793 h 1048681"/>
              <a:gd name="connsiteX1" fmla="*/ 86 w 2062803"/>
              <a:gd name="connsiteY1" fmla="*/ 990793 h 1048681"/>
              <a:gd name="connsiteX2" fmla="*/ 148942 w 2062803"/>
              <a:gd name="connsiteY2" fmla="*/ 831304 h 1048681"/>
              <a:gd name="connsiteX3" fmla="*/ 276533 w 2062803"/>
              <a:gd name="connsiteY3" fmla="*/ 724979 h 1048681"/>
              <a:gd name="connsiteX4" fmla="*/ 372226 w 2062803"/>
              <a:gd name="connsiteY4" fmla="*/ 597388 h 1048681"/>
              <a:gd name="connsiteX5" fmla="*/ 446654 w 2062803"/>
              <a:gd name="connsiteY5" fmla="*/ 459165 h 1048681"/>
              <a:gd name="connsiteX6" fmla="*/ 552980 w 2062803"/>
              <a:gd name="connsiteY6" fmla="*/ 289045 h 1048681"/>
              <a:gd name="connsiteX7" fmla="*/ 627407 w 2062803"/>
              <a:gd name="connsiteY7" fmla="*/ 118922 h 1048681"/>
              <a:gd name="connsiteX8" fmla="*/ 680570 w 2062803"/>
              <a:gd name="connsiteY8" fmla="*/ 12597 h 1048681"/>
              <a:gd name="connsiteX9" fmla="*/ 903854 w 2062803"/>
              <a:gd name="connsiteY9" fmla="*/ 416635 h 1048681"/>
              <a:gd name="connsiteX10" fmla="*/ 1010179 w 2062803"/>
              <a:gd name="connsiteY10" fmla="*/ 597388 h 1048681"/>
              <a:gd name="connsiteX11" fmla="*/ 1095240 w 2062803"/>
              <a:gd name="connsiteY11" fmla="*/ 693081 h 1048681"/>
              <a:gd name="connsiteX12" fmla="*/ 1201565 w 2062803"/>
              <a:gd name="connsiteY12" fmla="*/ 820672 h 1048681"/>
              <a:gd name="connsiteX13" fmla="*/ 1361054 w 2062803"/>
              <a:gd name="connsiteY13" fmla="*/ 916365 h 1048681"/>
              <a:gd name="connsiteX14" fmla="*/ 1552440 w 2062803"/>
              <a:gd name="connsiteY14" fmla="*/ 980160 h 1048681"/>
              <a:gd name="connsiteX15" fmla="*/ 1903314 w 2062803"/>
              <a:gd name="connsiteY15" fmla="*/ 1043956 h 1048681"/>
              <a:gd name="connsiteX16" fmla="*/ 2062803 w 2062803"/>
              <a:gd name="connsiteY16" fmla="*/ 1043956 h 1048681"/>
              <a:gd name="connsiteX17" fmla="*/ 170207 w 2062803"/>
              <a:gd name="connsiteY17" fmla="*/ 990793 h 1048681"/>
              <a:gd name="connsiteX0" fmla="*/ 170329 w 2062925"/>
              <a:gd name="connsiteY0" fmla="*/ 990793 h 1048681"/>
              <a:gd name="connsiteX1" fmla="*/ 208 w 2062925"/>
              <a:gd name="connsiteY1" fmla="*/ 990793 h 1048681"/>
              <a:gd name="connsiteX2" fmla="*/ 138431 w 2062925"/>
              <a:gd name="connsiteY2" fmla="*/ 863201 h 1048681"/>
              <a:gd name="connsiteX3" fmla="*/ 276655 w 2062925"/>
              <a:gd name="connsiteY3" fmla="*/ 724979 h 1048681"/>
              <a:gd name="connsiteX4" fmla="*/ 372348 w 2062925"/>
              <a:gd name="connsiteY4" fmla="*/ 597388 h 1048681"/>
              <a:gd name="connsiteX5" fmla="*/ 446776 w 2062925"/>
              <a:gd name="connsiteY5" fmla="*/ 459165 h 1048681"/>
              <a:gd name="connsiteX6" fmla="*/ 553102 w 2062925"/>
              <a:gd name="connsiteY6" fmla="*/ 289045 h 1048681"/>
              <a:gd name="connsiteX7" fmla="*/ 627529 w 2062925"/>
              <a:gd name="connsiteY7" fmla="*/ 118922 h 1048681"/>
              <a:gd name="connsiteX8" fmla="*/ 680692 w 2062925"/>
              <a:gd name="connsiteY8" fmla="*/ 12597 h 1048681"/>
              <a:gd name="connsiteX9" fmla="*/ 903976 w 2062925"/>
              <a:gd name="connsiteY9" fmla="*/ 416635 h 1048681"/>
              <a:gd name="connsiteX10" fmla="*/ 1010301 w 2062925"/>
              <a:gd name="connsiteY10" fmla="*/ 597388 h 1048681"/>
              <a:gd name="connsiteX11" fmla="*/ 1095362 w 2062925"/>
              <a:gd name="connsiteY11" fmla="*/ 693081 h 1048681"/>
              <a:gd name="connsiteX12" fmla="*/ 1201687 w 2062925"/>
              <a:gd name="connsiteY12" fmla="*/ 820672 h 1048681"/>
              <a:gd name="connsiteX13" fmla="*/ 1361176 w 2062925"/>
              <a:gd name="connsiteY13" fmla="*/ 916365 h 1048681"/>
              <a:gd name="connsiteX14" fmla="*/ 1552562 w 2062925"/>
              <a:gd name="connsiteY14" fmla="*/ 980160 h 1048681"/>
              <a:gd name="connsiteX15" fmla="*/ 1903436 w 2062925"/>
              <a:gd name="connsiteY15" fmla="*/ 1043956 h 1048681"/>
              <a:gd name="connsiteX16" fmla="*/ 2062925 w 2062925"/>
              <a:gd name="connsiteY16" fmla="*/ 1043956 h 1048681"/>
              <a:gd name="connsiteX17" fmla="*/ 170329 w 2062925"/>
              <a:gd name="connsiteY17" fmla="*/ 990793 h 1048681"/>
              <a:gd name="connsiteX0" fmla="*/ 170329 w 2062925"/>
              <a:gd name="connsiteY0" fmla="*/ 990793 h 1048681"/>
              <a:gd name="connsiteX1" fmla="*/ 208 w 2062925"/>
              <a:gd name="connsiteY1" fmla="*/ 990793 h 1048681"/>
              <a:gd name="connsiteX2" fmla="*/ 138431 w 2062925"/>
              <a:gd name="connsiteY2" fmla="*/ 863201 h 1048681"/>
              <a:gd name="connsiteX3" fmla="*/ 276655 w 2062925"/>
              <a:gd name="connsiteY3" fmla="*/ 724979 h 1048681"/>
              <a:gd name="connsiteX4" fmla="*/ 372348 w 2062925"/>
              <a:gd name="connsiteY4" fmla="*/ 597388 h 1048681"/>
              <a:gd name="connsiteX5" fmla="*/ 446776 w 2062925"/>
              <a:gd name="connsiteY5" fmla="*/ 459165 h 1048681"/>
              <a:gd name="connsiteX6" fmla="*/ 553102 w 2062925"/>
              <a:gd name="connsiteY6" fmla="*/ 289045 h 1048681"/>
              <a:gd name="connsiteX7" fmla="*/ 627529 w 2062925"/>
              <a:gd name="connsiteY7" fmla="*/ 118922 h 1048681"/>
              <a:gd name="connsiteX8" fmla="*/ 680692 w 2062925"/>
              <a:gd name="connsiteY8" fmla="*/ 12597 h 1048681"/>
              <a:gd name="connsiteX9" fmla="*/ 903976 w 2062925"/>
              <a:gd name="connsiteY9" fmla="*/ 416635 h 1048681"/>
              <a:gd name="connsiteX10" fmla="*/ 1010301 w 2062925"/>
              <a:gd name="connsiteY10" fmla="*/ 597388 h 1048681"/>
              <a:gd name="connsiteX11" fmla="*/ 1095362 w 2062925"/>
              <a:gd name="connsiteY11" fmla="*/ 693081 h 1048681"/>
              <a:gd name="connsiteX12" fmla="*/ 1201687 w 2062925"/>
              <a:gd name="connsiteY12" fmla="*/ 820672 h 1048681"/>
              <a:gd name="connsiteX13" fmla="*/ 1361176 w 2062925"/>
              <a:gd name="connsiteY13" fmla="*/ 916365 h 1048681"/>
              <a:gd name="connsiteX14" fmla="*/ 1552562 w 2062925"/>
              <a:gd name="connsiteY14" fmla="*/ 980160 h 1048681"/>
              <a:gd name="connsiteX15" fmla="*/ 1903436 w 2062925"/>
              <a:gd name="connsiteY15" fmla="*/ 1043956 h 1048681"/>
              <a:gd name="connsiteX16" fmla="*/ 2062925 w 2062925"/>
              <a:gd name="connsiteY16" fmla="*/ 1043956 h 1048681"/>
              <a:gd name="connsiteX17" fmla="*/ 170329 w 2062925"/>
              <a:gd name="connsiteY17" fmla="*/ 990793 h 1048681"/>
              <a:gd name="connsiteX0" fmla="*/ 170329 w 2062925"/>
              <a:gd name="connsiteY0" fmla="*/ 990793 h 1048681"/>
              <a:gd name="connsiteX1" fmla="*/ 208 w 2062925"/>
              <a:gd name="connsiteY1" fmla="*/ 990793 h 1048681"/>
              <a:gd name="connsiteX2" fmla="*/ 138431 w 2062925"/>
              <a:gd name="connsiteY2" fmla="*/ 863201 h 1048681"/>
              <a:gd name="connsiteX3" fmla="*/ 276655 w 2062925"/>
              <a:gd name="connsiteY3" fmla="*/ 724979 h 1048681"/>
              <a:gd name="connsiteX4" fmla="*/ 372348 w 2062925"/>
              <a:gd name="connsiteY4" fmla="*/ 597388 h 1048681"/>
              <a:gd name="connsiteX5" fmla="*/ 446776 w 2062925"/>
              <a:gd name="connsiteY5" fmla="*/ 459165 h 1048681"/>
              <a:gd name="connsiteX6" fmla="*/ 553102 w 2062925"/>
              <a:gd name="connsiteY6" fmla="*/ 289045 h 1048681"/>
              <a:gd name="connsiteX7" fmla="*/ 627529 w 2062925"/>
              <a:gd name="connsiteY7" fmla="*/ 118922 h 1048681"/>
              <a:gd name="connsiteX8" fmla="*/ 680692 w 2062925"/>
              <a:gd name="connsiteY8" fmla="*/ 12597 h 1048681"/>
              <a:gd name="connsiteX9" fmla="*/ 903976 w 2062925"/>
              <a:gd name="connsiteY9" fmla="*/ 416635 h 1048681"/>
              <a:gd name="connsiteX10" fmla="*/ 1010301 w 2062925"/>
              <a:gd name="connsiteY10" fmla="*/ 597388 h 1048681"/>
              <a:gd name="connsiteX11" fmla="*/ 1095362 w 2062925"/>
              <a:gd name="connsiteY11" fmla="*/ 693081 h 1048681"/>
              <a:gd name="connsiteX12" fmla="*/ 1201687 w 2062925"/>
              <a:gd name="connsiteY12" fmla="*/ 820672 h 1048681"/>
              <a:gd name="connsiteX13" fmla="*/ 1361176 w 2062925"/>
              <a:gd name="connsiteY13" fmla="*/ 916365 h 1048681"/>
              <a:gd name="connsiteX14" fmla="*/ 1552562 w 2062925"/>
              <a:gd name="connsiteY14" fmla="*/ 980160 h 1048681"/>
              <a:gd name="connsiteX15" fmla="*/ 1903436 w 2062925"/>
              <a:gd name="connsiteY15" fmla="*/ 1043956 h 1048681"/>
              <a:gd name="connsiteX16" fmla="*/ 2062925 w 2062925"/>
              <a:gd name="connsiteY16" fmla="*/ 1043956 h 1048681"/>
              <a:gd name="connsiteX17" fmla="*/ 170329 w 2062925"/>
              <a:gd name="connsiteY17" fmla="*/ 990793 h 1048681"/>
              <a:gd name="connsiteX0" fmla="*/ 170329 w 2062925"/>
              <a:gd name="connsiteY0" fmla="*/ 984173 h 1042061"/>
              <a:gd name="connsiteX1" fmla="*/ 208 w 2062925"/>
              <a:gd name="connsiteY1" fmla="*/ 984173 h 1042061"/>
              <a:gd name="connsiteX2" fmla="*/ 138431 w 2062925"/>
              <a:gd name="connsiteY2" fmla="*/ 856581 h 1042061"/>
              <a:gd name="connsiteX3" fmla="*/ 276655 w 2062925"/>
              <a:gd name="connsiteY3" fmla="*/ 718359 h 1042061"/>
              <a:gd name="connsiteX4" fmla="*/ 372348 w 2062925"/>
              <a:gd name="connsiteY4" fmla="*/ 590768 h 1042061"/>
              <a:gd name="connsiteX5" fmla="*/ 446776 w 2062925"/>
              <a:gd name="connsiteY5" fmla="*/ 452545 h 1042061"/>
              <a:gd name="connsiteX6" fmla="*/ 553102 w 2062925"/>
              <a:gd name="connsiteY6" fmla="*/ 282425 h 1042061"/>
              <a:gd name="connsiteX7" fmla="*/ 627529 w 2062925"/>
              <a:gd name="connsiteY7" fmla="*/ 112302 h 1042061"/>
              <a:gd name="connsiteX8" fmla="*/ 697360 w 2062925"/>
              <a:gd name="connsiteY8" fmla="*/ 13121 h 1042061"/>
              <a:gd name="connsiteX9" fmla="*/ 903976 w 2062925"/>
              <a:gd name="connsiteY9" fmla="*/ 410015 h 1042061"/>
              <a:gd name="connsiteX10" fmla="*/ 1010301 w 2062925"/>
              <a:gd name="connsiteY10" fmla="*/ 590768 h 1042061"/>
              <a:gd name="connsiteX11" fmla="*/ 1095362 w 2062925"/>
              <a:gd name="connsiteY11" fmla="*/ 686461 h 1042061"/>
              <a:gd name="connsiteX12" fmla="*/ 1201687 w 2062925"/>
              <a:gd name="connsiteY12" fmla="*/ 814052 h 1042061"/>
              <a:gd name="connsiteX13" fmla="*/ 1361176 w 2062925"/>
              <a:gd name="connsiteY13" fmla="*/ 909745 h 1042061"/>
              <a:gd name="connsiteX14" fmla="*/ 1552562 w 2062925"/>
              <a:gd name="connsiteY14" fmla="*/ 973540 h 1042061"/>
              <a:gd name="connsiteX15" fmla="*/ 1903436 w 2062925"/>
              <a:gd name="connsiteY15" fmla="*/ 1037336 h 1042061"/>
              <a:gd name="connsiteX16" fmla="*/ 2062925 w 2062925"/>
              <a:gd name="connsiteY16" fmla="*/ 1037336 h 1042061"/>
              <a:gd name="connsiteX17" fmla="*/ 170329 w 2062925"/>
              <a:gd name="connsiteY17" fmla="*/ 984173 h 1042061"/>
              <a:gd name="connsiteX0" fmla="*/ 170329 w 2062925"/>
              <a:gd name="connsiteY0" fmla="*/ 972887 h 1030775"/>
              <a:gd name="connsiteX1" fmla="*/ 208 w 2062925"/>
              <a:gd name="connsiteY1" fmla="*/ 972887 h 1030775"/>
              <a:gd name="connsiteX2" fmla="*/ 138431 w 2062925"/>
              <a:gd name="connsiteY2" fmla="*/ 845295 h 1030775"/>
              <a:gd name="connsiteX3" fmla="*/ 276655 w 2062925"/>
              <a:gd name="connsiteY3" fmla="*/ 707073 h 1030775"/>
              <a:gd name="connsiteX4" fmla="*/ 372348 w 2062925"/>
              <a:gd name="connsiteY4" fmla="*/ 579482 h 1030775"/>
              <a:gd name="connsiteX5" fmla="*/ 446776 w 2062925"/>
              <a:gd name="connsiteY5" fmla="*/ 441259 h 1030775"/>
              <a:gd name="connsiteX6" fmla="*/ 553102 w 2062925"/>
              <a:gd name="connsiteY6" fmla="*/ 271139 h 1030775"/>
              <a:gd name="connsiteX7" fmla="*/ 627529 w 2062925"/>
              <a:gd name="connsiteY7" fmla="*/ 101016 h 1030775"/>
              <a:gd name="connsiteX8" fmla="*/ 697360 w 2062925"/>
              <a:gd name="connsiteY8" fmla="*/ 1835 h 1030775"/>
              <a:gd name="connsiteX9" fmla="*/ 903976 w 2062925"/>
              <a:gd name="connsiteY9" fmla="*/ 398729 h 1030775"/>
              <a:gd name="connsiteX10" fmla="*/ 1010301 w 2062925"/>
              <a:gd name="connsiteY10" fmla="*/ 579482 h 1030775"/>
              <a:gd name="connsiteX11" fmla="*/ 1095362 w 2062925"/>
              <a:gd name="connsiteY11" fmla="*/ 675175 h 1030775"/>
              <a:gd name="connsiteX12" fmla="*/ 1201687 w 2062925"/>
              <a:gd name="connsiteY12" fmla="*/ 802766 h 1030775"/>
              <a:gd name="connsiteX13" fmla="*/ 1361176 w 2062925"/>
              <a:gd name="connsiteY13" fmla="*/ 898459 h 1030775"/>
              <a:gd name="connsiteX14" fmla="*/ 1552562 w 2062925"/>
              <a:gd name="connsiteY14" fmla="*/ 962254 h 1030775"/>
              <a:gd name="connsiteX15" fmla="*/ 1903436 w 2062925"/>
              <a:gd name="connsiteY15" fmla="*/ 1026050 h 1030775"/>
              <a:gd name="connsiteX16" fmla="*/ 2062925 w 2062925"/>
              <a:gd name="connsiteY16" fmla="*/ 1026050 h 1030775"/>
              <a:gd name="connsiteX17" fmla="*/ 170329 w 2062925"/>
              <a:gd name="connsiteY17" fmla="*/ 972887 h 1030775"/>
              <a:gd name="connsiteX0" fmla="*/ 170329 w 2062925"/>
              <a:gd name="connsiteY0" fmla="*/ 972887 h 1030775"/>
              <a:gd name="connsiteX1" fmla="*/ 208 w 2062925"/>
              <a:gd name="connsiteY1" fmla="*/ 972887 h 1030775"/>
              <a:gd name="connsiteX2" fmla="*/ 138431 w 2062925"/>
              <a:gd name="connsiteY2" fmla="*/ 845295 h 1030775"/>
              <a:gd name="connsiteX3" fmla="*/ 276655 w 2062925"/>
              <a:gd name="connsiteY3" fmla="*/ 707073 h 1030775"/>
              <a:gd name="connsiteX4" fmla="*/ 360441 w 2062925"/>
              <a:gd name="connsiteY4" fmla="*/ 581863 h 1030775"/>
              <a:gd name="connsiteX5" fmla="*/ 446776 w 2062925"/>
              <a:gd name="connsiteY5" fmla="*/ 441259 h 1030775"/>
              <a:gd name="connsiteX6" fmla="*/ 553102 w 2062925"/>
              <a:gd name="connsiteY6" fmla="*/ 271139 h 1030775"/>
              <a:gd name="connsiteX7" fmla="*/ 627529 w 2062925"/>
              <a:gd name="connsiteY7" fmla="*/ 101016 h 1030775"/>
              <a:gd name="connsiteX8" fmla="*/ 697360 w 2062925"/>
              <a:gd name="connsiteY8" fmla="*/ 1835 h 1030775"/>
              <a:gd name="connsiteX9" fmla="*/ 903976 w 2062925"/>
              <a:gd name="connsiteY9" fmla="*/ 398729 h 1030775"/>
              <a:gd name="connsiteX10" fmla="*/ 1010301 w 2062925"/>
              <a:gd name="connsiteY10" fmla="*/ 579482 h 1030775"/>
              <a:gd name="connsiteX11" fmla="*/ 1095362 w 2062925"/>
              <a:gd name="connsiteY11" fmla="*/ 675175 h 1030775"/>
              <a:gd name="connsiteX12" fmla="*/ 1201687 w 2062925"/>
              <a:gd name="connsiteY12" fmla="*/ 802766 h 1030775"/>
              <a:gd name="connsiteX13" fmla="*/ 1361176 w 2062925"/>
              <a:gd name="connsiteY13" fmla="*/ 898459 h 1030775"/>
              <a:gd name="connsiteX14" fmla="*/ 1552562 w 2062925"/>
              <a:gd name="connsiteY14" fmla="*/ 962254 h 1030775"/>
              <a:gd name="connsiteX15" fmla="*/ 1903436 w 2062925"/>
              <a:gd name="connsiteY15" fmla="*/ 1026050 h 1030775"/>
              <a:gd name="connsiteX16" fmla="*/ 2062925 w 2062925"/>
              <a:gd name="connsiteY16" fmla="*/ 1026050 h 1030775"/>
              <a:gd name="connsiteX17" fmla="*/ 170329 w 2062925"/>
              <a:gd name="connsiteY17" fmla="*/ 972887 h 1030775"/>
              <a:gd name="connsiteX0" fmla="*/ 170323 w 2062919"/>
              <a:gd name="connsiteY0" fmla="*/ 972887 h 1030775"/>
              <a:gd name="connsiteX1" fmla="*/ 202 w 2062919"/>
              <a:gd name="connsiteY1" fmla="*/ 972887 h 1030775"/>
              <a:gd name="connsiteX2" fmla="*/ 138425 w 2062919"/>
              <a:gd name="connsiteY2" fmla="*/ 845295 h 1030775"/>
              <a:gd name="connsiteX3" fmla="*/ 255218 w 2062919"/>
              <a:gd name="connsiteY3" fmla="*/ 714217 h 1030775"/>
              <a:gd name="connsiteX4" fmla="*/ 360435 w 2062919"/>
              <a:gd name="connsiteY4" fmla="*/ 581863 h 1030775"/>
              <a:gd name="connsiteX5" fmla="*/ 446770 w 2062919"/>
              <a:gd name="connsiteY5" fmla="*/ 441259 h 1030775"/>
              <a:gd name="connsiteX6" fmla="*/ 553096 w 2062919"/>
              <a:gd name="connsiteY6" fmla="*/ 271139 h 1030775"/>
              <a:gd name="connsiteX7" fmla="*/ 627523 w 2062919"/>
              <a:gd name="connsiteY7" fmla="*/ 101016 h 1030775"/>
              <a:gd name="connsiteX8" fmla="*/ 697354 w 2062919"/>
              <a:gd name="connsiteY8" fmla="*/ 1835 h 1030775"/>
              <a:gd name="connsiteX9" fmla="*/ 903970 w 2062919"/>
              <a:gd name="connsiteY9" fmla="*/ 398729 h 1030775"/>
              <a:gd name="connsiteX10" fmla="*/ 1010295 w 2062919"/>
              <a:gd name="connsiteY10" fmla="*/ 579482 h 1030775"/>
              <a:gd name="connsiteX11" fmla="*/ 1095356 w 2062919"/>
              <a:gd name="connsiteY11" fmla="*/ 675175 h 1030775"/>
              <a:gd name="connsiteX12" fmla="*/ 1201681 w 2062919"/>
              <a:gd name="connsiteY12" fmla="*/ 802766 h 1030775"/>
              <a:gd name="connsiteX13" fmla="*/ 1361170 w 2062919"/>
              <a:gd name="connsiteY13" fmla="*/ 898459 h 1030775"/>
              <a:gd name="connsiteX14" fmla="*/ 1552556 w 2062919"/>
              <a:gd name="connsiteY14" fmla="*/ 962254 h 1030775"/>
              <a:gd name="connsiteX15" fmla="*/ 1903430 w 2062919"/>
              <a:gd name="connsiteY15" fmla="*/ 1026050 h 1030775"/>
              <a:gd name="connsiteX16" fmla="*/ 2062919 w 2062919"/>
              <a:gd name="connsiteY16" fmla="*/ 1026050 h 1030775"/>
              <a:gd name="connsiteX17" fmla="*/ 170323 w 2062919"/>
              <a:gd name="connsiteY17" fmla="*/ 972887 h 1030775"/>
              <a:gd name="connsiteX0" fmla="*/ 170589 w 2063185"/>
              <a:gd name="connsiteY0" fmla="*/ 972887 h 1030775"/>
              <a:gd name="connsiteX1" fmla="*/ 468 w 2063185"/>
              <a:gd name="connsiteY1" fmla="*/ 972887 h 1030775"/>
              <a:gd name="connsiteX2" fmla="*/ 124404 w 2063185"/>
              <a:gd name="connsiteY2" fmla="*/ 845295 h 1030775"/>
              <a:gd name="connsiteX3" fmla="*/ 255484 w 2063185"/>
              <a:gd name="connsiteY3" fmla="*/ 714217 h 1030775"/>
              <a:gd name="connsiteX4" fmla="*/ 360701 w 2063185"/>
              <a:gd name="connsiteY4" fmla="*/ 581863 h 1030775"/>
              <a:gd name="connsiteX5" fmla="*/ 447036 w 2063185"/>
              <a:gd name="connsiteY5" fmla="*/ 441259 h 1030775"/>
              <a:gd name="connsiteX6" fmla="*/ 553362 w 2063185"/>
              <a:gd name="connsiteY6" fmla="*/ 271139 h 1030775"/>
              <a:gd name="connsiteX7" fmla="*/ 627789 w 2063185"/>
              <a:gd name="connsiteY7" fmla="*/ 101016 h 1030775"/>
              <a:gd name="connsiteX8" fmla="*/ 697620 w 2063185"/>
              <a:gd name="connsiteY8" fmla="*/ 1835 h 1030775"/>
              <a:gd name="connsiteX9" fmla="*/ 904236 w 2063185"/>
              <a:gd name="connsiteY9" fmla="*/ 398729 h 1030775"/>
              <a:gd name="connsiteX10" fmla="*/ 1010561 w 2063185"/>
              <a:gd name="connsiteY10" fmla="*/ 579482 h 1030775"/>
              <a:gd name="connsiteX11" fmla="*/ 1095622 w 2063185"/>
              <a:gd name="connsiteY11" fmla="*/ 675175 h 1030775"/>
              <a:gd name="connsiteX12" fmla="*/ 1201947 w 2063185"/>
              <a:gd name="connsiteY12" fmla="*/ 802766 h 1030775"/>
              <a:gd name="connsiteX13" fmla="*/ 1361436 w 2063185"/>
              <a:gd name="connsiteY13" fmla="*/ 898459 h 1030775"/>
              <a:gd name="connsiteX14" fmla="*/ 1552822 w 2063185"/>
              <a:gd name="connsiteY14" fmla="*/ 962254 h 1030775"/>
              <a:gd name="connsiteX15" fmla="*/ 1903696 w 2063185"/>
              <a:gd name="connsiteY15" fmla="*/ 1026050 h 1030775"/>
              <a:gd name="connsiteX16" fmla="*/ 2063185 w 2063185"/>
              <a:gd name="connsiteY16" fmla="*/ 1026050 h 1030775"/>
              <a:gd name="connsiteX17" fmla="*/ 170589 w 2063185"/>
              <a:gd name="connsiteY17" fmla="*/ 972887 h 1030775"/>
              <a:gd name="connsiteX0" fmla="*/ 170589 w 2063185"/>
              <a:gd name="connsiteY0" fmla="*/ 972887 h 1030775"/>
              <a:gd name="connsiteX1" fmla="*/ 468 w 2063185"/>
              <a:gd name="connsiteY1" fmla="*/ 972887 h 1030775"/>
              <a:gd name="connsiteX2" fmla="*/ 124404 w 2063185"/>
              <a:gd name="connsiteY2" fmla="*/ 845295 h 1030775"/>
              <a:gd name="connsiteX3" fmla="*/ 255484 w 2063185"/>
              <a:gd name="connsiteY3" fmla="*/ 714217 h 1030775"/>
              <a:gd name="connsiteX4" fmla="*/ 360701 w 2063185"/>
              <a:gd name="connsiteY4" fmla="*/ 581863 h 1030775"/>
              <a:gd name="connsiteX5" fmla="*/ 447036 w 2063185"/>
              <a:gd name="connsiteY5" fmla="*/ 441259 h 1030775"/>
              <a:gd name="connsiteX6" fmla="*/ 553362 w 2063185"/>
              <a:gd name="connsiteY6" fmla="*/ 271139 h 1030775"/>
              <a:gd name="connsiteX7" fmla="*/ 627789 w 2063185"/>
              <a:gd name="connsiteY7" fmla="*/ 101016 h 1030775"/>
              <a:gd name="connsiteX8" fmla="*/ 697620 w 2063185"/>
              <a:gd name="connsiteY8" fmla="*/ 1835 h 1030775"/>
              <a:gd name="connsiteX9" fmla="*/ 904236 w 2063185"/>
              <a:gd name="connsiteY9" fmla="*/ 398729 h 1030775"/>
              <a:gd name="connsiteX10" fmla="*/ 1010561 w 2063185"/>
              <a:gd name="connsiteY10" fmla="*/ 579482 h 1030775"/>
              <a:gd name="connsiteX11" fmla="*/ 1095622 w 2063185"/>
              <a:gd name="connsiteY11" fmla="*/ 675175 h 1030775"/>
              <a:gd name="connsiteX12" fmla="*/ 1201947 w 2063185"/>
              <a:gd name="connsiteY12" fmla="*/ 802766 h 1030775"/>
              <a:gd name="connsiteX13" fmla="*/ 1361436 w 2063185"/>
              <a:gd name="connsiteY13" fmla="*/ 898459 h 1030775"/>
              <a:gd name="connsiteX14" fmla="*/ 1552822 w 2063185"/>
              <a:gd name="connsiteY14" fmla="*/ 962254 h 1030775"/>
              <a:gd name="connsiteX15" fmla="*/ 1903696 w 2063185"/>
              <a:gd name="connsiteY15" fmla="*/ 1026050 h 1030775"/>
              <a:gd name="connsiteX16" fmla="*/ 2063185 w 2063185"/>
              <a:gd name="connsiteY16" fmla="*/ 1026050 h 1030775"/>
              <a:gd name="connsiteX17" fmla="*/ 170589 w 2063185"/>
              <a:gd name="connsiteY17" fmla="*/ 972887 h 1030775"/>
              <a:gd name="connsiteX0" fmla="*/ 187198 w 2079794"/>
              <a:gd name="connsiteY0" fmla="*/ 972887 h 1030775"/>
              <a:gd name="connsiteX1" fmla="*/ 408 w 2079794"/>
              <a:gd name="connsiteY1" fmla="*/ 972887 h 1030775"/>
              <a:gd name="connsiteX2" fmla="*/ 141013 w 2079794"/>
              <a:gd name="connsiteY2" fmla="*/ 845295 h 1030775"/>
              <a:gd name="connsiteX3" fmla="*/ 272093 w 2079794"/>
              <a:gd name="connsiteY3" fmla="*/ 714217 h 1030775"/>
              <a:gd name="connsiteX4" fmla="*/ 377310 w 2079794"/>
              <a:gd name="connsiteY4" fmla="*/ 581863 h 1030775"/>
              <a:gd name="connsiteX5" fmla="*/ 463645 w 2079794"/>
              <a:gd name="connsiteY5" fmla="*/ 441259 h 1030775"/>
              <a:gd name="connsiteX6" fmla="*/ 569971 w 2079794"/>
              <a:gd name="connsiteY6" fmla="*/ 271139 h 1030775"/>
              <a:gd name="connsiteX7" fmla="*/ 644398 w 2079794"/>
              <a:gd name="connsiteY7" fmla="*/ 101016 h 1030775"/>
              <a:gd name="connsiteX8" fmla="*/ 714229 w 2079794"/>
              <a:gd name="connsiteY8" fmla="*/ 1835 h 1030775"/>
              <a:gd name="connsiteX9" fmla="*/ 920845 w 2079794"/>
              <a:gd name="connsiteY9" fmla="*/ 398729 h 1030775"/>
              <a:gd name="connsiteX10" fmla="*/ 1027170 w 2079794"/>
              <a:gd name="connsiteY10" fmla="*/ 579482 h 1030775"/>
              <a:gd name="connsiteX11" fmla="*/ 1112231 w 2079794"/>
              <a:gd name="connsiteY11" fmla="*/ 675175 h 1030775"/>
              <a:gd name="connsiteX12" fmla="*/ 1218556 w 2079794"/>
              <a:gd name="connsiteY12" fmla="*/ 802766 h 1030775"/>
              <a:gd name="connsiteX13" fmla="*/ 1378045 w 2079794"/>
              <a:gd name="connsiteY13" fmla="*/ 898459 h 1030775"/>
              <a:gd name="connsiteX14" fmla="*/ 1569431 w 2079794"/>
              <a:gd name="connsiteY14" fmla="*/ 962254 h 1030775"/>
              <a:gd name="connsiteX15" fmla="*/ 1920305 w 2079794"/>
              <a:gd name="connsiteY15" fmla="*/ 1026050 h 1030775"/>
              <a:gd name="connsiteX16" fmla="*/ 2079794 w 2079794"/>
              <a:gd name="connsiteY16" fmla="*/ 1026050 h 1030775"/>
              <a:gd name="connsiteX17" fmla="*/ 187198 w 2079794"/>
              <a:gd name="connsiteY17" fmla="*/ 972887 h 1030775"/>
              <a:gd name="connsiteX0" fmla="*/ 188566 w 2081162"/>
              <a:gd name="connsiteY0" fmla="*/ 972887 h 1030775"/>
              <a:gd name="connsiteX1" fmla="*/ 1776 w 2081162"/>
              <a:gd name="connsiteY1" fmla="*/ 972887 h 1030775"/>
              <a:gd name="connsiteX2" fmla="*/ 142381 w 2081162"/>
              <a:gd name="connsiteY2" fmla="*/ 845295 h 1030775"/>
              <a:gd name="connsiteX3" fmla="*/ 273461 w 2081162"/>
              <a:gd name="connsiteY3" fmla="*/ 714217 h 1030775"/>
              <a:gd name="connsiteX4" fmla="*/ 378678 w 2081162"/>
              <a:gd name="connsiteY4" fmla="*/ 581863 h 1030775"/>
              <a:gd name="connsiteX5" fmla="*/ 465013 w 2081162"/>
              <a:gd name="connsiteY5" fmla="*/ 441259 h 1030775"/>
              <a:gd name="connsiteX6" fmla="*/ 571339 w 2081162"/>
              <a:gd name="connsiteY6" fmla="*/ 271139 h 1030775"/>
              <a:gd name="connsiteX7" fmla="*/ 645766 w 2081162"/>
              <a:gd name="connsiteY7" fmla="*/ 101016 h 1030775"/>
              <a:gd name="connsiteX8" fmla="*/ 715597 w 2081162"/>
              <a:gd name="connsiteY8" fmla="*/ 1835 h 1030775"/>
              <a:gd name="connsiteX9" fmla="*/ 922213 w 2081162"/>
              <a:gd name="connsiteY9" fmla="*/ 398729 h 1030775"/>
              <a:gd name="connsiteX10" fmla="*/ 1028538 w 2081162"/>
              <a:gd name="connsiteY10" fmla="*/ 579482 h 1030775"/>
              <a:gd name="connsiteX11" fmla="*/ 1113599 w 2081162"/>
              <a:gd name="connsiteY11" fmla="*/ 675175 h 1030775"/>
              <a:gd name="connsiteX12" fmla="*/ 1219924 w 2081162"/>
              <a:gd name="connsiteY12" fmla="*/ 802766 h 1030775"/>
              <a:gd name="connsiteX13" fmla="*/ 1379413 w 2081162"/>
              <a:gd name="connsiteY13" fmla="*/ 898459 h 1030775"/>
              <a:gd name="connsiteX14" fmla="*/ 1570799 w 2081162"/>
              <a:gd name="connsiteY14" fmla="*/ 962254 h 1030775"/>
              <a:gd name="connsiteX15" fmla="*/ 1921673 w 2081162"/>
              <a:gd name="connsiteY15" fmla="*/ 1026050 h 1030775"/>
              <a:gd name="connsiteX16" fmla="*/ 2081162 w 2081162"/>
              <a:gd name="connsiteY16" fmla="*/ 1026050 h 1030775"/>
              <a:gd name="connsiteX17" fmla="*/ 188566 w 2081162"/>
              <a:gd name="connsiteY17" fmla="*/ 972887 h 1030775"/>
              <a:gd name="connsiteX0" fmla="*/ 196896 w 2079967"/>
              <a:gd name="connsiteY0" fmla="*/ 975268 h 1030775"/>
              <a:gd name="connsiteX1" fmla="*/ 581 w 2079967"/>
              <a:gd name="connsiteY1" fmla="*/ 972887 h 1030775"/>
              <a:gd name="connsiteX2" fmla="*/ 141186 w 2079967"/>
              <a:gd name="connsiteY2" fmla="*/ 845295 h 1030775"/>
              <a:gd name="connsiteX3" fmla="*/ 272266 w 2079967"/>
              <a:gd name="connsiteY3" fmla="*/ 714217 h 1030775"/>
              <a:gd name="connsiteX4" fmla="*/ 377483 w 2079967"/>
              <a:gd name="connsiteY4" fmla="*/ 581863 h 1030775"/>
              <a:gd name="connsiteX5" fmla="*/ 463818 w 2079967"/>
              <a:gd name="connsiteY5" fmla="*/ 441259 h 1030775"/>
              <a:gd name="connsiteX6" fmla="*/ 570144 w 2079967"/>
              <a:gd name="connsiteY6" fmla="*/ 271139 h 1030775"/>
              <a:gd name="connsiteX7" fmla="*/ 644571 w 2079967"/>
              <a:gd name="connsiteY7" fmla="*/ 101016 h 1030775"/>
              <a:gd name="connsiteX8" fmla="*/ 714402 w 2079967"/>
              <a:gd name="connsiteY8" fmla="*/ 1835 h 1030775"/>
              <a:gd name="connsiteX9" fmla="*/ 921018 w 2079967"/>
              <a:gd name="connsiteY9" fmla="*/ 398729 h 1030775"/>
              <a:gd name="connsiteX10" fmla="*/ 1027343 w 2079967"/>
              <a:gd name="connsiteY10" fmla="*/ 579482 h 1030775"/>
              <a:gd name="connsiteX11" fmla="*/ 1112404 w 2079967"/>
              <a:gd name="connsiteY11" fmla="*/ 675175 h 1030775"/>
              <a:gd name="connsiteX12" fmla="*/ 1218729 w 2079967"/>
              <a:gd name="connsiteY12" fmla="*/ 802766 h 1030775"/>
              <a:gd name="connsiteX13" fmla="*/ 1378218 w 2079967"/>
              <a:gd name="connsiteY13" fmla="*/ 898459 h 1030775"/>
              <a:gd name="connsiteX14" fmla="*/ 1569604 w 2079967"/>
              <a:gd name="connsiteY14" fmla="*/ 962254 h 1030775"/>
              <a:gd name="connsiteX15" fmla="*/ 1920478 w 2079967"/>
              <a:gd name="connsiteY15" fmla="*/ 1026050 h 1030775"/>
              <a:gd name="connsiteX16" fmla="*/ 2079967 w 2079967"/>
              <a:gd name="connsiteY16" fmla="*/ 1026050 h 1030775"/>
              <a:gd name="connsiteX17" fmla="*/ 196896 w 2079967"/>
              <a:gd name="connsiteY17" fmla="*/ 975268 h 1030775"/>
              <a:gd name="connsiteX0" fmla="*/ 196896 w 2079967"/>
              <a:gd name="connsiteY0" fmla="*/ 975268 h 1030775"/>
              <a:gd name="connsiteX1" fmla="*/ 581 w 2079967"/>
              <a:gd name="connsiteY1" fmla="*/ 972887 h 1030775"/>
              <a:gd name="connsiteX2" fmla="*/ 141186 w 2079967"/>
              <a:gd name="connsiteY2" fmla="*/ 845295 h 1030775"/>
              <a:gd name="connsiteX3" fmla="*/ 272266 w 2079967"/>
              <a:gd name="connsiteY3" fmla="*/ 714217 h 1030775"/>
              <a:gd name="connsiteX4" fmla="*/ 377483 w 2079967"/>
              <a:gd name="connsiteY4" fmla="*/ 581863 h 1030775"/>
              <a:gd name="connsiteX5" fmla="*/ 463818 w 2079967"/>
              <a:gd name="connsiteY5" fmla="*/ 441259 h 1030775"/>
              <a:gd name="connsiteX6" fmla="*/ 570144 w 2079967"/>
              <a:gd name="connsiteY6" fmla="*/ 271139 h 1030775"/>
              <a:gd name="connsiteX7" fmla="*/ 644571 w 2079967"/>
              <a:gd name="connsiteY7" fmla="*/ 101016 h 1030775"/>
              <a:gd name="connsiteX8" fmla="*/ 714402 w 2079967"/>
              <a:gd name="connsiteY8" fmla="*/ 1835 h 1030775"/>
              <a:gd name="connsiteX9" fmla="*/ 921018 w 2079967"/>
              <a:gd name="connsiteY9" fmla="*/ 398729 h 1030775"/>
              <a:gd name="connsiteX10" fmla="*/ 1027343 w 2079967"/>
              <a:gd name="connsiteY10" fmla="*/ 579482 h 1030775"/>
              <a:gd name="connsiteX11" fmla="*/ 1112404 w 2079967"/>
              <a:gd name="connsiteY11" fmla="*/ 675175 h 1030775"/>
              <a:gd name="connsiteX12" fmla="*/ 1218729 w 2079967"/>
              <a:gd name="connsiteY12" fmla="*/ 802766 h 1030775"/>
              <a:gd name="connsiteX13" fmla="*/ 1378218 w 2079967"/>
              <a:gd name="connsiteY13" fmla="*/ 898459 h 1030775"/>
              <a:gd name="connsiteX14" fmla="*/ 1569604 w 2079967"/>
              <a:gd name="connsiteY14" fmla="*/ 962254 h 1030775"/>
              <a:gd name="connsiteX15" fmla="*/ 1920478 w 2079967"/>
              <a:gd name="connsiteY15" fmla="*/ 1026050 h 1030775"/>
              <a:gd name="connsiteX16" fmla="*/ 2079967 w 2079967"/>
              <a:gd name="connsiteY16" fmla="*/ 1026050 h 1030775"/>
              <a:gd name="connsiteX17" fmla="*/ 196896 w 2079967"/>
              <a:gd name="connsiteY17" fmla="*/ 975268 h 1030775"/>
              <a:gd name="connsiteX0" fmla="*/ 211127 w 2094198"/>
              <a:gd name="connsiteY0" fmla="*/ 975268 h 1030775"/>
              <a:gd name="connsiteX1" fmla="*/ 524 w 2094198"/>
              <a:gd name="connsiteY1" fmla="*/ 972887 h 1030775"/>
              <a:gd name="connsiteX2" fmla="*/ 155417 w 2094198"/>
              <a:gd name="connsiteY2" fmla="*/ 845295 h 1030775"/>
              <a:gd name="connsiteX3" fmla="*/ 286497 w 2094198"/>
              <a:gd name="connsiteY3" fmla="*/ 714217 h 1030775"/>
              <a:gd name="connsiteX4" fmla="*/ 391714 w 2094198"/>
              <a:gd name="connsiteY4" fmla="*/ 581863 h 1030775"/>
              <a:gd name="connsiteX5" fmla="*/ 478049 w 2094198"/>
              <a:gd name="connsiteY5" fmla="*/ 441259 h 1030775"/>
              <a:gd name="connsiteX6" fmla="*/ 584375 w 2094198"/>
              <a:gd name="connsiteY6" fmla="*/ 271139 h 1030775"/>
              <a:gd name="connsiteX7" fmla="*/ 658802 w 2094198"/>
              <a:gd name="connsiteY7" fmla="*/ 101016 h 1030775"/>
              <a:gd name="connsiteX8" fmla="*/ 728633 w 2094198"/>
              <a:gd name="connsiteY8" fmla="*/ 1835 h 1030775"/>
              <a:gd name="connsiteX9" fmla="*/ 935249 w 2094198"/>
              <a:gd name="connsiteY9" fmla="*/ 398729 h 1030775"/>
              <a:gd name="connsiteX10" fmla="*/ 1041574 w 2094198"/>
              <a:gd name="connsiteY10" fmla="*/ 579482 h 1030775"/>
              <a:gd name="connsiteX11" fmla="*/ 1126635 w 2094198"/>
              <a:gd name="connsiteY11" fmla="*/ 675175 h 1030775"/>
              <a:gd name="connsiteX12" fmla="*/ 1232960 w 2094198"/>
              <a:gd name="connsiteY12" fmla="*/ 802766 h 1030775"/>
              <a:gd name="connsiteX13" fmla="*/ 1392449 w 2094198"/>
              <a:gd name="connsiteY13" fmla="*/ 898459 h 1030775"/>
              <a:gd name="connsiteX14" fmla="*/ 1583835 w 2094198"/>
              <a:gd name="connsiteY14" fmla="*/ 962254 h 1030775"/>
              <a:gd name="connsiteX15" fmla="*/ 1934709 w 2094198"/>
              <a:gd name="connsiteY15" fmla="*/ 1026050 h 1030775"/>
              <a:gd name="connsiteX16" fmla="*/ 2094198 w 2094198"/>
              <a:gd name="connsiteY16" fmla="*/ 1026050 h 1030775"/>
              <a:gd name="connsiteX17" fmla="*/ 211127 w 2094198"/>
              <a:gd name="connsiteY17" fmla="*/ 975268 h 1030775"/>
              <a:gd name="connsiteX0" fmla="*/ 213418 w 2096489"/>
              <a:gd name="connsiteY0" fmla="*/ 975268 h 1030775"/>
              <a:gd name="connsiteX1" fmla="*/ 2815 w 2096489"/>
              <a:gd name="connsiteY1" fmla="*/ 972887 h 1030775"/>
              <a:gd name="connsiteX2" fmla="*/ 157708 w 2096489"/>
              <a:gd name="connsiteY2" fmla="*/ 845295 h 1030775"/>
              <a:gd name="connsiteX3" fmla="*/ 288788 w 2096489"/>
              <a:gd name="connsiteY3" fmla="*/ 714217 h 1030775"/>
              <a:gd name="connsiteX4" fmla="*/ 394005 w 2096489"/>
              <a:gd name="connsiteY4" fmla="*/ 581863 h 1030775"/>
              <a:gd name="connsiteX5" fmla="*/ 480340 w 2096489"/>
              <a:gd name="connsiteY5" fmla="*/ 441259 h 1030775"/>
              <a:gd name="connsiteX6" fmla="*/ 586666 w 2096489"/>
              <a:gd name="connsiteY6" fmla="*/ 271139 h 1030775"/>
              <a:gd name="connsiteX7" fmla="*/ 661093 w 2096489"/>
              <a:gd name="connsiteY7" fmla="*/ 101016 h 1030775"/>
              <a:gd name="connsiteX8" fmla="*/ 730924 w 2096489"/>
              <a:gd name="connsiteY8" fmla="*/ 1835 h 1030775"/>
              <a:gd name="connsiteX9" fmla="*/ 937540 w 2096489"/>
              <a:gd name="connsiteY9" fmla="*/ 398729 h 1030775"/>
              <a:gd name="connsiteX10" fmla="*/ 1043865 w 2096489"/>
              <a:gd name="connsiteY10" fmla="*/ 579482 h 1030775"/>
              <a:gd name="connsiteX11" fmla="*/ 1128926 w 2096489"/>
              <a:gd name="connsiteY11" fmla="*/ 675175 h 1030775"/>
              <a:gd name="connsiteX12" fmla="*/ 1235251 w 2096489"/>
              <a:gd name="connsiteY12" fmla="*/ 802766 h 1030775"/>
              <a:gd name="connsiteX13" fmla="*/ 1394740 w 2096489"/>
              <a:gd name="connsiteY13" fmla="*/ 898459 h 1030775"/>
              <a:gd name="connsiteX14" fmla="*/ 1586126 w 2096489"/>
              <a:gd name="connsiteY14" fmla="*/ 962254 h 1030775"/>
              <a:gd name="connsiteX15" fmla="*/ 1937000 w 2096489"/>
              <a:gd name="connsiteY15" fmla="*/ 1026050 h 1030775"/>
              <a:gd name="connsiteX16" fmla="*/ 2096489 w 2096489"/>
              <a:gd name="connsiteY16" fmla="*/ 1026050 h 1030775"/>
              <a:gd name="connsiteX17" fmla="*/ 213418 w 2096489"/>
              <a:gd name="connsiteY17" fmla="*/ 975268 h 1030775"/>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43865 w 2096489"/>
              <a:gd name="connsiteY10" fmla="*/ 590620 h 1041913"/>
              <a:gd name="connsiteX11" fmla="*/ 1128926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43865 w 2096489"/>
              <a:gd name="connsiteY10" fmla="*/ 590620 h 1041913"/>
              <a:gd name="connsiteX11" fmla="*/ 1128926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58152 w 2096489"/>
              <a:gd name="connsiteY10" fmla="*/ 583477 h 1041913"/>
              <a:gd name="connsiteX11" fmla="*/ 1128926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58152 w 2096489"/>
              <a:gd name="connsiteY10" fmla="*/ 583477 h 1041913"/>
              <a:gd name="connsiteX11" fmla="*/ 1138451 w 2096489"/>
              <a:gd name="connsiteY11" fmla="*/ 686313 h 1041913"/>
              <a:gd name="connsiteX12" fmla="*/ 1235251 w 2096489"/>
              <a:gd name="connsiteY12" fmla="*/ 813904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 name="connsiteX0" fmla="*/ 213418 w 2096489"/>
              <a:gd name="connsiteY0" fmla="*/ 986406 h 1041913"/>
              <a:gd name="connsiteX1" fmla="*/ 2815 w 2096489"/>
              <a:gd name="connsiteY1" fmla="*/ 984025 h 1041913"/>
              <a:gd name="connsiteX2" fmla="*/ 157708 w 2096489"/>
              <a:gd name="connsiteY2" fmla="*/ 856433 h 1041913"/>
              <a:gd name="connsiteX3" fmla="*/ 288788 w 2096489"/>
              <a:gd name="connsiteY3" fmla="*/ 725355 h 1041913"/>
              <a:gd name="connsiteX4" fmla="*/ 394005 w 2096489"/>
              <a:gd name="connsiteY4" fmla="*/ 593001 h 1041913"/>
              <a:gd name="connsiteX5" fmla="*/ 480340 w 2096489"/>
              <a:gd name="connsiteY5" fmla="*/ 452397 h 1041913"/>
              <a:gd name="connsiteX6" fmla="*/ 586666 w 2096489"/>
              <a:gd name="connsiteY6" fmla="*/ 282277 h 1041913"/>
              <a:gd name="connsiteX7" fmla="*/ 661093 w 2096489"/>
              <a:gd name="connsiteY7" fmla="*/ 112154 h 1041913"/>
              <a:gd name="connsiteX8" fmla="*/ 730924 w 2096489"/>
              <a:gd name="connsiteY8" fmla="*/ 12973 h 1041913"/>
              <a:gd name="connsiteX9" fmla="*/ 942302 w 2096489"/>
              <a:gd name="connsiteY9" fmla="*/ 407486 h 1041913"/>
              <a:gd name="connsiteX10" fmla="*/ 1058152 w 2096489"/>
              <a:gd name="connsiteY10" fmla="*/ 583477 h 1041913"/>
              <a:gd name="connsiteX11" fmla="*/ 1138451 w 2096489"/>
              <a:gd name="connsiteY11" fmla="*/ 686313 h 1041913"/>
              <a:gd name="connsiteX12" fmla="*/ 1249538 w 2096489"/>
              <a:gd name="connsiteY12" fmla="*/ 809141 h 1041913"/>
              <a:gd name="connsiteX13" fmla="*/ 1394740 w 2096489"/>
              <a:gd name="connsiteY13" fmla="*/ 909597 h 1041913"/>
              <a:gd name="connsiteX14" fmla="*/ 1586126 w 2096489"/>
              <a:gd name="connsiteY14" fmla="*/ 973392 h 1041913"/>
              <a:gd name="connsiteX15" fmla="*/ 1937000 w 2096489"/>
              <a:gd name="connsiteY15" fmla="*/ 1037188 h 1041913"/>
              <a:gd name="connsiteX16" fmla="*/ 2096489 w 2096489"/>
              <a:gd name="connsiteY16" fmla="*/ 1037188 h 1041913"/>
              <a:gd name="connsiteX17" fmla="*/ 213418 w 2096489"/>
              <a:gd name="connsiteY17" fmla="*/ 986406 h 10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6489" h="1041913">
                <a:moveTo>
                  <a:pt x="213418" y="986406"/>
                </a:moveTo>
                <a:cubicBezTo>
                  <a:pt x="138048" y="983914"/>
                  <a:pt x="26388" y="989018"/>
                  <a:pt x="2815" y="984025"/>
                </a:cubicBezTo>
                <a:cubicBezTo>
                  <a:pt x="-20758" y="979032"/>
                  <a:pt x="110046" y="899545"/>
                  <a:pt x="157708" y="856433"/>
                </a:cubicBezTo>
                <a:cubicBezTo>
                  <a:pt x="205370" y="813321"/>
                  <a:pt x="249405" y="769260"/>
                  <a:pt x="288788" y="725355"/>
                </a:cubicBezTo>
                <a:cubicBezTo>
                  <a:pt x="328171" y="681450"/>
                  <a:pt x="362080" y="638494"/>
                  <a:pt x="394005" y="593001"/>
                </a:cubicBezTo>
                <a:cubicBezTo>
                  <a:pt x="425930" y="547508"/>
                  <a:pt x="448230" y="504184"/>
                  <a:pt x="480340" y="452397"/>
                </a:cubicBezTo>
                <a:cubicBezTo>
                  <a:pt x="512450" y="400610"/>
                  <a:pt x="556541" y="338984"/>
                  <a:pt x="586666" y="282277"/>
                </a:cubicBezTo>
                <a:cubicBezTo>
                  <a:pt x="616791" y="225570"/>
                  <a:pt x="637050" y="157038"/>
                  <a:pt x="661093" y="112154"/>
                </a:cubicBezTo>
                <a:cubicBezTo>
                  <a:pt x="685136" y="67270"/>
                  <a:pt x="684056" y="-36249"/>
                  <a:pt x="730924" y="12973"/>
                </a:cubicBezTo>
                <a:cubicBezTo>
                  <a:pt x="777792" y="62195"/>
                  <a:pt x="887764" y="312402"/>
                  <a:pt x="942302" y="407486"/>
                </a:cubicBezTo>
                <a:cubicBezTo>
                  <a:pt x="996840" y="502570"/>
                  <a:pt x="1025461" y="537006"/>
                  <a:pt x="1058152" y="583477"/>
                </a:cubicBezTo>
                <a:cubicBezTo>
                  <a:pt x="1090843" y="629948"/>
                  <a:pt x="1106553" y="648702"/>
                  <a:pt x="1138451" y="686313"/>
                </a:cubicBezTo>
                <a:cubicBezTo>
                  <a:pt x="1170349" y="723924"/>
                  <a:pt x="1206823" y="771927"/>
                  <a:pt x="1249538" y="809141"/>
                </a:cubicBezTo>
                <a:cubicBezTo>
                  <a:pt x="1292253" y="846355"/>
                  <a:pt x="1338642" y="882222"/>
                  <a:pt x="1394740" y="909597"/>
                </a:cubicBezTo>
                <a:cubicBezTo>
                  <a:pt x="1450838" y="936972"/>
                  <a:pt x="1495750" y="952127"/>
                  <a:pt x="1586126" y="973392"/>
                </a:cubicBezTo>
                <a:cubicBezTo>
                  <a:pt x="1676502" y="994657"/>
                  <a:pt x="1851940" y="1026555"/>
                  <a:pt x="1937000" y="1037188"/>
                </a:cubicBezTo>
                <a:cubicBezTo>
                  <a:pt x="2022060" y="1047821"/>
                  <a:pt x="2096489" y="1037188"/>
                  <a:pt x="2096489" y="1037188"/>
                </a:cubicBezTo>
                <a:lnTo>
                  <a:pt x="213418" y="986406"/>
                </a:lnTo>
                <a:close/>
              </a:path>
            </a:pathLst>
          </a:custGeom>
          <a:pattFill prst="wdUpDiag">
            <a:fgClr>
              <a:srgbClr val="FF0000"/>
            </a:fgClr>
            <a:bgClr>
              <a:schemeClr val="bg1"/>
            </a:bgClr>
          </a:patt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 name="Isosceles Triangle 3"/>
          <p:cNvSpPr/>
          <p:nvPr/>
        </p:nvSpPr>
        <p:spPr>
          <a:xfrm>
            <a:off x="4900943" y="3503789"/>
            <a:ext cx="2200939" cy="1795945"/>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690463" y="2239344"/>
            <a:ext cx="1918602" cy="461665"/>
          </a:xfrm>
          <a:prstGeom prst="rect">
            <a:avLst/>
          </a:prstGeom>
          <a:noFill/>
        </p:spPr>
        <p:txBody>
          <a:bodyPr wrap="none" rtlCol="0">
            <a:spAutoFit/>
          </a:bodyPr>
          <a:lstStyle/>
          <a:p>
            <a:r>
              <a:rPr lang="en-US" sz="2400" dirty="0" smtClean="0">
                <a:solidFill>
                  <a:srgbClr val="FF0000"/>
                </a:solidFill>
              </a:rPr>
              <a:t>Solubilized Cu</a:t>
            </a:r>
            <a:endParaRPr lang="en-US" sz="2400" dirty="0">
              <a:solidFill>
                <a:srgbClr val="FF0000"/>
              </a:solidFill>
            </a:endParaRPr>
          </a:p>
        </p:txBody>
      </p:sp>
      <p:cxnSp>
        <p:nvCxnSpPr>
          <p:cNvPr id="38" name="Straight Arrow Connector 37"/>
          <p:cNvCxnSpPr>
            <a:stCxn id="37" idx="2"/>
          </p:cNvCxnSpPr>
          <p:nvPr/>
        </p:nvCxnSpPr>
        <p:spPr>
          <a:xfrm>
            <a:off x="5649764" y="2701009"/>
            <a:ext cx="236686" cy="743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612337" y="1837228"/>
            <a:ext cx="1902893" cy="461665"/>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2400" dirty="0" smtClean="0">
                <a:solidFill>
                  <a:srgbClr val="FF0000"/>
                </a:solidFill>
              </a:rPr>
              <a:t>Low pH effect</a:t>
            </a:r>
            <a:endParaRPr lang="en-US" sz="2400" dirty="0">
              <a:solidFill>
                <a:srgbClr val="FF0000"/>
              </a:solidFill>
            </a:endParaRPr>
          </a:p>
        </p:txBody>
      </p:sp>
      <p:sp>
        <p:nvSpPr>
          <p:cNvPr id="14" name="TextBox 13"/>
          <p:cNvSpPr txBox="1"/>
          <p:nvPr/>
        </p:nvSpPr>
        <p:spPr>
          <a:xfrm>
            <a:off x="7943077" y="2120971"/>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
        <p:nvSpPr>
          <p:cNvPr id="16"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061291" y="4561221"/>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42549" y="4164063"/>
            <a:ext cx="2323214" cy="461665"/>
          </a:xfrm>
          <a:prstGeom prst="rect">
            <a:avLst/>
          </a:prstGeom>
          <a:noFill/>
        </p:spPr>
        <p:txBody>
          <a:bodyPr wrap="square" rtlCol="0">
            <a:spAutoFit/>
          </a:bodyPr>
          <a:lstStyle/>
          <a:p>
            <a:r>
              <a:rPr lang="en-US" sz="2400" dirty="0" err="1" smtClean="0">
                <a:solidFill>
                  <a:schemeClr val="accent1">
                    <a:lumMod val="75000"/>
                  </a:schemeClr>
                </a:solidFill>
              </a:rPr>
              <a:t>WS_Cu</a:t>
            </a:r>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20" name="TextBox 19"/>
          <p:cNvSpPr txBox="1"/>
          <p:nvPr/>
        </p:nvSpPr>
        <p:spPr>
          <a:xfrm>
            <a:off x="7964840" y="4215663"/>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Tree>
    <p:extLst>
      <p:ext uri="{BB962C8B-B14F-4D97-AF65-F5344CB8AC3E}">
        <p14:creationId xmlns:p14="http://schemas.microsoft.com/office/powerpoint/2010/main" val="272447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59062" y="1831413"/>
            <a:ext cx="8156288" cy="4165341"/>
          </a:xfrm>
        </p:spPr>
      </p:pic>
      <p:sp>
        <p:nvSpPr>
          <p:cNvPr id="4" name="Isosceles Triangle 3"/>
          <p:cNvSpPr/>
          <p:nvPr/>
        </p:nvSpPr>
        <p:spPr>
          <a:xfrm>
            <a:off x="5284382" y="2615600"/>
            <a:ext cx="2838894" cy="266877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bg1">
                <a:lumMod val="75000"/>
              </a:schemeClr>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39528" y="2466529"/>
            <a:ext cx="201244" cy="253073"/>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786" y="2069371"/>
            <a:ext cx="1262782" cy="461665"/>
          </a:xfrm>
          <a:prstGeom prst="rect">
            <a:avLst/>
          </a:prstGeom>
          <a:noFill/>
        </p:spPr>
        <p:txBody>
          <a:bodyPr wrap="none" rtlCol="0">
            <a:spAutoFit/>
          </a:bodyPr>
          <a:lstStyle/>
          <a:p>
            <a:r>
              <a:rPr lang="en-US" sz="2400" dirty="0" smtClean="0">
                <a:solidFill>
                  <a:schemeClr val="bg1">
                    <a:lumMod val="75000"/>
                  </a:schemeClr>
                </a:solidFill>
              </a:rPr>
              <a:t>Total Cu:</a:t>
            </a:r>
            <a:endParaRPr lang="en-US" sz="2400" dirty="0">
              <a:solidFill>
                <a:schemeClr val="bg1">
                  <a:lumMod val="75000"/>
                </a:schemeClr>
              </a:solidFill>
            </a:endParaRPr>
          </a:p>
        </p:txBody>
      </p:sp>
      <p:cxnSp>
        <p:nvCxnSpPr>
          <p:cNvPr id="12" name="Straight Arrow Connector 11"/>
          <p:cNvCxnSpPr/>
          <p:nvPr/>
        </p:nvCxnSpPr>
        <p:spPr>
          <a:xfrm>
            <a:off x="4391296" y="2913312"/>
            <a:ext cx="524490" cy="329609"/>
          </a:xfrm>
          <a:prstGeom prst="straightConnector1">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0934" y="2529726"/>
            <a:ext cx="1023614" cy="461665"/>
          </a:xfrm>
          <a:prstGeom prst="rect">
            <a:avLst/>
          </a:prstGeom>
          <a:noFill/>
        </p:spPr>
        <p:txBody>
          <a:bodyPr wrap="none" rtlCol="0">
            <a:spAutoFit/>
          </a:bodyPr>
          <a:lstStyle/>
          <a:p>
            <a:r>
              <a:rPr lang="en-US" sz="2400" dirty="0" smtClean="0">
                <a:solidFill>
                  <a:schemeClr val="bg1">
                    <a:lumMod val="75000"/>
                  </a:schemeClr>
                </a:solidFill>
              </a:rPr>
              <a:t>sulfate</a:t>
            </a:r>
            <a:endParaRPr lang="en-US" sz="2400" dirty="0">
              <a:solidFill>
                <a:schemeClr val="bg1">
                  <a:lumMod val="75000"/>
                </a:schemeClr>
              </a:solidFill>
            </a:endParaRPr>
          </a:p>
        </p:txBody>
      </p:sp>
      <p:sp>
        <p:nvSpPr>
          <p:cNvPr id="36" name="Isosceles Triangle 3"/>
          <p:cNvSpPr/>
          <p:nvPr/>
        </p:nvSpPr>
        <p:spPr>
          <a:xfrm>
            <a:off x="4900943" y="3503789"/>
            <a:ext cx="2200939" cy="1795945"/>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690463" y="2239344"/>
            <a:ext cx="1918602" cy="461665"/>
          </a:xfrm>
          <a:prstGeom prst="rect">
            <a:avLst/>
          </a:prstGeom>
          <a:noFill/>
        </p:spPr>
        <p:txBody>
          <a:bodyPr wrap="none" rtlCol="0">
            <a:spAutoFit/>
          </a:bodyPr>
          <a:lstStyle/>
          <a:p>
            <a:r>
              <a:rPr lang="en-US" sz="2400" dirty="0" smtClean="0">
                <a:solidFill>
                  <a:srgbClr val="FF0000"/>
                </a:solidFill>
              </a:rPr>
              <a:t>Solubilized Cu</a:t>
            </a:r>
            <a:endParaRPr lang="en-US" sz="2400" dirty="0">
              <a:solidFill>
                <a:srgbClr val="FF0000"/>
              </a:solidFill>
            </a:endParaRPr>
          </a:p>
        </p:txBody>
      </p:sp>
      <p:cxnSp>
        <p:nvCxnSpPr>
          <p:cNvPr id="38" name="Straight Arrow Connector 37"/>
          <p:cNvCxnSpPr>
            <a:stCxn id="37" idx="2"/>
          </p:cNvCxnSpPr>
          <p:nvPr/>
        </p:nvCxnSpPr>
        <p:spPr>
          <a:xfrm>
            <a:off x="5649764" y="2701009"/>
            <a:ext cx="236686" cy="743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612337" y="1837228"/>
            <a:ext cx="1902893" cy="461665"/>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2400" dirty="0" smtClean="0">
                <a:solidFill>
                  <a:srgbClr val="FF0000"/>
                </a:solidFill>
              </a:rPr>
              <a:t>Low pH effect</a:t>
            </a:r>
            <a:endParaRPr lang="en-US" sz="2400" dirty="0">
              <a:solidFill>
                <a:srgbClr val="FF0000"/>
              </a:solidFill>
            </a:endParaRPr>
          </a:p>
        </p:txBody>
      </p:sp>
      <p:sp>
        <p:nvSpPr>
          <p:cNvPr id="13" name="TextBox 12"/>
          <p:cNvSpPr txBox="1"/>
          <p:nvPr/>
        </p:nvSpPr>
        <p:spPr>
          <a:xfrm>
            <a:off x="7943077" y="2120971"/>
            <a:ext cx="1838212" cy="646331"/>
          </a:xfrm>
          <a:prstGeom prst="rect">
            <a:avLst/>
          </a:prstGeom>
          <a:noFill/>
        </p:spPr>
        <p:txBody>
          <a:bodyPr wrap="square" rtlCol="0">
            <a:spAutoFit/>
          </a:bodyPr>
          <a:lstStyle/>
          <a:p>
            <a:r>
              <a:rPr lang="en-US" dirty="0" smtClean="0">
                <a:solidFill>
                  <a:schemeClr val="bg1">
                    <a:lumMod val="75000"/>
                  </a:schemeClr>
                </a:solidFill>
              </a:rPr>
              <a:t>Mechanical generation</a:t>
            </a:r>
            <a:endParaRPr lang="en-US" dirty="0">
              <a:solidFill>
                <a:schemeClr val="bg1">
                  <a:lumMod val="75000"/>
                </a:schemeClr>
              </a:solidFill>
            </a:endParaRPr>
          </a:p>
        </p:txBody>
      </p:sp>
      <p:sp>
        <p:nvSpPr>
          <p:cNvPr id="14"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7061291" y="4561221"/>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42549" y="4164063"/>
            <a:ext cx="2323214" cy="461665"/>
          </a:xfrm>
          <a:prstGeom prst="rect">
            <a:avLst/>
          </a:prstGeom>
          <a:noFill/>
        </p:spPr>
        <p:txBody>
          <a:bodyPr wrap="square" rtlCol="0">
            <a:spAutoFit/>
          </a:bodyPr>
          <a:lstStyle/>
          <a:p>
            <a:r>
              <a:rPr lang="en-US" sz="2400" dirty="0" err="1" smtClean="0">
                <a:solidFill>
                  <a:schemeClr val="accent1">
                    <a:lumMod val="75000"/>
                  </a:schemeClr>
                </a:solidFill>
              </a:rPr>
              <a:t>WS_Cu</a:t>
            </a:r>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19" name="TextBox 18"/>
          <p:cNvSpPr txBox="1"/>
          <p:nvPr/>
        </p:nvSpPr>
        <p:spPr>
          <a:xfrm>
            <a:off x="7964840" y="4215663"/>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Tree>
    <p:extLst>
      <p:ext uri="{BB962C8B-B14F-4D97-AF65-F5344CB8AC3E}">
        <p14:creationId xmlns:p14="http://schemas.microsoft.com/office/powerpoint/2010/main" val="4191776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66" y="1706046"/>
            <a:ext cx="8054817" cy="4280881"/>
          </a:xfrm>
          <a:prstGeom prst="rect">
            <a:avLst/>
          </a:prstGeom>
        </p:spPr>
      </p:pic>
      <p:sp>
        <p:nvSpPr>
          <p:cNvPr id="2" name="Title 1"/>
          <p:cNvSpPr>
            <a:spLocks noGrp="1"/>
          </p:cNvSpPr>
          <p:nvPr>
            <p:ph type="title"/>
          </p:nvPr>
        </p:nvSpPr>
        <p:spPr/>
        <p:txBody>
          <a:bodyPr/>
          <a:lstStyle/>
          <a:p>
            <a:r>
              <a:rPr lang="en-US" dirty="0"/>
              <a:t>GT site</a:t>
            </a:r>
          </a:p>
        </p:txBody>
      </p:sp>
      <p:cxnSp>
        <p:nvCxnSpPr>
          <p:cNvPr id="12" name="Straight Arrow Connector 11"/>
          <p:cNvCxnSpPr/>
          <p:nvPr/>
        </p:nvCxnSpPr>
        <p:spPr>
          <a:xfrm>
            <a:off x="4572000" y="3127241"/>
            <a:ext cx="956663" cy="2064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Isosceles Triangle 3"/>
          <p:cNvSpPr/>
          <p:nvPr/>
        </p:nvSpPr>
        <p:spPr>
          <a:xfrm>
            <a:off x="4900943" y="3503789"/>
            <a:ext cx="2200939" cy="1795945"/>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690463" y="2239344"/>
            <a:ext cx="1918602" cy="461665"/>
          </a:xfrm>
          <a:prstGeom prst="rect">
            <a:avLst/>
          </a:prstGeom>
          <a:noFill/>
        </p:spPr>
        <p:txBody>
          <a:bodyPr wrap="none" rtlCol="0">
            <a:spAutoFit/>
          </a:bodyPr>
          <a:lstStyle/>
          <a:p>
            <a:r>
              <a:rPr lang="en-US" sz="2400" dirty="0" smtClean="0">
                <a:solidFill>
                  <a:srgbClr val="FF0000"/>
                </a:solidFill>
              </a:rPr>
              <a:t>Solubilized Cu</a:t>
            </a:r>
            <a:endParaRPr lang="en-US" sz="2400" dirty="0">
              <a:solidFill>
                <a:srgbClr val="FF0000"/>
              </a:solidFill>
            </a:endParaRPr>
          </a:p>
        </p:txBody>
      </p:sp>
      <p:cxnSp>
        <p:nvCxnSpPr>
          <p:cNvPr id="38" name="Straight Arrow Connector 37"/>
          <p:cNvCxnSpPr>
            <a:stCxn id="37" idx="2"/>
          </p:cNvCxnSpPr>
          <p:nvPr/>
        </p:nvCxnSpPr>
        <p:spPr>
          <a:xfrm>
            <a:off x="5649764" y="2701009"/>
            <a:ext cx="236686" cy="743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061291" y="4561221"/>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42549" y="4164063"/>
            <a:ext cx="2323214" cy="461665"/>
          </a:xfrm>
          <a:prstGeom prst="rect">
            <a:avLst/>
          </a:prstGeom>
          <a:noFill/>
        </p:spPr>
        <p:txBody>
          <a:bodyPr wrap="square" rtlCol="0">
            <a:spAutoFit/>
          </a:bodyPr>
          <a:lstStyle/>
          <a:p>
            <a:r>
              <a:rPr lang="en-US" sz="2400" dirty="0" err="1" smtClean="0">
                <a:solidFill>
                  <a:schemeClr val="accent1">
                    <a:lumMod val="75000"/>
                  </a:schemeClr>
                </a:solidFill>
              </a:rPr>
              <a:t>WS_Cu</a:t>
            </a:r>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14" name="TextBox 13"/>
          <p:cNvSpPr txBox="1"/>
          <p:nvPr/>
        </p:nvSpPr>
        <p:spPr>
          <a:xfrm>
            <a:off x="7964840" y="4215663"/>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
        <p:nvSpPr>
          <p:cNvPr id="3" name="TextBox 2"/>
          <p:cNvSpPr txBox="1"/>
          <p:nvPr/>
        </p:nvSpPr>
        <p:spPr>
          <a:xfrm>
            <a:off x="514350" y="6277869"/>
            <a:ext cx="862965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AA activity is mainly correlated with Cu. </a:t>
            </a:r>
            <a:r>
              <a:rPr lang="en-US" sz="1600" i="1" dirty="0" smtClean="0">
                <a:latin typeface="Times New Roman" panose="02020603050405020304" pitchFamily="18" charset="0"/>
                <a:cs typeface="Times New Roman" panose="02020603050405020304" pitchFamily="18" charset="0"/>
              </a:rPr>
              <a:t>[Fang et al</a:t>
            </a:r>
            <a:r>
              <a:rPr lang="en-US" sz="1600" i="1" dirty="0">
                <a:latin typeface="Times New Roman" panose="02020603050405020304" pitchFamily="18" charset="0"/>
                <a:cs typeface="Times New Roman" panose="02020603050405020304" pitchFamily="18" charset="0"/>
              </a:rPr>
              <a:t>., 2016; Janssen et al., 2014; </a:t>
            </a:r>
            <a:r>
              <a:rPr lang="en-US" sz="1600" i="1" dirty="0" err="1">
                <a:latin typeface="Times New Roman" panose="02020603050405020304" pitchFamily="18" charset="0"/>
                <a:cs typeface="Times New Roman" panose="02020603050405020304" pitchFamily="18" charset="0"/>
              </a:rPr>
              <a:t>Künzli</a:t>
            </a:r>
            <a:r>
              <a:rPr lang="en-US" sz="1600" i="1" dirty="0">
                <a:latin typeface="Times New Roman" panose="02020603050405020304" pitchFamily="18" charset="0"/>
                <a:cs typeface="Times New Roman" panose="02020603050405020304" pitchFamily="18" charset="0"/>
              </a:rPr>
              <a:t> et al., 2006]</a:t>
            </a:r>
          </a:p>
        </p:txBody>
      </p:sp>
    </p:spTree>
    <p:extLst>
      <p:ext uri="{BB962C8B-B14F-4D97-AF65-F5344CB8AC3E}">
        <p14:creationId xmlns:p14="http://schemas.microsoft.com/office/powerpoint/2010/main" val="4055501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84" y="1690689"/>
            <a:ext cx="8073864" cy="4291005"/>
          </a:xfrm>
          <a:prstGeom prst="rect">
            <a:avLst/>
          </a:prstGeom>
        </p:spPr>
      </p:pic>
      <p:sp>
        <p:nvSpPr>
          <p:cNvPr id="2" name="Title 1"/>
          <p:cNvSpPr>
            <a:spLocks noGrp="1"/>
          </p:cNvSpPr>
          <p:nvPr>
            <p:ph type="title"/>
          </p:nvPr>
        </p:nvSpPr>
        <p:spPr/>
        <p:txBody>
          <a:bodyPr/>
          <a:lstStyle/>
          <a:p>
            <a:r>
              <a:rPr lang="en-US" dirty="0"/>
              <a:t>GT site</a:t>
            </a:r>
          </a:p>
        </p:txBody>
      </p:sp>
      <p:sp>
        <p:nvSpPr>
          <p:cNvPr id="36" name="Isosceles Triangle 3"/>
          <p:cNvSpPr/>
          <p:nvPr/>
        </p:nvSpPr>
        <p:spPr>
          <a:xfrm>
            <a:off x="4900943" y="3503789"/>
            <a:ext cx="2200939" cy="1795945"/>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690463" y="2239344"/>
            <a:ext cx="1918602" cy="461665"/>
          </a:xfrm>
          <a:prstGeom prst="rect">
            <a:avLst/>
          </a:prstGeom>
          <a:noFill/>
        </p:spPr>
        <p:txBody>
          <a:bodyPr wrap="none" rtlCol="0">
            <a:spAutoFit/>
          </a:bodyPr>
          <a:lstStyle/>
          <a:p>
            <a:r>
              <a:rPr lang="en-US" sz="2400" dirty="0" smtClean="0">
                <a:solidFill>
                  <a:srgbClr val="FF0000"/>
                </a:solidFill>
              </a:rPr>
              <a:t>Solubilized Cu</a:t>
            </a:r>
            <a:endParaRPr lang="en-US" sz="2400" dirty="0">
              <a:solidFill>
                <a:srgbClr val="FF0000"/>
              </a:solidFill>
            </a:endParaRPr>
          </a:p>
        </p:txBody>
      </p:sp>
      <p:cxnSp>
        <p:nvCxnSpPr>
          <p:cNvPr id="38" name="Straight Arrow Connector 37"/>
          <p:cNvCxnSpPr>
            <a:stCxn id="37" idx="2"/>
          </p:cNvCxnSpPr>
          <p:nvPr/>
        </p:nvCxnSpPr>
        <p:spPr>
          <a:xfrm>
            <a:off x="5649764" y="2701009"/>
            <a:ext cx="236686" cy="743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061291" y="4561221"/>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2549" y="4164063"/>
            <a:ext cx="2323214" cy="461665"/>
          </a:xfrm>
          <a:prstGeom prst="rect">
            <a:avLst/>
          </a:prstGeom>
          <a:noFill/>
        </p:spPr>
        <p:txBody>
          <a:bodyPr wrap="square" rtlCol="0">
            <a:spAutoFit/>
          </a:bodyPr>
          <a:lstStyle/>
          <a:p>
            <a:r>
              <a:rPr lang="en-US" sz="2400" dirty="0" err="1" smtClean="0">
                <a:solidFill>
                  <a:schemeClr val="accent1">
                    <a:lumMod val="75000"/>
                  </a:schemeClr>
                </a:solidFill>
              </a:rPr>
              <a:t>WS_Cu</a:t>
            </a:r>
            <a:r>
              <a:rPr lang="en-US" sz="2400" dirty="0" smtClean="0">
                <a:solidFill>
                  <a:schemeClr val="accent1">
                    <a:lumMod val="75000"/>
                  </a:schemeClr>
                </a:solidFill>
              </a:rPr>
              <a:t>:</a:t>
            </a:r>
            <a:endParaRPr lang="en-US" sz="2400" dirty="0">
              <a:solidFill>
                <a:schemeClr val="accent1">
                  <a:lumMod val="75000"/>
                </a:schemeClr>
              </a:solidFill>
            </a:endParaRPr>
          </a:p>
        </p:txBody>
      </p:sp>
      <p:sp>
        <p:nvSpPr>
          <p:cNvPr id="10" name="TextBox 9"/>
          <p:cNvSpPr txBox="1"/>
          <p:nvPr/>
        </p:nvSpPr>
        <p:spPr>
          <a:xfrm>
            <a:off x="7964840" y="4215663"/>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Tree>
    <p:extLst>
      <p:ext uri="{BB962C8B-B14F-4D97-AF65-F5344CB8AC3E}">
        <p14:creationId xmlns:p14="http://schemas.microsoft.com/office/powerpoint/2010/main" val="188906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84" y="1690689"/>
            <a:ext cx="8073864" cy="4291005"/>
          </a:xfrm>
          <a:prstGeom prst="rect">
            <a:avLst/>
          </a:prstGeom>
        </p:spPr>
      </p:pic>
      <p:sp>
        <p:nvSpPr>
          <p:cNvPr id="2" name="Title 1"/>
          <p:cNvSpPr>
            <a:spLocks noGrp="1"/>
          </p:cNvSpPr>
          <p:nvPr>
            <p:ph type="title"/>
          </p:nvPr>
        </p:nvSpPr>
        <p:spPr/>
        <p:txBody>
          <a:bodyPr/>
          <a:lstStyle/>
          <a:p>
            <a:r>
              <a:rPr lang="en-US" dirty="0"/>
              <a:t>GT site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71" y="1690690"/>
            <a:ext cx="8516779" cy="4303661"/>
          </a:xfrm>
          <a:prstGeom prst="rect">
            <a:avLst/>
          </a:prstGeom>
        </p:spPr>
      </p:pic>
      <p:sp>
        <p:nvSpPr>
          <p:cNvPr id="36" name="Isosceles Triangle 3"/>
          <p:cNvSpPr/>
          <p:nvPr/>
        </p:nvSpPr>
        <p:spPr>
          <a:xfrm>
            <a:off x="4900943" y="3503789"/>
            <a:ext cx="2200939" cy="1795945"/>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97853" y="1046036"/>
            <a:ext cx="5646931" cy="461665"/>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2400" dirty="0" smtClean="0">
                <a:solidFill>
                  <a:srgbClr val="FF0000"/>
                </a:solidFill>
              </a:rPr>
              <a:t>Contribution from both organics and metals</a:t>
            </a:r>
            <a:endParaRPr lang="en-US" sz="2400" dirty="0">
              <a:solidFill>
                <a:srgbClr val="FF0000"/>
              </a:solidFill>
            </a:endParaRPr>
          </a:p>
        </p:txBody>
      </p:sp>
      <p:sp>
        <p:nvSpPr>
          <p:cNvPr id="7" name="Isosceles Triangle 3"/>
          <p:cNvSpPr/>
          <p:nvPr/>
        </p:nvSpPr>
        <p:spPr>
          <a:xfrm>
            <a:off x="5284382" y="4819649"/>
            <a:ext cx="2838894" cy="46472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46319" y="4342620"/>
            <a:ext cx="510076" cy="461665"/>
          </a:xfrm>
          <a:prstGeom prst="rect">
            <a:avLst/>
          </a:prstGeom>
          <a:noFill/>
        </p:spPr>
        <p:txBody>
          <a:bodyPr wrap="none" rtlCol="0">
            <a:spAutoFit/>
          </a:bodyPr>
          <a:lstStyle/>
          <a:p>
            <a:r>
              <a:rPr lang="en-US" sz="2400" dirty="0" smtClean="0">
                <a:solidFill>
                  <a:srgbClr val="FF0000"/>
                </a:solidFill>
              </a:rPr>
              <a:t>Cu</a:t>
            </a:r>
            <a:endParaRPr lang="en-US" sz="2400" dirty="0">
              <a:solidFill>
                <a:srgbClr val="FF0000"/>
              </a:solidFill>
            </a:endParaRPr>
          </a:p>
        </p:txBody>
      </p:sp>
      <p:sp>
        <p:nvSpPr>
          <p:cNvPr id="10" name="TextBox 9"/>
          <p:cNvSpPr txBox="1"/>
          <p:nvPr/>
        </p:nvSpPr>
        <p:spPr>
          <a:xfrm>
            <a:off x="4572000" y="3605358"/>
            <a:ext cx="551754" cy="461665"/>
          </a:xfrm>
          <a:prstGeom prst="rect">
            <a:avLst/>
          </a:prstGeom>
          <a:noFill/>
        </p:spPr>
        <p:txBody>
          <a:bodyPr wrap="none" rtlCol="0">
            <a:spAutoFit/>
          </a:bodyPr>
          <a:lstStyle/>
          <a:p>
            <a:r>
              <a:rPr lang="en-US" sz="2400" dirty="0" smtClean="0">
                <a:solidFill>
                  <a:schemeClr val="accent1">
                    <a:lumMod val="50000"/>
                  </a:schemeClr>
                </a:solidFill>
              </a:rPr>
              <a:t>OC</a:t>
            </a:r>
            <a:endParaRPr lang="en-US" sz="2400" dirty="0">
              <a:solidFill>
                <a:schemeClr val="accent1">
                  <a:lumMod val="50000"/>
                </a:schemeClr>
              </a:solidFill>
            </a:endParaRPr>
          </a:p>
        </p:txBody>
      </p:sp>
      <p:sp>
        <p:nvSpPr>
          <p:cNvPr id="11" name="TextBox 10"/>
          <p:cNvSpPr txBox="1"/>
          <p:nvPr/>
        </p:nvSpPr>
        <p:spPr>
          <a:xfrm>
            <a:off x="2013359" y="6277040"/>
            <a:ext cx="6542045"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DTT activity is correlated with Organic and metals </a:t>
            </a:r>
            <a:r>
              <a:rPr lang="en-US" sz="1600" i="1" dirty="0" smtClean="0">
                <a:latin typeface="Times New Roman" panose="02020603050405020304" pitchFamily="18" charset="0"/>
                <a:cs typeface="Times New Roman" panose="02020603050405020304" pitchFamily="18" charset="0"/>
              </a:rPr>
              <a:t>[Fang et al</a:t>
            </a:r>
            <a:r>
              <a:rPr lang="en-US" sz="1600" i="1" dirty="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2016].</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714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8563" y="233321"/>
            <a:ext cx="6291134" cy="45865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panose="02020603050405020304" pitchFamily="18" charset="0"/>
                <a:cs typeface="Times" panose="02020603050405020304" pitchFamily="18" charset="0"/>
              </a:rPr>
              <a:t>Comparing sites – collected simultaneously</a:t>
            </a:r>
            <a:endParaRPr lang="en-US" sz="3200" b="1" dirty="0">
              <a:latin typeface="Times" panose="02020603050405020304" pitchFamily="18" charset="0"/>
              <a:cs typeface="Times" panose="02020603050405020304" pitchFamily="18" charset="0"/>
            </a:endParaRPr>
          </a:p>
        </p:txBody>
      </p:sp>
      <p:sp>
        <p:nvSpPr>
          <p:cNvPr id="9" name="Title 1"/>
          <p:cNvSpPr txBox="1">
            <a:spLocks/>
          </p:cNvSpPr>
          <p:nvPr/>
        </p:nvSpPr>
        <p:spPr>
          <a:xfrm>
            <a:off x="487061" y="5153797"/>
            <a:ext cx="8121479" cy="9954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Times" panose="02020603050405020304" pitchFamily="18" charset="0"/>
                <a:cs typeface="Times" panose="02020603050405020304" pitchFamily="18" charset="0"/>
              </a:rPr>
              <a:t>Similar DTT levels between sites;</a:t>
            </a:r>
          </a:p>
          <a:p>
            <a:r>
              <a:rPr lang="en-US" sz="2000" b="1" dirty="0" smtClean="0">
                <a:solidFill>
                  <a:srgbClr val="FF0000"/>
                </a:solidFill>
                <a:latin typeface="Times" panose="02020603050405020304" pitchFamily="18" charset="0"/>
                <a:cs typeface="Times" panose="02020603050405020304" pitchFamily="18" charset="0"/>
              </a:rPr>
              <a:t>RS has higher AA levels than GT site;</a:t>
            </a:r>
          </a:p>
          <a:p>
            <a:r>
              <a:rPr lang="en-US" sz="2000" b="1" dirty="0" smtClean="0">
                <a:solidFill>
                  <a:srgbClr val="FF0000"/>
                </a:solidFill>
                <a:latin typeface="Times" panose="02020603050405020304" pitchFamily="18" charset="0"/>
                <a:cs typeface="Times" panose="02020603050405020304" pitchFamily="18" charset="0"/>
              </a:rPr>
              <a:t>AA peaks at larger sizes than DTT.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96" y="2857672"/>
            <a:ext cx="4017759" cy="21220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300" y="2857672"/>
            <a:ext cx="4157875" cy="21849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208" y="730738"/>
            <a:ext cx="3878425" cy="201576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59" y="747821"/>
            <a:ext cx="3919196" cy="2071093"/>
          </a:xfrm>
          <a:prstGeom prst="rect">
            <a:avLst/>
          </a:prstGeom>
        </p:spPr>
      </p:pic>
    </p:spTree>
    <p:extLst>
      <p:ext uri="{BB962C8B-B14F-4D97-AF65-F5344CB8AC3E}">
        <p14:creationId xmlns:p14="http://schemas.microsoft.com/office/powerpoint/2010/main" val="66556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42" y="5184261"/>
            <a:ext cx="7886700" cy="1325563"/>
          </a:xfrm>
        </p:spPr>
        <p:txBody>
          <a:bodyPr>
            <a:normAutofit/>
          </a:bodyPr>
          <a:lstStyle/>
          <a:p>
            <a:r>
              <a:rPr lang="en-US" sz="2400" dirty="0" smtClean="0">
                <a:latin typeface="Times New Roman" panose="02020603050405020304" pitchFamily="18" charset="0"/>
                <a:cs typeface="Times New Roman" panose="02020603050405020304" pitchFamily="18" charset="0"/>
              </a:rPr>
              <a:t>Ultrafine particles have higher intrinsic OP, but are UF the most important?</a:t>
            </a:r>
            <a:endParaRPr lang="en-US" sz="2400"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2749572957"/>
              </p:ext>
            </p:extLst>
          </p:nvPr>
        </p:nvGraphicFramePr>
        <p:xfrm>
          <a:off x="172040" y="1904226"/>
          <a:ext cx="4252633" cy="3181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577848760"/>
              </p:ext>
            </p:extLst>
          </p:nvPr>
        </p:nvGraphicFramePr>
        <p:xfrm>
          <a:off x="4384044" y="1912465"/>
          <a:ext cx="4280647" cy="318135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348564" y="233321"/>
            <a:ext cx="8391782" cy="4586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Times" panose="02020603050405020304" pitchFamily="18" charset="0"/>
                <a:cs typeface="Times" panose="02020603050405020304" pitchFamily="18" charset="0"/>
              </a:rPr>
              <a:t>Compared DTT/OC to EPA </a:t>
            </a:r>
            <a:r>
              <a:rPr lang="en-US" sz="3200" b="1" dirty="0" smtClean="0">
                <a:latin typeface="Times" panose="02020603050405020304" pitchFamily="18" charset="0"/>
                <a:cs typeface="Times" panose="02020603050405020304" pitchFamily="18" charset="0"/>
              </a:rPr>
              <a:t>CAPs data</a:t>
            </a:r>
            <a:endParaRPr lang="en-US" sz="32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72711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01" y="128527"/>
            <a:ext cx="7886700" cy="524560"/>
          </a:xfrm>
        </p:spPr>
        <p:txBody>
          <a:bodyPr>
            <a:normAutofit/>
          </a:bodyPr>
          <a:lstStyle/>
          <a:p>
            <a:r>
              <a:rPr lang="en-US" sz="2800" b="1" dirty="0" smtClean="0">
                <a:latin typeface="Times" panose="02020603050405020304" pitchFamily="18" charset="0"/>
                <a:cs typeface="Times" panose="02020603050405020304" pitchFamily="18" charset="0"/>
              </a:rPr>
              <a:t>Deposition of aerosols in human respiratory tract</a:t>
            </a:r>
            <a:endParaRPr lang="en-US" sz="2800" b="1" dirty="0">
              <a:latin typeface="Times" panose="02020603050405020304" pitchFamily="18" charset="0"/>
              <a:cs typeface="Times" panose="02020603050405020304" pitchFamily="18"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4508" y="2293765"/>
            <a:ext cx="3934435" cy="4179759"/>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7" y="1195151"/>
            <a:ext cx="4521027" cy="4668774"/>
          </a:xfrm>
          <a:prstGeom prst="rect">
            <a:avLst/>
          </a:prstGeom>
        </p:spPr>
      </p:pic>
      <p:cxnSp>
        <p:nvCxnSpPr>
          <p:cNvPr id="14" name="Straight Arrow Connector 13"/>
          <p:cNvCxnSpPr/>
          <p:nvPr/>
        </p:nvCxnSpPr>
        <p:spPr>
          <a:xfrm>
            <a:off x="4168346" y="2864471"/>
            <a:ext cx="625816" cy="2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93433" y="3888259"/>
            <a:ext cx="700729" cy="4860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a:off x="4893277" y="2293765"/>
            <a:ext cx="181232" cy="114141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a:off x="4893275" y="3492843"/>
            <a:ext cx="181232" cy="17958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p:cNvSpPr/>
          <p:nvPr/>
        </p:nvSpPr>
        <p:spPr>
          <a:xfrm>
            <a:off x="4893275" y="5332111"/>
            <a:ext cx="181232" cy="114141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a:off x="4093433" y="5098558"/>
            <a:ext cx="609085" cy="8042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829425" y="6552983"/>
            <a:ext cx="2208093" cy="253916"/>
          </a:xfrm>
          <a:prstGeom prst="rect">
            <a:avLst/>
          </a:prstGeom>
          <a:noFill/>
        </p:spPr>
        <p:txBody>
          <a:bodyPr wrap="square" rtlCol="0">
            <a:spAutoFit/>
          </a:bodyPr>
          <a:lstStyle/>
          <a:p>
            <a:r>
              <a:rPr lang="en-US" sz="1050" i="1" dirty="0" smtClean="0"/>
              <a:t>[</a:t>
            </a:r>
            <a:r>
              <a:rPr lang="en-US" sz="1050" i="1" dirty="0" err="1" smtClean="0"/>
              <a:t>Dombu</a:t>
            </a:r>
            <a:r>
              <a:rPr lang="en-US" sz="1050" i="1" dirty="0" smtClean="0"/>
              <a:t> </a:t>
            </a:r>
            <a:r>
              <a:rPr lang="en-US" sz="1050" i="1" dirty="0" smtClean="0"/>
              <a:t>and </a:t>
            </a:r>
            <a:r>
              <a:rPr lang="en-US" sz="1050" i="1" dirty="0" err="1" smtClean="0"/>
              <a:t>Betbeder</a:t>
            </a:r>
            <a:r>
              <a:rPr lang="en-US" sz="1050" i="1" dirty="0" smtClean="0"/>
              <a:t>, </a:t>
            </a:r>
            <a:r>
              <a:rPr lang="en-US" sz="1050" i="1" dirty="0" smtClean="0"/>
              <a:t>2013]</a:t>
            </a:r>
            <a:endParaRPr lang="en-US" sz="1050" i="1" dirty="0"/>
          </a:p>
        </p:txBody>
      </p:sp>
      <p:sp>
        <p:nvSpPr>
          <p:cNvPr id="34" name="TextBox 33"/>
          <p:cNvSpPr txBox="1"/>
          <p:nvPr/>
        </p:nvSpPr>
        <p:spPr>
          <a:xfrm>
            <a:off x="744881" y="5902817"/>
            <a:ext cx="3423465" cy="415498"/>
          </a:xfrm>
          <a:prstGeom prst="rect">
            <a:avLst/>
          </a:prstGeom>
          <a:noFill/>
        </p:spPr>
        <p:txBody>
          <a:bodyPr wrap="square" rtlCol="0">
            <a:spAutoFit/>
          </a:bodyPr>
          <a:lstStyle/>
          <a:p>
            <a:r>
              <a:rPr lang="en-US" sz="1050" dirty="0" smtClean="0"/>
              <a:t>750 cm</a:t>
            </a:r>
            <a:r>
              <a:rPr lang="en-US" sz="1050" baseline="30000" dirty="0" smtClean="0"/>
              <a:t>3</a:t>
            </a:r>
            <a:r>
              <a:rPr lang="en-US" sz="1050" dirty="0" smtClean="0"/>
              <a:t>/s mean flow rate; breathing cycle period of 4 s; 1500 cm</a:t>
            </a:r>
            <a:r>
              <a:rPr lang="en-US" sz="1050" baseline="30000" dirty="0" smtClean="0"/>
              <a:t>3 </a:t>
            </a:r>
            <a:r>
              <a:rPr lang="en-US" sz="1050" dirty="0" smtClean="0"/>
              <a:t>tidal volume.  </a:t>
            </a:r>
            <a:r>
              <a:rPr lang="en-US" sz="1050" i="1" dirty="0" smtClean="0"/>
              <a:t>[</a:t>
            </a:r>
            <a:r>
              <a:rPr lang="en-US" sz="1050" i="1" dirty="0" err="1" smtClean="0"/>
              <a:t>Heyder</a:t>
            </a:r>
            <a:r>
              <a:rPr lang="en-US" sz="1050" i="1" dirty="0" smtClean="0"/>
              <a:t> et al,, 1986]</a:t>
            </a:r>
            <a:endParaRPr lang="en-US" sz="1050" i="1" dirty="0"/>
          </a:p>
        </p:txBody>
      </p:sp>
    </p:spTree>
    <p:extLst>
      <p:ext uri="{BB962C8B-B14F-4D97-AF65-F5344CB8AC3E}">
        <p14:creationId xmlns:p14="http://schemas.microsoft.com/office/powerpoint/2010/main" val="100916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95401"/>
            <a:ext cx="8343900" cy="4881562"/>
          </a:xfrm>
        </p:spPr>
        <p:txBody>
          <a:bodyPr>
            <a:normAutofit/>
          </a:bodyPr>
          <a:lstStyle/>
          <a:p>
            <a:r>
              <a:rPr lang="en-US" sz="2000" dirty="0" smtClean="0">
                <a:latin typeface="Times New Roman" panose="02020603050405020304" pitchFamily="18" charset="0"/>
                <a:cs typeface="Times New Roman" panose="02020603050405020304" pitchFamily="18" charset="0"/>
              </a:rPr>
              <a:t>Particulate matters (PM) lead to adverse health effects </a:t>
            </a:r>
            <a:r>
              <a:rPr lang="en-US" sz="2000" i="1" dirty="0" smtClean="0">
                <a:latin typeface="Times New Roman" panose="02020603050405020304" pitchFamily="18" charset="0"/>
                <a:cs typeface="Times New Roman" panose="02020603050405020304" pitchFamily="18" charset="0"/>
              </a:rPr>
              <a:t>[</a:t>
            </a:r>
            <a:r>
              <a:rPr lang="en-US" sz="2000" i="1" dirty="0" err="1" smtClean="0">
                <a:latin typeface="Times New Roman" panose="02020603050405020304" pitchFamily="18" charset="0"/>
                <a:cs typeface="Times New Roman" panose="02020603050405020304" pitchFamily="18" charset="0"/>
              </a:rPr>
              <a:t>Aust</a:t>
            </a:r>
            <a:r>
              <a:rPr lang="en-US" sz="2000" i="1" dirty="0" smtClean="0">
                <a:latin typeface="Times New Roman" panose="02020603050405020304" pitchFamily="18" charset="0"/>
                <a:cs typeface="Times New Roman" panose="02020603050405020304" pitchFamily="18" charset="0"/>
              </a:rPr>
              <a:t> et al., 2002; Pope et al., 2004; </a:t>
            </a:r>
            <a:r>
              <a:rPr lang="en-US" sz="2000" i="1" dirty="0" err="1" smtClean="0">
                <a:latin typeface="Times New Roman" panose="02020603050405020304" pitchFamily="18" charset="0"/>
                <a:cs typeface="Times New Roman" panose="02020603050405020304" pitchFamily="18" charset="0"/>
              </a:rPr>
              <a:t>Harkema</a:t>
            </a:r>
            <a:r>
              <a:rPr lang="en-US" sz="2000" i="1" dirty="0" smtClean="0">
                <a:latin typeface="Times New Roman" panose="02020603050405020304" pitchFamily="18" charset="0"/>
                <a:cs typeface="Times New Roman" panose="02020603050405020304" pitchFamily="18" charset="0"/>
              </a:rPr>
              <a:t> et al., 2004 and more…]</a:t>
            </a:r>
          </a:p>
          <a:p>
            <a:r>
              <a:rPr lang="en-US" sz="2000" dirty="0" smtClean="0">
                <a:latin typeface="Times New Roman" panose="02020603050405020304" pitchFamily="18" charset="0"/>
                <a:cs typeface="Times New Roman" panose="02020603050405020304" pitchFamily="18" charset="0"/>
              </a:rPr>
              <a:t>Mechanisms are unclear</a:t>
            </a:r>
          </a:p>
          <a:p>
            <a:r>
              <a:rPr lang="en-US" sz="2000" dirty="0" smtClean="0">
                <a:latin typeface="Times New Roman" panose="02020603050405020304" pitchFamily="18" charset="0"/>
                <a:cs typeface="Times New Roman" panose="02020603050405020304" pitchFamily="18" charset="0"/>
              </a:rPr>
              <a:t>PM has varying toxic components (metals, PAHs, </a:t>
            </a:r>
            <a:r>
              <a:rPr lang="en-US" sz="2000" dirty="0" err="1" smtClean="0">
                <a:latin typeface="Times New Roman" panose="02020603050405020304" pitchFamily="18" charset="0"/>
                <a:cs typeface="Times New Roman" panose="02020603050405020304" pitchFamily="18" charset="0"/>
              </a:rPr>
              <a:t>etc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PM mass is currently used in air quality standards</a:t>
            </a:r>
          </a:p>
          <a:p>
            <a:r>
              <a:rPr lang="en-US" sz="2000" dirty="0" smtClean="0">
                <a:latin typeface="Times New Roman" panose="02020603050405020304" pitchFamily="18" charset="0"/>
                <a:cs typeface="Times New Roman" panose="02020603050405020304" pitchFamily="18" charset="0"/>
              </a:rPr>
              <a:t>need a </a:t>
            </a:r>
            <a:r>
              <a:rPr lang="en-US" sz="2000" dirty="0">
                <a:latin typeface="Times New Roman" panose="02020603050405020304" pitchFamily="18" charset="0"/>
                <a:cs typeface="Times New Roman" panose="02020603050405020304" pitchFamily="18" charset="0"/>
              </a:rPr>
              <a:t>more biological relevant metric than the bulk PM </a:t>
            </a:r>
            <a:r>
              <a:rPr lang="en-US" sz="2000" dirty="0" smtClean="0">
                <a:latin typeface="Times New Roman" panose="02020603050405020304" pitchFamily="18" charset="0"/>
                <a:cs typeface="Times New Roman" panose="02020603050405020304" pitchFamily="18" charset="0"/>
              </a:rPr>
              <a:t>concentration</a:t>
            </a:r>
          </a:p>
          <a:p>
            <a:r>
              <a:rPr lang="en-US" sz="2000" dirty="0">
                <a:latin typeface="Times New Roman" panose="02020603050405020304" pitchFamily="18" charset="0"/>
                <a:cs typeface="Times New Roman" panose="02020603050405020304" pitchFamily="18" charset="0"/>
              </a:rPr>
              <a:t>Reactive Oxygen Species (ROS) induce oxidative </a:t>
            </a:r>
            <a:r>
              <a:rPr lang="en-US" sz="2000" dirty="0" smtClean="0">
                <a:latin typeface="Times New Roman" panose="02020603050405020304" pitchFamily="18" charset="0"/>
                <a:cs typeface="Times New Roman" panose="02020603050405020304" pitchFamily="18" charset="0"/>
              </a:rPr>
              <a:t>stress </a:t>
            </a:r>
            <a:r>
              <a:rPr lang="en-US" sz="2000" i="1" dirty="0" smtClean="0">
                <a:latin typeface="Times New Roman" panose="02020603050405020304" pitchFamily="18" charset="0"/>
                <a:cs typeface="Times New Roman" panose="02020603050405020304" pitchFamily="18" charset="0"/>
              </a:rPr>
              <a:t>[Li et al., 2003]</a:t>
            </a:r>
            <a:endParaRPr lang="en-US" sz="2000" i="1"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OP is defined as the capability of particles to generate ROS</a:t>
            </a:r>
          </a:p>
          <a:p>
            <a:r>
              <a:rPr lang="en-US" sz="2000" dirty="0" smtClean="0">
                <a:latin typeface="Times New Roman" panose="02020603050405020304" pitchFamily="18" charset="0"/>
                <a:cs typeface="Times New Roman" panose="02020603050405020304" pitchFamily="18" charset="0"/>
              </a:rPr>
              <a:t>OP was measured with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(dithiothreitol) </a:t>
            </a:r>
            <a:r>
              <a:rPr lang="en-US" sz="2000" dirty="0">
                <a:latin typeface="Times New Roman" panose="02020603050405020304" pitchFamily="18" charset="0"/>
                <a:cs typeface="Times New Roman" panose="02020603050405020304" pitchFamily="18" charset="0"/>
              </a:rPr>
              <a:t>DTT </a:t>
            </a:r>
            <a:r>
              <a:rPr lang="en-US" sz="2000" dirty="0" smtClean="0">
                <a:latin typeface="Times New Roman" panose="02020603050405020304" pitchFamily="18" charset="0"/>
                <a:cs typeface="Times New Roman" panose="02020603050405020304" pitchFamily="18" charset="0"/>
              </a:rPr>
              <a:t>and (ascorbic acid) AA assay</a:t>
            </a:r>
          </a:p>
          <a:p>
            <a:endParaRPr lang="en-US" sz="2000" dirty="0" smtClean="0">
              <a:latin typeface="Times New Roman" panose="02020603050405020304" pitchFamily="18" charset="0"/>
              <a:cs typeface="Times New Roman" panose="02020603050405020304" pitchFamily="18" charset="0"/>
            </a:endParaRPr>
          </a:p>
          <a:p>
            <a:endParaRPr lang="en-US" dirty="0"/>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709967897"/>
              </p:ext>
            </p:extLst>
          </p:nvPr>
        </p:nvGraphicFramePr>
        <p:xfrm>
          <a:off x="628650" y="4861525"/>
          <a:ext cx="7886700" cy="170815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DTT assay</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anose="02020603050405020304" pitchFamily="18" charset="0"/>
                          <a:cs typeface="Times New Roman" panose="02020603050405020304" pitchFamily="18" charset="0"/>
                        </a:rPr>
                        <a:t>AA (Ascorbic Acid) assay</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chemical surrogate to biological antioxidant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physiological antioxidant in lung lining fluid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2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4687497" y="5876977"/>
                <a:ext cx="11574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𝐴</m:t>
                      </m:r>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4687497" y="5876977"/>
                <a:ext cx="1157433" cy="276999"/>
              </a:xfrm>
              <a:prstGeom prst="rect">
                <a:avLst/>
              </a:prstGeom>
              <a:blipFill>
                <a:blip r:embed="rId2"/>
                <a:stretch>
                  <a:fillRect l="-4737" b="-15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7104131" y="5876977"/>
                <a:ext cx="1279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𝐴𝐴</m:t>
                          </m:r>
                        </m:e>
                        <m:sub>
                          <m:r>
                            <a:rPr lang="en-US" b="0" i="1" smtClean="0">
                              <a:latin typeface="Cambria Math" panose="02040503050406030204" pitchFamily="18" charset="0"/>
                            </a:rPr>
                            <m:t>𝑜𝑥</m:t>
                          </m:r>
                        </m:sub>
                      </m:sSub>
                      <m:r>
                        <a:rPr lang="en-US" b="0" i="1" smtClean="0">
                          <a:latin typeface="Cambria Math" panose="02040503050406030204" pitchFamily="18" charset="0"/>
                        </a:rPr>
                        <m:t>+2 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𝑂</m:t>
                          </m:r>
                        </m:e>
                        <m:sub>
                          <m:r>
                            <a:rPr lang="en-US" b="0" i="1" smtClean="0">
                              <a:latin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m:t>
                          </m:r>
                        </m:sup>
                      </m:sSubSup>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7104131" y="5876977"/>
                <a:ext cx="1279581" cy="276999"/>
              </a:xfrm>
              <a:prstGeom prst="rect">
                <a:avLst/>
              </a:prstGeom>
              <a:blipFill>
                <a:blip r:embed="rId3"/>
                <a:stretch>
                  <a:fillRect l="-3333" r="-476" b="-17391"/>
                </a:stretch>
              </a:blipFill>
            </p:spPr>
            <p:txBody>
              <a:bodyPr/>
              <a:lstStyle/>
              <a:p>
                <a:r>
                  <a:rPr lang="en-US">
                    <a:noFill/>
                  </a:rPr>
                  <a:t> </a:t>
                </a:r>
              </a:p>
            </p:txBody>
          </p:sp>
        </mc:Fallback>
      </mc:AlternateContent>
      <p:cxnSp>
        <p:nvCxnSpPr>
          <p:cNvPr id="8" name="Straight Arrow Connector 7"/>
          <p:cNvCxnSpPr>
            <a:stCxn id="6" idx="3"/>
          </p:cNvCxnSpPr>
          <p:nvPr/>
        </p:nvCxnSpPr>
        <p:spPr>
          <a:xfrm flipV="1">
            <a:off x="5844930" y="6015476"/>
            <a:ext cx="120268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4230" y="5698877"/>
            <a:ext cx="510076" cy="369332"/>
          </a:xfrm>
          <a:prstGeom prst="rect">
            <a:avLst/>
          </a:prstGeom>
          <a:noFill/>
        </p:spPr>
        <p:txBody>
          <a:bodyPr wrap="none" rtlCol="0">
            <a:spAutoFit/>
          </a:bodyPr>
          <a:lstStyle/>
          <a:p>
            <a:r>
              <a:rPr lang="en-US" b="1" dirty="0" smtClean="0"/>
              <a:t>PM</a:t>
            </a:r>
            <a:endParaRPr lang="en-US" b="1" dirty="0"/>
          </a:p>
        </p:txBody>
      </p:sp>
      <p:sp>
        <p:nvSpPr>
          <p:cNvPr id="10" name="TextBox 9"/>
          <p:cNvSpPr txBox="1"/>
          <p:nvPr/>
        </p:nvSpPr>
        <p:spPr>
          <a:xfrm>
            <a:off x="6010092" y="6018546"/>
            <a:ext cx="872355" cy="584775"/>
          </a:xfrm>
          <a:prstGeom prst="rect">
            <a:avLst/>
          </a:prstGeom>
          <a:noFill/>
        </p:spPr>
        <p:txBody>
          <a:bodyPr wrap="none" rtlCol="0">
            <a:spAutoFit/>
          </a:bodyPr>
          <a:lstStyle/>
          <a:p>
            <a:r>
              <a:rPr lang="en-US" sz="1600" b="1" dirty="0" smtClean="0">
                <a:solidFill>
                  <a:srgbClr val="FF0000"/>
                </a:solidFill>
                <a:latin typeface="Times" pitchFamily="18" charset="0"/>
              </a:rPr>
              <a:t>pH=7.4</a:t>
            </a:r>
          </a:p>
          <a:p>
            <a:r>
              <a:rPr lang="en-US" sz="1600" b="1" dirty="0" smtClean="0">
                <a:solidFill>
                  <a:srgbClr val="FF0000"/>
                </a:solidFill>
                <a:latin typeface="Times" pitchFamily="18" charset="0"/>
              </a:rPr>
              <a:t>T=37°C</a:t>
            </a:r>
            <a:endParaRPr lang="en-US" sz="1600" b="1" dirty="0">
              <a:solidFill>
                <a:srgbClr val="FF0000"/>
              </a:solidFill>
              <a:latin typeface="Times" pitchFamily="18" charset="0"/>
            </a:endParaRPr>
          </a:p>
        </p:txBody>
      </p:sp>
      <mc:AlternateContent xmlns:mc="http://schemas.openxmlformats.org/markup-compatibility/2006">
        <mc:Choice xmlns:a14="http://schemas.microsoft.com/office/drawing/2010/main" Requires="a14">
          <p:sp>
            <p:nvSpPr>
              <p:cNvPr id="11" name="TextBox 10"/>
              <p:cNvSpPr txBox="1"/>
              <p:nvPr/>
            </p:nvSpPr>
            <p:spPr>
              <a:xfrm>
                <a:off x="693398" y="5882178"/>
                <a:ext cx="1655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r>
                        <a:rPr lang="en-US" b="0" i="1" smtClean="0">
                          <a:latin typeface="Cambria Math" panose="02040503050406030204" pitchFamily="18" charset="0"/>
                        </a:rPr>
                        <m:t>𝑇𝑇</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693398" y="5882178"/>
                <a:ext cx="1655838" cy="276999"/>
              </a:xfrm>
              <a:prstGeom prst="rect">
                <a:avLst/>
              </a:prstGeom>
              <a:blipFill>
                <a:blip r:embed="rId4"/>
                <a:stretch>
                  <a:fillRect l="-2952" r="-738" b="-1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3110032" y="5882178"/>
                <a:ext cx="15120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𝐷𝑇𝑇</m:t>
                          </m:r>
                        </m:e>
                        <m:sub>
                          <m:r>
                            <a:rPr lang="en-US" b="0" i="1" smtClean="0">
                              <a:latin typeface="Cambria Math" panose="02040503050406030204" pitchFamily="18" charset="0"/>
                            </a:rPr>
                            <m:t>𝑜𝑥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3110032" y="5882178"/>
                <a:ext cx="1512017" cy="276999"/>
              </a:xfrm>
              <a:prstGeom prst="rect">
                <a:avLst/>
              </a:prstGeom>
              <a:blipFill>
                <a:blip r:embed="rId5"/>
                <a:stretch>
                  <a:fillRect l="-1210" b="-15556"/>
                </a:stretch>
              </a:blipFill>
            </p:spPr>
            <p:txBody>
              <a:bodyPr/>
              <a:lstStyle/>
              <a:p>
                <a:r>
                  <a:rPr lang="en-US">
                    <a:noFill/>
                  </a:rPr>
                  <a:t> </a:t>
                </a:r>
              </a:p>
            </p:txBody>
          </p:sp>
        </mc:Fallback>
      </mc:AlternateContent>
      <p:cxnSp>
        <p:nvCxnSpPr>
          <p:cNvPr id="13" name="Straight Arrow Connector 12"/>
          <p:cNvCxnSpPr>
            <a:stCxn id="11" idx="3"/>
          </p:cNvCxnSpPr>
          <p:nvPr/>
        </p:nvCxnSpPr>
        <p:spPr>
          <a:xfrm>
            <a:off x="2349236" y="6020678"/>
            <a:ext cx="7042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44023" y="5698877"/>
            <a:ext cx="510076" cy="369332"/>
          </a:xfrm>
          <a:prstGeom prst="rect">
            <a:avLst/>
          </a:prstGeom>
          <a:noFill/>
        </p:spPr>
        <p:txBody>
          <a:bodyPr wrap="none" rtlCol="0">
            <a:spAutoFit/>
          </a:bodyPr>
          <a:lstStyle/>
          <a:p>
            <a:r>
              <a:rPr lang="en-US" b="1" dirty="0" smtClean="0"/>
              <a:t>PM</a:t>
            </a:r>
            <a:endParaRPr lang="en-US" b="1" dirty="0"/>
          </a:p>
        </p:txBody>
      </p:sp>
      <p:sp>
        <p:nvSpPr>
          <p:cNvPr id="15" name="TextBox 14"/>
          <p:cNvSpPr txBox="1"/>
          <p:nvPr/>
        </p:nvSpPr>
        <p:spPr>
          <a:xfrm>
            <a:off x="2262883" y="6018546"/>
            <a:ext cx="872355" cy="584775"/>
          </a:xfrm>
          <a:prstGeom prst="rect">
            <a:avLst/>
          </a:prstGeom>
          <a:noFill/>
        </p:spPr>
        <p:txBody>
          <a:bodyPr wrap="none" rtlCol="0">
            <a:spAutoFit/>
          </a:bodyPr>
          <a:lstStyle/>
          <a:p>
            <a:r>
              <a:rPr lang="en-US" sz="1600" b="1" dirty="0" smtClean="0">
                <a:solidFill>
                  <a:srgbClr val="FF0000"/>
                </a:solidFill>
                <a:latin typeface="Times" pitchFamily="18" charset="0"/>
              </a:rPr>
              <a:t>pH=7.4</a:t>
            </a:r>
          </a:p>
          <a:p>
            <a:r>
              <a:rPr lang="en-US" sz="1600" b="1" dirty="0" smtClean="0">
                <a:solidFill>
                  <a:srgbClr val="FF0000"/>
                </a:solidFill>
                <a:latin typeface="Times" pitchFamily="18" charset="0"/>
              </a:rPr>
              <a:t>T=37°C</a:t>
            </a:r>
            <a:endParaRPr lang="en-US" sz="1600" b="1" dirty="0">
              <a:solidFill>
                <a:srgbClr val="FF0000"/>
              </a:solidFill>
              <a:latin typeface="Times" pitchFamily="18" charset="0"/>
            </a:endParaRPr>
          </a:p>
        </p:txBody>
      </p:sp>
      <p:sp>
        <p:nvSpPr>
          <p:cNvPr id="16" name="TextBox 15"/>
          <p:cNvSpPr txBox="1"/>
          <p:nvPr/>
        </p:nvSpPr>
        <p:spPr>
          <a:xfrm>
            <a:off x="6972492" y="6332076"/>
            <a:ext cx="1542858" cy="307777"/>
          </a:xfrm>
          <a:prstGeom prst="rect">
            <a:avLst/>
          </a:prstGeom>
          <a:noFill/>
        </p:spPr>
        <p:txBody>
          <a:bodyPr wrap="none" rtlCol="0">
            <a:spAutoFit/>
          </a:bodyPr>
          <a:lstStyle/>
          <a:p>
            <a:r>
              <a:rPr lang="en-US" sz="1400" i="1" dirty="0" smtClean="0"/>
              <a:t>[Ayres et al., 2008]</a:t>
            </a:r>
            <a:endParaRPr lang="en-US" sz="1400" dirty="0"/>
          </a:p>
        </p:txBody>
      </p:sp>
      <p:sp>
        <p:nvSpPr>
          <p:cNvPr id="17" name="TextBox 16"/>
          <p:cNvSpPr txBox="1"/>
          <p:nvPr/>
        </p:nvSpPr>
        <p:spPr>
          <a:xfrm>
            <a:off x="3231287" y="6332076"/>
            <a:ext cx="1427635" cy="307777"/>
          </a:xfrm>
          <a:prstGeom prst="rect">
            <a:avLst/>
          </a:prstGeom>
          <a:noFill/>
        </p:spPr>
        <p:txBody>
          <a:bodyPr wrap="none" rtlCol="0">
            <a:spAutoFit/>
          </a:bodyPr>
          <a:lstStyle/>
          <a:p>
            <a:r>
              <a:rPr lang="en-US" sz="1400" i="1" dirty="0" smtClean="0"/>
              <a:t>[Cho et al., 2005]</a:t>
            </a:r>
            <a:endParaRPr lang="en-US" sz="1400" dirty="0"/>
          </a:p>
        </p:txBody>
      </p:sp>
    </p:spTree>
    <p:extLst>
      <p:ext uri="{BB962C8B-B14F-4D97-AF65-F5344CB8AC3E}">
        <p14:creationId xmlns:p14="http://schemas.microsoft.com/office/powerpoint/2010/main" val="333785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01" y="128527"/>
            <a:ext cx="7886700" cy="524560"/>
          </a:xfrm>
        </p:spPr>
        <p:txBody>
          <a:bodyPr>
            <a:normAutofit/>
          </a:bodyPr>
          <a:lstStyle/>
          <a:p>
            <a:r>
              <a:rPr lang="en-US" sz="2800" b="1" dirty="0" smtClean="0">
                <a:latin typeface="Times" panose="02020603050405020304" pitchFamily="18" charset="0"/>
                <a:cs typeface="Times" panose="02020603050405020304" pitchFamily="18" charset="0"/>
              </a:rPr>
              <a:t>Deposition of aerosols in </a:t>
            </a:r>
            <a:r>
              <a:rPr lang="en-US" sz="2800" b="1" dirty="0">
                <a:latin typeface="Times" panose="02020603050405020304" pitchFamily="18" charset="0"/>
                <a:cs typeface="Times" panose="02020603050405020304" pitchFamily="18" charset="0"/>
              </a:rPr>
              <a:t>human respiratory tract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7" y="1195152"/>
            <a:ext cx="4521027" cy="4668772"/>
          </a:xfrm>
          <a:prstGeom prst="rect">
            <a:avLst/>
          </a:prstGeom>
        </p:spPr>
      </p:pic>
      <p:sp>
        <p:nvSpPr>
          <p:cNvPr id="34" name="TextBox 33"/>
          <p:cNvSpPr txBox="1"/>
          <p:nvPr/>
        </p:nvSpPr>
        <p:spPr>
          <a:xfrm>
            <a:off x="744881" y="5902817"/>
            <a:ext cx="3423465" cy="415498"/>
          </a:xfrm>
          <a:prstGeom prst="rect">
            <a:avLst/>
          </a:prstGeom>
          <a:noFill/>
        </p:spPr>
        <p:txBody>
          <a:bodyPr wrap="square" rtlCol="0">
            <a:spAutoFit/>
          </a:bodyPr>
          <a:lstStyle/>
          <a:p>
            <a:r>
              <a:rPr lang="en-US" sz="1050" dirty="0" smtClean="0"/>
              <a:t>750 cm</a:t>
            </a:r>
            <a:r>
              <a:rPr lang="en-US" sz="1050" baseline="30000" dirty="0" smtClean="0"/>
              <a:t>3</a:t>
            </a:r>
            <a:r>
              <a:rPr lang="en-US" sz="1050" dirty="0" smtClean="0"/>
              <a:t>/s mean flow rate; breathing cycle period of 4 s; 1500 cm</a:t>
            </a:r>
            <a:r>
              <a:rPr lang="en-US" sz="1050" baseline="30000" dirty="0" smtClean="0"/>
              <a:t>3 </a:t>
            </a:r>
            <a:r>
              <a:rPr lang="en-US" sz="1050" dirty="0" smtClean="0"/>
              <a:t>tidal volume.  </a:t>
            </a:r>
            <a:r>
              <a:rPr lang="en-US" sz="1050" i="1" dirty="0" smtClean="0"/>
              <a:t>[</a:t>
            </a:r>
            <a:r>
              <a:rPr lang="en-US" sz="1050" i="1" dirty="0" err="1" smtClean="0"/>
              <a:t>Heyder</a:t>
            </a:r>
            <a:r>
              <a:rPr lang="en-US" sz="1050" i="1" dirty="0" smtClean="0"/>
              <a:t> et al,, 1986]</a:t>
            </a:r>
            <a:endParaRPr lang="en-US" sz="1050" i="1" dirty="0"/>
          </a:p>
        </p:txBody>
      </p:sp>
      <p:sp>
        <p:nvSpPr>
          <p:cNvPr id="13" name="Multiply 12"/>
          <p:cNvSpPr/>
          <p:nvPr/>
        </p:nvSpPr>
        <p:spPr>
          <a:xfrm>
            <a:off x="4351315" y="2992148"/>
            <a:ext cx="634314" cy="634314"/>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17268" t="60428" r="5453"/>
          <a:stretch/>
        </p:blipFill>
        <p:spPr>
          <a:xfrm>
            <a:off x="4985629" y="1763582"/>
            <a:ext cx="4061254" cy="2457131"/>
          </a:xfrm>
          <a:prstGeom prst="rect">
            <a:avLst/>
          </a:prstGeom>
        </p:spPr>
      </p:pic>
      <p:sp>
        <p:nvSpPr>
          <p:cNvPr id="4" name="Down Arrow 3"/>
          <p:cNvSpPr/>
          <p:nvPr/>
        </p:nvSpPr>
        <p:spPr>
          <a:xfrm>
            <a:off x="6692052" y="4431957"/>
            <a:ext cx="335370" cy="716692"/>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itle 1"/>
          <p:cNvSpPr txBox="1">
            <a:spLocks/>
          </p:cNvSpPr>
          <p:nvPr/>
        </p:nvSpPr>
        <p:spPr>
          <a:xfrm>
            <a:off x="5017566" y="5469345"/>
            <a:ext cx="4126434" cy="52456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Times" panose="02020603050405020304" pitchFamily="18" charset="0"/>
                <a:cs typeface="Times" panose="02020603050405020304" pitchFamily="18" charset="0"/>
              </a:rPr>
              <a:t>Deposition of oxidative potential in </a:t>
            </a:r>
            <a:r>
              <a:rPr lang="en-US" sz="2800" b="1" dirty="0">
                <a:solidFill>
                  <a:srgbClr val="FF0000"/>
                </a:solidFill>
                <a:latin typeface="Times" panose="02020603050405020304" pitchFamily="18" charset="0"/>
                <a:cs typeface="Times" panose="02020603050405020304" pitchFamily="18" charset="0"/>
              </a:rPr>
              <a:t>human respiratory tract</a:t>
            </a:r>
          </a:p>
        </p:txBody>
      </p:sp>
    </p:spTree>
    <p:extLst>
      <p:ext uri="{BB962C8B-B14F-4D97-AF65-F5344CB8AC3E}">
        <p14:creationId xmlns:p14="http://schemas.microsoft.com/office/powerpoint/2010/main" val="150038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52778" y="840615"/>
            <a:ext cx="1834134" cy="476122"/>
          </a:xfrm>
        </p:spPr>
        <p:txBody>
          <a:bodyPr>
            <a:normAutofit/>
          </a:bodyPr>
          <a:lstStyle/>
          <a:p>
            <a:r>
              <a:rPr lang="en-US" sz="2800" b="1" dirty="0" smtClean="0">
                <a:solidFill>
                  <a:srgbClr val="0070C0"/>
                </a:solidFill>
                <a:latin typeface="Times" panose="02020603050405020304" pitchFamily="18" charset="0"/>
                <a:cs typeface="Times" panose="02020603050405020304" pitchFamily="18" charset="0"/>
              </a:rPr>
              <a:t>GT </a:t>
            </a:r>
            <a:r>
              <a:rPr lang="en-US" sz="2800" b="1" dirty="0" err="1" smtClean="0">
                <a:solidFill>
                  <a:srgbClr val="0070C0"/>
                </a:solidFill>
                <a:latin typeface="Times" panose="02020603050405020304" pitchFamily="18" charset="0"/>
                <a:cs typeface="Times" panose="02020603050405020304" pitchFamily="18" charset="0"/>
              </a:rPr>
              <a:t>DTTv</a:t>
            </a:r>
            <a:endParaRPr lang="en-US" sz="2800" b="1" dirty="0">
              <a:solidFill>
                <a:srgbClr val="0070C0"/>
              </a:solidFill>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4171" y="1511809"/>
            <a:ext cx="4734277" cy="4888991"/>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91751"/>
            <a:ext cx="4836608" cy="4898615"/>
          </a:xfrm>
        </p:spPr>
      </p:pic>
      <p:sp>
        <p:nvSpPr>
          <p:cNvPr id="7" name="Title 1"/>
          <p:cNvSpPr txBox="1">
            <a:spLocks/>
          </p:cNvSpPr>
          <p:nvPr/>
        </p:nvSpPr>
        <p:spPr>
          <a:xfrm>
            <a:off x="5954242" y="840615"/>
            <a:ext cx="1834134" cy="476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Times" panose="02020603050405020304" pitchFamily="18" charset="0"/>
                <a:cs typeface="Times" panose="02020603050405020304" pitchFamily="18" charset="0"/>
              </a:rPr>
              <a:t>GT </a:t>
            </a:r>
            <a:r>
              <a:rPr lang="en-US" sz="2800" b="1" dirty="0" err="1" smtClean="0">
                <a:solidFill>
                  <a:srgbClr val="FF0000"/>
                </a:solidFill>
                <a:latin typeface="Times" panose="02020603050405020304" pitchFamily="18" charset="0"/>
                <a:cs typeface="Times" panose="02020603050405020304" pitchFamily="18" charset="0"/>
              </a:rPr>
              <a:t>AAv</a:t>
            </a:r>
            <a:endParaRPr lang="en-US" sz="2800" b="1" dirty="0">
              <a:solidFill>
                <a:srgbClr val="FF0000"/>
              </a:solidFill>
              <a:latin typeface="Times" panose="02020603050405020304" pitchFamily="18" charset="0"/>
              <a:cs typeface="Times" panose="02020603050405020304" pitchFamily="18" charset="0"/>
            </a:endParaRPr>
          </a:p>
        </p:txBody>
      </p:sp>
      <p:sp>
        <p:nvSpPr>
          <p:cNvPr id="9" name="Title 1"/>
          <p:cNvSpPr txBox="1">
            <a:spLocks/>
          </p:cNvSpPr>
          <p:nvPr/>
        </p:nvSpPr>
        <p:spPr>
          <a:xfrm>
            <a:off x="356801" y="128527"/>
            <a:ext cx="7886700" cy="52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Times" panose="02020603050405020304" pitchFamily="18" charset="0"/>
                <a:cs typeface="Times" panose="02020603050405020304" pitchFamily="18" charset="0"/>
              </a:rPr>
              <a:t>Deposition of OP in human respiratory tract</a:t>
            </a:r>
            <a:endParaRPr lang="en-US" sz="2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44232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52778" y="840615"/>
            <a:ext cx="1834134" cy="476122"/>
          </a:xfrm>
        </p:spPr>
        <p:txBody>
          <a:bodyPr>
            <a:normAutofit/>
          </a:bodyPr>
          <a:lstStyle/>
          <a:p>
            <a:r>
              <a:rPr lang="en-US" sz="2800" b="1" dirty="0">
                <a:solidFill>
                  <a:srgbClr val="0070C0"/>
                </a:solidFill>
                <a:latin typeface="Times" panose="02020603050405020304" pitchFamily="18" charset="0"/>
                <a:cs typeface="Times" panose="02020603050405020304" pitchFamily="18" charset="0"/>
              </a:rPr>
              <a:t>R</a:t>
            </a:r>
            <a:r>
              <a:rPr lang="en-US" sz="2800" b="1" dirty="0" smtClean="0">
                <a:solidFill>
                  <a:srgbClr val="0070C0"/>
                </a:solidFill>
                <a:latin typeface="Times" panose="02020603050405020304" pitchFamily="18" charset="0"/>
                <a:cs typeface="Times" panose="02020603050405020304" pitchFamily="18" charset="0"/>
              </a:rPr>
              <a:t>S </a:t>
            </a:r>
            <a:r>
              <a:rPr lang="en-US" sz="2800" b="1" dirty="0" err="1" smtClean="0">
                <a:solidFill>
                  <a:srgbClr val="0070C0"/>
                </a:solidFill>
                <a:latin typeface="Times" panose="02020603050405020304" pitchFamily="18" charset="0"/>
                <a:cs typeface="Times" panose="02020603050405020304" pitchFamily="18" charset="0"/>
              </a:rPr>
              <a:t>DTTv</a:t>
            </a:r>
            <a:endParaRPr lang="en-US" sz="2800" b="1" dirty="0">
              <a:solidFill>
                <a:srgbClr val="0070C0"/>
              </a:solidFill>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4171" y="1511809"/>
            <a:ext cx="4734276" cy="488899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332" y="1511810"/>
            <a:ext cx="4734275" cy="4888989"/>
          </a:xfrm>
        </p:spPr>
      </p:pic>
      <p:sp>
        <p:nvSpPr>
          <p:cNvPr id="7" name="Title 1"/>
          <p:cNvSpPr txBox="1">
            <a:spLocks/>
          </p:cNvSpPr>
          <p:nvPr/>
        </p:nvSpPr>
        <p:spPr>
          <a:xfrm>
            <a:off x="5954242" y="840615"/>
            <a:ext cx="1834134" cy="476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Times" panose="02020603050405020304" pitchFamily="18" charset="0"/>
                <a:cs typeface="Times" panose="02020603050405020304" pitchFamily="18" charset="0"/>
              </a:rPr>
              <a:t>RS </a:t>
            </a:r>
            <a:r>
              <a:rPr lang="en-US" sz="2800" b="1" dirty="0" err="1" smtClean="0">
                <a:solidFill>
                  <a:srgbClr val="FF0000"/>
                </a:solidFill>
                <a:latin typeface="Times" panose="02020603050405020304" pitchFamily="18" charset="0"/>
                <a:cs typeface="Times" panose="02020603050405020304" pitchFamily="18" charset="0"/>
              </a:rPr>
              <a:t>AAv</a:t>
            </a:r>
            <a:endParaRPr lang="en-US" sz="2800" b="1" dirty="0">
              <a:solidFill>
                <a:srgbClr val="FF0000"/>
              </a:solidFill>
              <a:latin typeface="Times" panose="02020603050405020304" pitchFamily="18" charset="0"/>
              <a:cs typeface="Times" panose="02020603050405020304" pitchFamily="18" charset="0"/>
            </a:endParaRPr>
          </a:p>
        </p:txBody>
      </p:sp>
      <p:sp>
        <p:nvSpPr>
          <p:cNvPr id="8" name="Title 1"/>
          <p:cNvSpPr txBox="1">
            <a:spLocks/>
          </p:cNvSpPr>
          <p:nvPr/>
        </p:nvSpPr>
        <p:spPr>
          <a:xfrm>
            <a:off x="356801" y="128527"/>
            <a:ext cx="7886700" cy="52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Times" panose="02020603050405020304" pitchFamily="18" charset="0"/>
                <a:cs typeface="Times" panose="02020603050405020304" pitchFamily="18" charset="0"/>
              </a:rPr>
              <a:t>Deposition of OP in human respiratory tract</a:t>
            </a:r>
            <a:endParaRPr lang="en-US" sz="2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40277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9859" y="3720635"/>
            <a:ext cx="4610039" cy="242256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5" y="3672822"/>
            <a:ext cx="4845122" cy="25181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759" y="1198462"/>
            <a:ext cx="4558241" cy="24225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84" y="1172563"/>
            <a:ext cx="4845123" cy="2474360"/>
          </a:xfrm>
          <a:prstGeom prst="rect">
            <a:avLst/>
          </a:prstGeom>
        </p:spPr>
      </p:pic>
      <p:sp>
        <p:nvSpPr>
          <p:cNvPr id="8" name="Title 1"/>
          <p:cNvSpPr txBox="1">
            <a:spLocks/>
          </p:cNvSpPr>
          <p:nvPr/>
        </p:nvSpPr>
        <p:spPr>
          <a:xfrm>
            <a:off x="356801" y="128527"/>
            <a:ext cx="7886700" cy="52456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Times" panose="02020603050405020304" pitchFamily="18" charset="0"/>
                <a:cs typeface="Times" panose="02020603050405020304" pitchFamily="18" charset="0"/>
              </a:rPr>
              <a:t>How much from ambient might get into blood circulation?</a:t>
            </a:r>
            <a:endParaRPr lang="en-US" sz="2800" b="1" dirty="0">
              <a:latin typeface="Times" panose="02020603050405020304" pitchFamily="18" charset="0"/>
              <a:cs typeface="Times" panose="02020603050405020304" pitchFamily="18" charset="0"/>
            </a:endParaRPr>
          </a:p>
        </p:txBody>
      </p:sp>
      <p:sp>
        <p:nvSpPr>
          <p:cNvPr id="9" name="TextBox 8"/>
          <p:cNvSpPr txBox="1"/>
          <p:nvPr/>
        </p:nvSpPr>
        <p:spPr>
          <a:xfrm>
            <a:off x="356801" y="592666"/>
            <a:ext cx="7053534" cy="369332"/>
          </a:xfrm>
          <a:prstGeom prst="rect">
            <a:avLst/>
          </a:prstGeom>
          <a:noFill/>
        </p:spPr>
        <p:txBody>
          <a:bodyPr wrap="none" rtlCol="0">
            <a:spAutoFit/>
          </a:bodyPr>
          <a:lstStyle/>
          <a:p>
            <a:r>
              <a:rPr lang="en-US" dirty="0" smtClean="0"/>
              <a:t>Cityscape – ambient size distribution; bars – deposited in alveolar regions</a:t>
            </a:r>
            <a:endParaRPr lang="en-US" dirty="0"/>
          </a:p>
        </p:txBody>
      </p:sp>
      <p:sp>
        <p:nvSpPr>
          <p:cNvPr id="10" name="TextBox 9"/>
          <p:cNvSpPr txBox="1"/>
          <p:nvPr/>
        </p:nvSpPr>
        <p:spPr>
          <a:xfrm>
            <a:off x="163212" y="6375636"/>
            <a:ext cx="1847109" cy="369332"/>
          </a:xfrm>
          <a:prstGeom prst="rect">
            <a:avLst/>
          </a:prstGeom>
          <a:noFill/>
        </p:spPr>
        <p:txBody>
          <a:bodyPr wrap="none" rtlCol="0">
            <a:spAutoFit/>
          </a:bodyPr>
          <a:lstStyle/>
          <a:p>
            <a:r>
              <a:rPr lang="en-US" b="1" dirty="0" smtClean="0"/>
              <a:t>Breath via mouth</a:t>
            </a:r>
            <a:endParaRPr lang="en-US" b="1" dirty="0"/>
          </a:p>
        </p:txBody>
      </p:sp>
    </p:spTree>
    <p:extLst>
      <p:ext uri="{BB962C8B-B14F-4D97-AF65-F5344CB8AC3E}">
        <p14:creationId xmlns:p14="http://schemas.microsoft.com/office/powerpoint/2010/main" val="150545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9859" y="3720635"/>
            <a:ext cx="4610038" cy="242256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5" y="3672822"/>
            <a:ext cx="4845122" cy="25181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759" y="1198462"/>
            <a:ext cx="4558241" cy="24225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84" y="1172563"/>
            <a:ext cx="4845122" cy="2474360"/>
          </a:xfrm>
          <a:prstGeom prst="rect">
            <a:avLst/>
          </a:prstGeom>
        </p:spPr>
      </p:pic>
      <p:sp>
        <p:nvSpPr>
          <p:cNvPr id="8" name="Title 1"/>
          <p:cNvSpPr txBox="1">
            <a:spLocks/>
          </p:cNvSpPr>
          <p:nvPr/>
        </p:nvSpPr>
        <p:spPr>
          <a:xfrm>
            <a:off x="356801" y="128527"/>
            <a:ext cx="7886700" cy="52456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Times" panose="02020603050405020304" pitchFamily="18" charset="0"/>
                <a:cs typeface="Times" panose="02020603050405020304" pitchFamily="18" charset="0"/>
              </a:rPr>
              <a:t>How much from ambient might get into blood circulation?</a:t>
            </a:r>
            <a:endParaRPr lang="en-US" sz="2800" b="1" dirty="0">
              <a:latin typeface="Times" panose="02020603050405020304" pitchFamily="18" charset="0"/>
              <a:cs typeface="Times" panose="02020603050405020304" pitchFamily="18" charset="0"/>
            </a:endParaRPr>
          </a:p>
        </p:txBody>
      </p:sp>
      <p:sp>
        <p:nvSpPr>
          <p:cNvPr id="2" name="TextBox 1"/>
          <p:cNvSpPr txBox="1"/>
          <p:nvPr/>
        </p:nvSpPr>
        <p:spPr>
          <a:xfrm>
            <a:off x="356801" y="592666"/>
            <a:ext cx="7053534" cy="369332"/>
          </a:xfrm>
          <a:prstGeom prst="rect">
            <a:avLst/>
          </a:prstGeom>
          <a:noFill/>
        </p:spPr>
        <p:txBody>
          <a:bodyPr wrap="none" rtlCol="0">
            <a:spAutoFit/>
          </a:bodyPr>
          <a:lstStyle/>
          <a:p>
            <a:r>
              <a:rPr lang="en-US" dirty="0" smtClean="0"/>
              <a:t>Cityscape – ambient size distribution; bars – deposited in alveolar regions</a:t>
            </a:r>
            <a:endParaRPr lang="en-US" dirty="0"/>
          </a:p>
        </p:txBody>
      </p:sp>
      <p:sp>
        <p:nvSpPr>
          <p:cNvPr id="9" name="TextBox 8"/>
          <p:cNvSpPr txBox="1"/>
          <p:nvPr/>
        </p:nvSpPr>
        <p:spPr>
          <a:xfrm>
            <a:off x="163212" y="6375636"/>
            <a:ext cx="1662763" cy="369332"/>
          </a:xfrm>
          <a:prstGeom prst="rect">
            <a:avLst/>
          </a:prstGeom>
          <a:noFill/>
        </p:spPr>
        <p:txBody>
          <a:bodyPr wrap="none" rtlCol="0">
            <a:spAutoFit/>
          </a:bodyPr>
          <a:lstStyle/>
          <a:p>
            <a:r>
              <a:rPr lang="en-US" b="1" dirty="0" smtClean="0"/>
              <a:t>Breath via nose</a:t>
            </a:r>
            <a:endParaRPr lang="en-US" b="1" dirty="0"/>
          </a:p>
        </p:txBody>
      </p:sp>
    </p:spTree>
    <p:extLst>
      <p:ext uri="{BB962C8B-B14F-4D97-AF65-F5344CB8AC3E}">
        <p14:creationId xmlns:p14="http://schemas.microsoft.com/office/powerpoint/2010/main" val="3431892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509" y="894749"/>
            <a:ext cx="7886700" cy="4351338"/>
          </a:xfrm>
        </p:spPr>
        <p:txBody>
          <a:bodyPr/>
          <a:lstStyle/>
          <a:p>
            <a:r>
              <a:rPr lang="en-US" dirty="0" smtClean="0">
                <a:latin typeface="Times New Roman" panose="02020603050405020304" pitchFamily="18" charset="0"/>
                <a:cs typeface="Times New Roman" panose="02020603050405020304" pitchFamily="18" charset="0"/>
              </a:rPr>
              <a:t>DTT and AA activity size distributions are not typical textbook distribution (DTT peaks ~1µm; AA peaks ~2µm);</a:t>
            </a:r>
          </a:p>
          <a:p>
            <a:r>
              <a:rPr lang="en-US" dirty="0" smtClean="0">
                <a:latin typeface="Times New Roman" panose="02020603050405020304" pitchFamily="18" charset="0"/>
                <a:cs typeface="Times New Roman" panose="02020603050405020304" pitchFamily="18" charset="0"/>
              </a:rPr>
              <a:t>Size distribution adds insights into the contribution of organic and metals species to DTT and AA;</a:t>
            </a:r>
          </a:p>
          <a:p>
            <a:r>
              <a:rPr lang="en-US" dirty="0" smtClean="0">
                <a:latin typeface="Times New Roman" panose="02020603050405020304" pitchFamily="18" charset="0"/>
                <a:cs typeface="Times New Roman" panose="02020603050405020304" pitchFamily="18" charset="0"/>
              </a:rPr>
              <a:t> Although ultrafine particles have generally higher intrinsic OP, fine and coarse particles contribute largely to most of the inhaled (and deposited) aerosols OP, so are potentially more important in terms of health effects.</a:t>
            </a: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56801" y="128527"/>
            <a:ext cx="7886700" cy="52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Times" panose="02020603050405020304" pitchFamily="18" charset="0"/>
                <a:cs typeface="Times" panose="02020603050405020304" pitchFamily="18" charset="0"/>
              </a:rPr>
              <a:t>Summary</a:t>
            </a:r>
            <a:endParaRPr lang="en-US" sz="2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0531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49274"/>
          </a:xfrm>
        </p:spPr>
        <p:txBody>
          <a:bodyPr>
            <a:normAutofit/>
          </a:bodyPr>
          <a:lstStyle/>
          <a:p>
            <a:r>
              <a:rPr lang="en-US" sz="2800" b="1" dirty="0" smtClean="0">
                <a:latin typeface="Times New Roman" panose="02020603050405020304" pitchFamily="18" charset="0"/>
                <a:cs typeface="Times New Roman" panose="02020603050405020304" pitchFamily="18" charset="0"/>
              </a:rPr>
              <a:t>References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009650"/>
            <a:ext cx="7886700" cy="5153025"/>
          </a:xfrm>
        </p:spPr>
        <p:txBody>
          <a:bodyPr>
            <a:noAutofit/>
          </a:bodyPr>
          <a:lstStyle/>
          <a:p>
            <a:r>
              <a:rPr lang="en-US" sz="1200" dirty="0">
                <a:latin typeface="Times New Roman" panose="02020603050405020304" pitchFamily="18" charset="0"/>
                <a:cs typeface="Times New Roman" panose="02020603050405020304" pitchFamily="18" charset="0"/>
              </a:rPr>
              <a:t>Ayres JG, </a:t>
            </a:r>
            <a:r>
              <a:rPr lang="en-US" sz="1200" dirty="0" err="1">
                <a:latin typeface="Times New Roman" panose="02020603050405020304" pitchFamily="18" charset="0"/>
                <a:cs typeface="Times New Roman" panose="02020603050405020304" pitchFamily="18" charset="0"/>
              </a:rPr>
              <a:t>Borm</a:t>
            </a:r>
            <a:r>
              <a:rPr lang="en-US" sz="1200" dirty="0">
                <a:latin typeface="Times New Roman" panose="02020603050405020304" pitchFamily="18" charset="0"/>
                <a:cs typeface="Times New Roman" panose="02020603050405020304" pitchFamily="18" charset="0"/>
              </a:rPr>
              <a:t> P, </a:t>
            </a:r>
            <a:r>
              <a:rPr lang="en-US" sz="1200" dirty="0" err="1">
                <a:latin typeface="Times New Roman" panose="02020603050405020304" pitchFamily="18" charset="0"/>
                <a:cs typeface="Times New Roman" panose="02020603050405020304" pitchFamily="18" charset="0"/>
              </a:rPr>
              <a:t>Cassee</a:t>
            </a:r>
            <a:r>
              <a:rPr lang="en-US" sz="1200" dirty="0">
                <a:latin typeface="Times New Roman" panose="02020603050405020304" pitchFamily="18" charset="0"/>
                <a:cs typeface="Times New Roman" panose="02020603050405020304" pitchFamily="18" charset="0"/>
              </a:rPr>
              <a:t> FR, </a:t>
            </a:r>
            <a:r>
              <a:rPr lang="en-US" sz="1200" dirty="0" err="1">
                <a:latin typeface="Times New Roman" panose="02020603050405020304" pitchFamily="18" charset="0"/>
                <a:cs typeface="Times New Roman" panose="02020603050405020304" pitchFamily="18" charset="0"/>
              </a:rPr>
              <a:t>Castranova</a:t>
            </a:r>
            <a:r>
              <a:rPr lang="en-US" sz="1200" dirty="0">
                <a:latin typeface="Times New Roman" panose="02020603050405020304" pitchFamily="18" charset="0"/>
                <a:cs typeface="Times New Roman" panose="02020603050405020304" pitchFamily="18" charset="0"/>
              </a:rPr>
              <a:t> V, Donaldson K, </a:t>
            </a:r>
            <a:r>
              <a:rPr lang="en-US" sz="1200" dirty="0" err="1">
                <a:latin typeface="Times New Roman" panose="02020603050405020304" pitchFamily="18" charset="0"/>
                <a:cs typeface="Times New Roman" panose="02020603050405020304" pitchFamily="18" charset="0"/>
              </a:rPr>
              <a:t>Ghio</a:t>
            </a:r>
            <a:r>
              <a:rPr lang="en-US" sz="1200" dirty="0">
                <a:latin typeface="Times New Roman" panose="02020603050405020304" pitchFamily="18" charset="0"/>
                <a:cs typeface="Times New Roman" panose="02020603050405020304" pitchFamily="18" charset="0"/>
              </a:rPr>
              <a:t> A, et al. 2008. Evaluating the toxicity of airborne particulate matter and nanoparticles by measuring oxidative stress potential-a workshop report and consensus statement. Inhalation toxicology 20:75-99.</a:t>
            </a:r>
          </a:p>
          <a:p>
            <a:r>
              <a:rPr lang="en-US" sz="1200" dirty="0">
                <a:latin typeface="Times New Roman" panose="02020603050405020304" pitchFamily="18" charset="0"/>
                <a:cs typeface="Times New Roman" panose="02020603050405020304" pitchFamily="18" charset="0"/>
              </a:rPr>
              <a:t>Cho AK, </a:t>
            </a:r>
            <a:r>
              <a:rPr lang="en-US" sz="1200" dirty="0" err="1">
                <a:latin typeface="Times New Roman" panose="02020603050405020304" pitchFamily="18" charset="0"/>
                <a:cs typeface="Times New Roman" panose="02020603050405020304" pitchFamily="18" charset="0"/>
              </a:rPr>
              <a:t>Sioutas</a:t>
            </a:r>
            <a:r>
              <a:rPr lang="en-US" sz="1200" dirty="0">
                <a:latin typeface="Times New Roman" panose="02020603050405020304" pitchFamily="18" charset="0"/>
                <a:cs typeface="Times New Roman" panose="02020603050405020304" pitchFamily="18" charset="0"/>
              </a:rPr>
              <a:t> C, Miguel AH, </a:t>
            </a:r>
            <a:r>
              <a:rPr lang="en-US" sz="1200" dirty="0" err="1">
                <a:latin typeface="Times New Roman" panose="02020603050405020304" pitchFamily="18" charset="0"/>
                <a:cs typeface="Times New Roman" panose="02020603050405020304" pitchFamily="18" charset="0"/>
              </a:rPr>
              <a:t>Kumagai</a:t>
            </a:r>
            <a:r>
              <a:rPr lang="en-US" sz="1200" dirty="0">
                <a:latin typeface="Times New Roman" panose="02020603050405020304" pitchFamily="18" charset="0"/>
                <a:cs typeface="Times New Roman" panose="02020603050405020304" pitchFamily="18" charset="0"/>
              </a:rPr>
              <a:t> Y, Schmitz DA, Singh M, et al. 2005. Redox activity of airborne particulate matter at different sites in the </a:t>
            </a:r>
            <a:r>
              <a:rPr lang="en-US" sz="1200" dirty="0" err="1">
                <a:latin typeface="Times New Roman" panose="02020603050405020304" pitchFamily="18" charset="0"/>
                <a:cs typeface="Times New Roman" panose="02020603050405020304" pitchFamily="18" charset="0"/>
              </a:rPr>
              <a:t>los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angeles</a:t>
            </a:r>
            <a:r>
              <a:rPr lang="en-US" sz="1200" dirty="0">
                <a:latin typeface="Times New Roman" panose="02020603050405020304" pitchFamily="18" charset="0"/>
                <a:cs typeface="Times New Roman" panose="02020603050405020304" pitchFamily="18" charset="0"/>
              </a:rPr>
              <a:t> basin. Environmental research 99:40-47</a:t>
            </a:r>
            <a:r>
              <a:rPr lang="en-US" sz="1200" dirty="0" smtClean="0">
                <a:latin typeface="Times New Roman" panose="02020603050405020304" pitchFamily="18" charset="0"/>
                <a:cs typeface="Times New Roman" panose="02020603050405020304" pitchFamily="18" charset="0"/>
              </a:rPr>
              <a:t>.</a:t>
            </a:r>
          </a:p>
          <a:p>
            <a:r>
              <a:rPr lang="en-US" sz="1200" dirty="0" err="1" smtClean="0">
                <a:latin typeface="Times New Roman" panose="02020603050405020304" pitchFamily="18" charset="0"/>
                <a:cs typeface="Times New Roman" panose="02020603050405020304" pitchFamily="18" charset="0"/>
              </a:rPr>
              <a:t>Aust</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AE, Ball JC, Hu AA, </a:t>
            </a:r>
            <a:r>
              <a:rPr lang="en-US" sz="1200" dirty="0" err="1">
                <a:latin typeface="Times New Roman" panose="02020603050405020304" pitchFamily="18" charset="0"/>
                <a:cs typeface="Times New Roman" panose="02020603050405020304" pitchFamily="18" charset="0"/>
              </a:rPr>
              <a:t>Lighty</a:t>
            </a:r>
            <a:r>
              <a:rPr lang="en-US" sz="1200" dirty="0">
                <a:latin typeface="Times New Roman" panose="02020603050405020304" pitchFamily="18" charset="0"/>
                <a:cs typeface="Times New Roman" panose="02020603050405020304" pitchFamily="18" charset="0"/>
              </a:rPr>
              <a:t> JS, Smith KR, </a:t>
            </a:r>
            <a:r>
              <a:rPr lang="en-US" sz="1200" dirty="0" err="1">
                <a:latin typeface="Times New Roman" panose="02020603050405020304" pitchFamily="18" charset="0"/>
                <a:cs typeface="Times New Roman" panose="02020603050405020304" pitchFamily="18" charset="0"/>
              </a:rPr>
              <a:t>Straccia</a:t>
            </a:r>
            <a:r>
              <a:rPr lang="en-US" sz="1200" dirty="0">
                <a:latin typeface="Times New Roman" panose="02020603050405020304" pitchFamily="18" charset="0"/>
                <a:cs typeface="Times New Roman" panose="02020603050405020304" pitchFamily="18" charset="0"/>
              </a:rPr>
              <a:t> AM, et al. 2002. Particle characteristics responsible for effects on human lung epithelial </a:t>
            </a:r>
            <a:r>
              <a:rPr lang="en-US" sz="1200" dirty="0" err="1">
                <a:latin typeface="Times New Roman" panose="02020603050405020304" pitchFamily="18" charset="0"/>
                <a:cs typeface="Times New Roman" panose="02020603050405020304" pitchFamily="18" charset="0"/>
              </a:rPr>
              <a:t>cells:Health</a:t>
            </a:r>
            <a:r>
              <a:rPr lang="en-US" sz="1200" dirty="0">
                <a:latin typeface="Times New Roman" panose="02020603050405020304" pitchFamily="18" charset="0"/>
                <a:cs typeface="Times New Roman" panose="02020603050405020304" pitchFamily="18" charset="0"/>
              </a:rPr>
              <a:t> Effects Institute.</a:t>
            </a:r>
          </a:p>
          <a:p>
            <a:r>
              <a:rPr lang="en-US" sz="1200" dirty="0" err="1">
                <a:latin typeface="Times New Roman" panose="02020603050405020304" pitchFamily="18" charset="0"/>
                <a:cs typeface="Times New Roman" panose="02020603050405020304" pitchFamily="18" charset="0"/>
              </a:rPr>
              <a:t>Dombu</a:t>
            </a:r>
            <a:r>
              <a:rPr lang="en-US" sz="1200" dirty="0">
                <a:latin typeface="Times New Roman" panose="02020603050405020304" pitchFamily="18" charset="0"/>
                <a:cs typeface="Times New Roman" panose="02020603050405020304" pitchFamily="18" charset="0"/>
              </a:rPr>
              <a:t> CY, </a:t>
            </a:r>
            <a:r>
              <a:rPr lang="en-US" sz="1200" dirty="0" err="1">
                <a:latin typeface="Times New Roman" panose="02020603050405020304" pitchFamily="18" charset="0"/>
                <a:cs typeface="Times New Roman" panose="02020603050405020304" pitchFamily="18" charset="0"/>
              </a:rPr>
              <a:t>Betbeder</a:t>
            </a:r>
            <a:r>
              <a:rPr lang="en-US" sz="1200" dirty="0">
                <a:latin typeface="Times New Roman" panose="02020603050405020304" pitchFamily="18" charset="0"/>
                <a:cs typeface="Times New Roman" panose="02020603050405020304" pitchFamily="18" charset="0"/>
              </a:rPr>
              <a:t> D. 2013. Airway delivery of peptides and proteins using nanoparticles. Biomaterials 34:516-525.</a:t>
            </a:r>
          </a:p>
          <a:p>
            <a:r>
              <a:rPr lang="en-US" sz="1200" dirty="0">
                <a:latin typeface="Times New Roman" panose="02020603050405020304" pitchFamily="18" charset="0"/>
                <a:cs typeface="Times New Roman" panose="02020603050405020304" pitchFamily="18" charset="0"/>
              </a:rPr>
              <a:t>Fang T, </a:t>
            </a:r>
            <a:r>
              <a:rPr lang="en-US" sz="1200" dirty="0" err="1">
                <a:latin typeface="Times New Roman" panose="02020603050405020304" pitchFamily="18" charset="0"/>
                <a:cs typeface="Times New Roman" panose="02020603050405020304" pitchFamily="18" charset="0"/>
              </a:rPr>
              <a:t>Verma</a:t>
            </a:r>
            <a:r>
              <a:rPr lang="en-US" sz="1200" dirty="0">
                <a:latin typeface="Times New Roman" panose="02020603050405020304" pitchFamily="18" charset="0"/>
                <a:cs typeface="Times New Roman" panose="02020603050405020304" pitchFamily="18" charset="0"/>
              </a:rPr>
              <a:t> V, Bates JT, Abrams J, Klein M, Strickland MJ, et al. 2016. Oxidative potential of ambient water-soluble pm2.5 in the southeastern united states: Contrasts in sources and health associations between ascorbic acid (aa) and dithiothreitol (</a:t>
            </a:r>
            <a:r>
              <a:rPr lang="en-US" sz="1200" dirty="0" err="1">
                <a:latin typeface="Times New Roman" panose="02020603050405020304" pitchFamily="18" charset="0"/>
                <a:cs typeface="Times New Roman" panose="02020603050405020304" pitchFamily="18" charset="0"/>
              </a:rPr>
              <a:t>dtt</a:t>
            </a:r>
            <a:r>
              <a:rPr lang="en-US" sz="1200" dirty="0">
                <a:latin typeface="Times New Roman" panose="02020603050405020304" pitchFamily="18" charset="0"/>
                <a:cs typeface="Times New Roman" panose="02020603050405020304" pitchFamily="18" charset="0"/>
              </a:rPr>
              <a:t>) assays. </a:t>
            </a:r>
            <a:r>
              <a:rPr lang="en-US" sz="1200" dirty="0" err="1">
                <a:latin typeface="Times New Roman" panose="02020603050405020304" pitchFamily="18" charset="0"/>
                <a:cs typeface="Times New Roman" panose="02020603050405020304" pitchFamily="18" charset="0"/>
              </a:rPr>
              <a:t>Atmos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Chem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Phys</a:t>
            </a:r>
            <a:r>
              <a:rPr lang="en-US" sz="1200" dirty="0">
                <a:latin typeface="Times New Roman" panose="02020603050405020304" pitchFamily="18" charset="0"/>
                <a:cs typeface="Times New Roman" panose="02020603050405020304" pitchFamily="18" charset="0"/>
              </a:rPr>
              <a:t> 16:3865-3879.</a:t>
            </a:r>
          </a:p>
          <a:p>
            <a:r>
              <a:rPr lang="en-US" sz="1200" dirty="0" err="1">
                <a:latin typeface="Times New Roman" panose="02020603050405020304" pitchFamily="18" charset="0"/>
                <a:cs typeface="Times New Roman" panose="02020603050405020304" pitchFamily="18" charset="0"/>
              </a:rPr>
              <a:t>Harkema</a:t>
            </a:r>
            <a:r>
              <a:rPr lang="en-US" sz="1200" dirty="0">
                <a:latin typeface="Times New Roman" panose="02020603050405020304" pitchFamily="18" charset="0"/>
                <a:cs typeface="Times New Roman" panose="02020603050405020304" pitchFamily="18" charset="0"/>
              </a:rPr>
              <a:t> JR, Keeler G, Wagner J, </a:t>
            </a:r>
            <a:r>
              <a:rPr lang="en-US" sz="1200" dirty="0" err="1">
                <a:latin typeface="Times New Roman" panose="02020603050405020304" pitchFamily="18" charset="0"/>
                <a:cs typeface="Times New Roman" panose="02020603050405020304" pitchFamily="18" charset="0"/>
              </a:rPr>
              <a:t>Morishita</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Timm</a:t>
            </a:r>
            <a:r>
              <a:rPr lang="en-US" sz="1200" dirty="0">
                <a:latin typeface="Times New Roman" panose="02020603050405020304" pitchFamily="18" charset="0"/>
                <a:cs typeface="Times New Roman" panose="02020603050405020304" pitchFamily="18" charset="0"/>
              </a:rPr>
              <a:t> E, Hotchkiss J, et al. 2004. Effects of concentrated ambient particles on normal and </a:t>
            </a:r>
            <a:r>
              <a:rPr lang="en-US" sz="1200" dirty="0" err="1">
                <a:latin typeface="Times New Roman" panose="02020603050405020304" pitchFamily="18" charset="0"/>
                <a:cs typeface="Times New Roman" panose="02020603050405020304" pitchFamily="18" charset="0"/>
              </a:rPr>
              <a:t>hypersecretory</a:t>
            </a:r>
            <a:r>
              <a:rPr lang="en-US" sz="1200" dirty="0">
                <a:latin typeface="Times New Roman" panose="02020603050405020304" pitchFamily="18" charset="0"/>
                <a:cs typeface="Times New Roman" panose="02020603050405020304" pitchFamily="18" charset="0"/>
              </a:rPr>
              <a:t> airways in rats. Res Rep Health Eff </a:t>
            </a:r>
            <a:r>
              <a:rPr lang="en-US" sz="1200" dirty="0" err="1">
                <a:latin typeface="Times New Roman" panose="02020603050405020304" pitchFamily="18" charset="0"/>
                <a:cs typeface="Times New Roman" panose="02020603050405020304" pitchFamily="18" charset="0"/>
              </a:rPr>
              <a:t>Inst</a:t>
            </a:r>
            <a:r>
              <a:rPr lang="en-US" sz="1200" dirty="0">
                <a:latin typeface="Times New Roman" panose="02020603050405020304" pitchFamily="18" charset="0"/>
                <a:cs typeface="Times New Roman" panose="02020603050405020304" pitchFamily="18" charset="0"/>
              </a:rPr>
              <a:t> 120:1-68.</a:t>
            </a:r>
          </a:p>
          <a:p>
            <a:r>
              <a:rPr lang="en-US" sz="1200" dirty="0" err="1">
                <a:latin typeface="Times New Roman" panose="02020603050405020304" pitchFamily="18" charset="0"/>
                <a:cs typeface="Times New Roman" panose="02020603050405020304" pitchFamily="18" charset="0"/>
              </a:rPr>
              <a:t>Heyder</a:t>
            </a:r>
            <a:r>
              <a:rPr lang="en-US" sz="1200" dirty="0">
                <a:latin typeface="Times New Roman" panose="02020603050405020304" pitchFamily="18" charset="0"/>
                <a:cs typeface="Times New Roman" panose="02020603050405020304" pitchFamily="18" charset="0"/>
              </a:rPr>
              <a:t> J, </a:t>
            </a:r>
            <a:r>
              <a:rPr lang="en-US" sz="1200" dirty="0" err="1">
                <a:latin typeface="Times New Roman" panose="02020603050405020304" pitchFamily="18" charset="0"/>
                <a:cs typeface="Times New Roman" panose="02020603050405020304" pitchFamily="18" charset="0"/>
              </a:rPr>
              <a:t>Gebhart</a:t>
            </a:r>
            <a:r>
              <a:rPr lang="en-US" sz="1200" dirty="0">
                <a:latin typeface="Times New Roman" panose="02020603050405020304" pitchFamily="18" charset="0"/>
                <a:cs typeface="Times New Roman" panose="02020603050405020304" pitchFamily="18" charset="0"/>
              </a:rPr>
              <a:t> J, Rudolf G, Schiller CF, </a:t>
            </a:r>
            <a:r>
              <a:rPr lang="en-US" sz="1200" dirty="0" err="1">
                <a:latin typeface="Times New Roman" panose="02020603050405020304" pitchFamily="18" charset="0"/>
                <a:cs typeface="Times New Roman" panose="02020603050405020304" pitchFamily="18" charset="0"/>
              </a:rPr>
              <a:t>Stahlhofen</a:t>
            </a:r>
            <a:r>
              <a:rPr lang="en-US" sz="1200" dirty="0">
                <a:latin typeface="Times New Roman" panose="02020603050405020304" pitchFamily="18" charset="0"/>
                <a:cs typeface="Times New Roman" panose="02020603050405020304" pitchFamily="18" charset="0"/>
              </a:rPr>
              <a:t> W. 1986. Deposition of particles in the human respiratory tract in the size range 0.005–15 </a:t>
            </a:r>
            <a:r>
              <a:rPr lang="el-GR" sz="1200" dirty="0">
                <a:latin typeface="Times New Roman" panose="02020603050405020304" pitchFamily="18" charset="0"/>
                <a:cs typeface="Times New Roman" panose="02020603050405020304" pitchFamily="18" charset="0"/>
              </a:rPr>
              <a:t>μ</a:t>
            </a:r>
            <a:r>
              <a:rPr lang="en-US" sz="1200" dirty="0">
                <a:latin typeface="Times New Roman" panose="02020603050405020304" pitchFamily="18" charset="0"/>
                <a:cs typeface="Times New Roman" panose="02020603050405020304" pitchFamily="18" charset="0"/>
              </a:rPr>
              <a:t>m. Journal of Aerosol Science 17:811-825</a:t>
            </a:r>
            <a:r>
              <a:rPr lang="en-US" sz="1200" dirty="0" smtClean="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Janssen NAH, Yang A, </a:t>
            </a:r>
            <a:r>
              <a:rPr lang="en-US" sz="1200" dirty="0" err="1">
                <a:latin typeface="Times New Roman" panose="02020603050405020304" pitchFamily="18" charset="0"/>
                <a:cs typeface="Times New Roman" panose="02020603050405020304" pitchFamily="18" charset="0"/>
              </a:rPr>
              <a:t>Strak</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Steenhof</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Hellack</a:t>
            </a:r>
            <a:r>
              <a:rPr lang="en-US" sz="1200" dirty="0">
                <a:latin typeface="Times New Roman" panose="02020603050405020304" pitchFamily="18" charset="0"/>
                <a:cs typeface="Times New Roman" panose="02020603050405020304" pitchFamily="18" charset="0"/>
              </a:rPr>
              <a:t> B, </a:t>
            </a:r>
            <a:r>
              <a:rPr lang="en-US" sz="1200" dirty="0" err="1">
                <a:latin typeface="Times New Roman" panose="02020603050405020304" pitchFamily="18" charset="0"/>
                <a:cs typeface="Times New Roman" panose="02020603050405020304" pitchFamily="18" charset="0"/>
              </a:rPr>
              <a:t>Gerlofs-Nijland</a:t>
            </a:r>
            <a:r>
              <a:rPr lang="en-US" sz="1200" dirty="0">
                <a:latin typeface="Times New Roman" panose="02020603050405020304" pitchFamily="18" charset="0"/>
                <a:cs typeface="Times New Roman" panose="02020603050405020304" pitchFamily="18" charset="0"/>
              </a:rPr>
              <a:t> ME, et al. 2014. Oxidative potential of particulate matter collected at sites with different source characteristics. Science of The Total Environment 472:572-581.</a:t>
            </a:r>
          </a:p>
          <a:p>
            <a:r>
              <a:rPr lang="en-US" sz="1200" dirty="0" err="1">
                <a:latin typeface="Times New Roman" panose="02020603050405020304" pitchFamily="18" charset="0"/>
                <a:cs typeface="Times New Roman" panose="02020603050405020304" pitchFamily="18" charset="0"/>
              </a:rPr>
              <a:t>Künzli</a:t>
            </a:r>
            <a:r>
              <a:rPr lang="en-US" sz="1200" dirty="0">
                <a:latin typeface="Times New Roman" panose="02020603050405020304" pitchFamily="18" charset="0"/>
                <a:cs typeface="Times New Roman" panose="02020603050405020304" pitchFamily="18" charset="0"/>
              </a:rPr>
              <a:t> N, </a:t>
            </a:r>
            <a:r>
              <a:rPr lang="en-US" sz="1200" dirty="0" err="1">
                <a:latin typeface="Times New Roman" panose="02020603050405020304" pitchFamily="18" charset="0"/>
                <a:cs typeface="Times New Roman" panose="02020603050405020304" pitchFamily="18" charset="0"/>
              </a:rPr>
              <a:t>Mudway</a:t>
            </a:r>
            <a:r>
              <a:rPr lang="en-US" sz="1200" dirty="0">
                <a:latin typeface="Times New Roman" panose="02020603050405020304" pitchFamily="18" charset="0"/>
                <a:cs typeface="Times New Roman" panose="02020603050405020304" pitchFamily="18" charset="0"/>
              </a:rPr>
              <a:t> IS, </a:t>
            </a:r>
            <a:r>
              <a:rPr lang="en-US" sz="1200" dirty="0" err="1">
                <a:latin typeface="Times New Roman" panose="02020603050405020304" pitchFamily="18" charset="0"/>
                <a:cs typeface="Times New Roman" panose="02020603050405020304" pitchFamily="18" charset="0"/>
              </a:rPr>
              <a:t>Götschi</a:t>
            </a:r>
            <a:r>
              <a:rPr lang="en-US" sz="1200" dirty="0">
                <a:latin typeface="Times New Roman" panose="02020603050405020304" pitchFamily="18" charset="0"/>
                <a:cs typeface="Times New Roman" panose="02020603050405020304" pitchFamily="18" charset="0"/>
              </a:rPr>
              <a:t> T, Shi T, Kelly FJ, Cook S, et al. 2006. Comparison of oxidative properties, light absorbance, and total and elemental mass concentration of ambient pm(2.5) collected at 20 </a:t>
            </a:r>
            <a:r>
              <a:rPr lang="en-US" sz="1200" dirty="0" err="1">
                <a:latin typeface="Times New Roman" panose="02020603050405020304" pitchFamily="18" charset="0"/>
                <a:cs typeface="Times New Roman" panose="02020603050405020304" pitchFamily="18" charset="0"/>
              </a:rPr>
              <a:t>european</a:t>
            </a:r>
            <a:r>
              <a:rPr lang="en-US" sz="1200" dirty="0">
                <a:latin typeface="Times New Roman" panose="02020603050405020304" pitchFamily="18" charset="0"/>
                <a:cs typeface="Times New Roman" panose="02020603050405020304" pitchFamily="18" charset="0"/>
              </a:rPr>
              <a:t> sites. Environmental Health Perspectives 114:684-690</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Li N, </a:t>
            </a:r>
            <a:r>
              <a:rPr lang="en-US" sz="1200" dirty="0" err="1">
                <a:latin typeface="Times New Roman" panose="02020603050405020304" pitchFamily="18" charset="0"/>
                <a:cs typeface="Times New Roman" panose="02020603050405020304" pitchFamily="18" charset="0"/>
              </a:rPr>
              <a:t>Hao</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Phalen</a:t>
            </a:r>
            <a:r>
              <a:rPr lang="en-US" sz="1200" dirty="0">
                <a:latin typeface="Times New Roman" panose="02020603050405020304" pitchFamily="18" charset="0"/>
                <a:cs typeface="Times New Roman" panose="02020603050405020304" pitchFamily="18" charset="0"/>
              </a:rPr>
              <a:t> RF, Hinds WC, </a:t>
            </a:r>
            <a:r>
              <a:rPr lang="en-US" sz="1200" dirty="0" err="1">
                <a:latin typeface="Times New Roman" panose="02020603050405020304" pitchFamily="18" charset="0"/>
                <a:cs typeface="Times New Roman" panose="02020603050405020304" pitchFamily="18" charset="0"/>
              </a:rPr>
              <a:t>Nel</a:t>
            </a:r>
            <a:r>
              <a:rPr lang="en-US" sz="1200" dirty="0">
                <a:latin typeface="Times New Roman" panose="02020603050405020304" pitchFamily="18" charset="0"/>
                <a:cs typeface="Times New Roman" panose="02020603050405020304" pitchFamily="18" charset="0"/>
              </a:rPr>
              <a:t> AE. 2003. Particulate air pollutants and asthma: A paradigm for the role of oxidative stress in pm-induced adverse health effects. Clinical Immunology 109:250-265.</a:t>
            </a:r>
          </a:p>
          <a:p>
            <a:r>
              <a:rPr lang="en-US" sz="1200" dirty="0">
                <a:latin typeface="Times New Roman" panose="02020603050405020304" pitchFamily="18" charset="0"/>
                <a:cs typeface="Times New Roman" panose="02020603050405020304" pitchFamily="18" charset="0"/>
              </a:rPr>
              <a:t>Pope CA, Burnett RT, Thurston GD, Thun MJ, </a:t>
            </a:r>
            <a:r>
              <a:rPr lang="en-US" sz="1200" dirty="0" err="1">
                <a:latin typeface="Times New Roman" panose="02020603050405020304" pitchFamily="18" charset="0"/>
                <a:cs typeface="Times New Roman" panose="02020603050405020304" pitchFamily="18" charset="0"/>
              </a:rPr>
              <a:t>Calle</a:t>
            </a:r>
            <a:r>
              <a:rPr lang="en-US" sz="1200" dirty="0">
                <a:latin typeface="Times New Roman" panose="02020603050405020304" pitchFamily="18" charset="0"/>
                <a:cs typeface="Times New Roman" panose="02020603050405020304" pitchFamily="18" charset="0"/>
              </a:rPr>
              <a:t> EE, </a:t>
            </a:r>
            <a:r>
              <a:rPr lang="en-US" sz="1200" dirty="0" err="1">
                <a:latin typeface="Times New Roman" panose="02020603050405020304" pitchFamily="18" charset="0"/>
                <a:cs typeface="Times New Roman" panose="02020603050405020304" pitchFamily="18" charset="0"/>
              </a:rPr>
              <a:t>Krewski</a:t>
            </a:r>
            <a:r>
              <a:rPr lang="en-US" sz="1200" dirty="0">
                <a:latin typeface="Times New Roman" panose="02020603050405020304" pitchFamily="18" charset="0"/>
                <a:cs typeface="Times New Roman" panose="02020603050405020304" pitchFamily="18" charset="0"/>
              </a:rPr>
              <a:t> D, et al. 2004. Cardiovascular mortality and long-term exposure to particulate air pollution: Epidemiological evidence of general pathophysiological pathways of disease. Circulation 109:71-77</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34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801" y="128527"/>
            <a:ext cx="7886700" cy="52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Times" panose="02020603050405020304" pitchFamily="18" charset="0"/>
                <a:cs typeface="Times" panose="02020603050405020304" pitchFamily="18" charset="0"/>
              </a:rPr>
              <a:t>Acknowledgement</a:t>
            </a:r>
            <a:endParaRPr lang="en-US" sz="2800" b="1" dirty="0">
              <a:latin typeface="Times" panose="02020603050405020304" pitchFamily="18" charset="0"/>
              <a:cs typeface="Times" panose="02020603050405020304" pitchFamily="18" charset="0"/>
            </a:endParaRPr>
          </a:p>
        </p:txBody>
      </p:sp>
      <p:sp>
        <p:nvSpPr>
          <p:cNvPr id="5" name="TextBox 4"/>
          <p:cNvSpPr txBox="1"/>
          <p:nvPr/>
        </p:nvSpPr>
        <p:spPr>
          <a:xfrm>
            <a:off x="463378" y="5684212"/>
            <a:ext cx="7862501" cy="738664"/>
          </a:xfrm>
          <a:prstGeom prst="rect">
            <a:avLst/>
          </a:prstGeom>
          <a:noFill/>
        </p:spPr>
        <p:txBody>
          <a:bodyPr wrap="square" rtlCol="0">
            <a:spAutoFit/>
          </a:bodyPr>
          <a:lstStyle/>
          <a:p>
            <a:pPr algn="just"/>
            <a:r>
              <a:rPr lang="en-US" sz="1400" dirty="0" smtClean="0">
                <a:latin typeface="Times" pitchFamily="18" charset="0"/>
              </a:rPr>
              <a:t>This </a:t>
            </a:r>
            <a:r>
              <a:rPr lang="en-US" sz="1400" dirty="0">
                <a:latin typeface="Times" pitchFamily="18" charset="0"/>
              </a:rPr>
              <a:t>work was made possible by US EPA grant R834799. The contents are solely the responsibility of the grantee and do not necessarily represent the official views of the US EPA.  Further, US EPA does not endorse the purchase of any commercial products or services mentioned in the work.</a:t>
            </a:r>
          </a:p>
        </p:txBody>
      </p:sp>
      <p:pic>
        <p:nvPicPr>
          <p:cNvPr id="7" name="Picture 10" descr="Starblock"/>
          <p:cNvPicPr>
            <a:picLocks noChangeAspect="1" noChangeArrowheads="1"/>
          </p:cNvPicPr>
          <p:nvPr/>
        </p:nvPicPr>
        <p:blipFill>
          <a:blip r:embed="rId2"/>
          <a:srcRect/>
          <a:stretch>
            <a:fillRect/>
          </a:stretch>
        </p:blipFill>
        <p:spPr bwMode="auto">
          <a:xfrm>
            <a:off x="463378" y="1972156"/>
            <a:ext cx="1981199" cy="1030410"/>
          </a:xfrm>
          <a:prstGeom prst="rect">
            <a:avLst/>
          </a:prstGeom>
          <a:noFill/>
          <a:ln w="9525">
            <a:noFill/>
            <a:miter lim="800000"/>
            <a:headEnd/>
            <a:tailEnd/>
          </a:ln>
        </p:spPr>
      </p:pic>
      <p:sp>
        <p:nvSpPr>
          <p:cNvPr id="8" name="Rectangle 4"/>
          <p:cNvSpPr>
            <a:spLocks noChangeArrowheads="1"/>
          </p:cNvSpPr>
          <p:nvPr/>
        </p:nvSpPr>
        <p:spPr bwMode="auto">
          <a:xfrm>
            <a:off x="1718016" y="2581756"/>
            <a:ext cx="995922" cy="276999"/>
          </a:xfrm>
          <a:prstGeom prst="rect">
            <a:avLst/>
          </a:prstGeom>
          <a:noFill/>
          <a:ln w="9525">
            <a:noFill/>
            <a:miter lim="800000"/>
            <a:headEnd/>
            <a:tailEnd/>
          </a:ln>
        </p:spPr>
        <p:txBody>
          <a:bodyPr wrap="square" anchor="ctr">
            <a:spAutoFit/>
          </a:bodyPr>
          <a:lstStyle/>
          <a:p>
            <a:pPr algn="just"/>
            <a:r>
              <a:rPr lang="en-US" sz="1200" dirty="0" smtClean="0">
                <a:solidFill>
                  <a:prstClr val="black"/>
                </a:solidFill>
                <a:latin typeface="Times" pitchFamily="18" charset="0"/>
                <a:ea typeface="Arial Unicode MS" pitchFamily="34" charset="-128"/>
                <a:cs typeface="Arial Unicode MS" pitchFamily="34" charset="-128"/>
              </a:rPr>
              <a:t>R834799</a:t>
            </a:r>
            <a:endParaRPr lang="en-US" sz="1200" dirty="0">
              <a:solidFill>
                <a:prstClr val="black"/>
              </a:solidFill>
              <a:latin typeface="Times" pitchFamily="18" charset="0"/>
              <a:ea typeface="Arial Unicode MS" pitchFamily="34" charset="-128"/>
              <a:cs typeface="Arial Unicode MS" pitchFamily="34" charset="-128"/>
            </a:endParaRPr>
          </a:p>
        </p:txBody>
      </p:sp>
      <p:sp>
        <p:nvSpPr>
          <p:cNvPr id="9" name="TextBox 8"/>
          <p:cNvSpPr txBox="1"/>
          <p:nvPr/>
        </p:nvSpPr>
        <p:spPr>
          <a:xfrm>
            <a:off x="381000" y="989456"/>
            <a:ext cx="7862501" cy="646331"/>
          </a:xfrm>
          <a:prstGeom prst="rect">
            <a:avLst/>
          </a:prstGeom>
          <a:noFill/>
        </p:spPr>
        <p:txBody>
          <a:bodyPr wrap="square" rtlCol="0">
            <a:spAutoFit/>
          </a:bodyPr>
          <a:lstStyle/>
          <a:p>
            <a:pPr algn="just"/>
            <a:r>
              <a:rPr lang="en-US" dirty="0" smtClean="0">
                <a:latin typeface="Times" pitchFamily="18" charset="0"/>
              </a:rPr>
              <a:t>Rodney Weber</a:t>
            </a:r>
          </a:p>
          <a:p>
            <a:pPr algn="just"/>
            <a:r>
              <a:rPr lang="en-US" dirty="0" err="1" smtClean="0">
                <a:latin typeface="Times" pitchFamily="18" charset="0"/>
              </a:rPr>
              <a:t>Hongyu</a:t>
            </a:r>
            <a:r>
              <a:rPr lang="en-US" dirty="0" smtClean="0">
                <a:latin typeface="Times" pitchFamily="18" charset="0"/>
              </a:rPr>
              <a:t> </a:t>
            </a:r>
            <a:r>
              <a:rPr lang="en-US" dirty="0" err="1" smtClean="0">
                <a:latin typeface="Times" pitchFamily="18" charset="0"/>
              </a:rPr>
              <a:t>Guo</a:t>
            </a:r>
            <a:r>
              <a:rPr lang="en-US" dirty="0" smtClean="0">
                <a:latin typeface="Times" pitchFamily="18" charset="0"/>
              </a:rPr>
              <a:t>; </a:t>
            </a:r>
            <a:r>
              <a:rPr lang="en-US" dirty="0" err="1" smtClean="0">
                <a:latin typeface="Times" pitchFamily="18" charset="0"/>
              </a:rPr>
              <a:t>Linghan</a:t>
            </a:r>
            <a:r>
              <a:rPr lang="en-US" dirty="0" smtClean="0">
                <a:latin typeface="Times" pitchFamily="18" charset="0"/>
              </a:rPr>
              <a:t> Zeng; Dong Gao</a:t>
            </a:r>
            <a:endParaRPr lang="en-US" dirty="0">
              <a:latin typeface="Times" pitchFamily="18" charset="0"/>
            </a:endParaRPr>
          </a:p>
        </p:txBody>
      </p:sp>
      <p:sp>
        <p:nvSpPr>
          <p:cNvPr id="10" name="Title 1"/>
          <p:cNvSpPr txBox="1">
            <a:spLocks/>
          </p:cNvSpPr>
          <p:nvPr/>
        </p:nvSpPr>
        <p:spPr>
          <a:xfrm>
            <a:off x="463378" y="3478544"/>
            <a:ext cx="90678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effectLst>
                  <a:outerShdw blurRad="38100" dist="38100" dir="2700000" algn="tl">
                    <a:srgbClr val="000000">
                      <a:alpha val="43137"/>
                    </a:srgbClr>
                  </a:outerShdw>
                </a:effectLst>
                <a:latin typeface="Times" pitchFamily="18" charset="0"/>
              </a:rPr>
              <a:t>THANK YOU! QUESTIONS?</a:t>
            </a:r>
            <a:endParaRPr lang="en-US" b="1" dirty="0">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89935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751883"/>
            <a:ext cx="4535673" cy="3658931"/>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36" y="701674"/>
            <a:ext cx="4100849" cy="5885721"/>
          </a:xfrm>
        </p:spPr>
      </p:pic>
      <p:sp>
        <p:nvSpPr>
          <p:cNvPr id="4" name="Title 3"/>
          <p:cNvSpPr txBox="1">
            <a:spLocks noGrp="1"/>
          </p:cNvSpPr>
          <p:nvPr>
            <p:ph type="title"/>
          </p:nvPr>
        </p:nvSpPr>
        <p:spPr>
          <a:xfrm>
            <a:off x="2550857" y="92517"/>
            <a:ext cx="3966086" cy="480131"/>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Why we care about size?</a:t>
            </a:r>
            <a:endParaRPr lang="en-US" sz="2800" b="1"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308372" y="4400594"/>
            <a:ext cx="4889633" cy="2936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US" sz="1100" b="1" dirty="0" smtClean="0">
                <a:latin typeface="Times New Roman" pitchFamily="18" charset="0"/>
                <a:cs typeface="Times New Roman" pitchFamily="18" charset="0"/>
              </a:rPr>
              <a:t> </a:t>
            </a:r>
            <a:r>
              <a:rPr lang="en-US" sz="1100" b="1" dirty="0">
                <a:latin typeface="Times New Roman" pitchFamily="18" charset="0"/>
                <a:cs typeface="Times New Roman" pitchFamily="18" charset="0"/>
              </a:rPr>
              <a:t>From: </a:t>
            </a:r>
            <a:r>
              <a:rPr lang="en-US" sz="1100" b="1" dirty="0" smtClean="0">
                <a:latin typeface="Times New Roman" pitchFamily="18" charset="0"/>
                <a:cs typeface="Times New Roman" pitchFamily="18" charset="0"/>
              </a:rPr>
              <a:t>www.icao.int/environmental-protection/PublishingImages/HealthEffects_2.jpg</a:t>
            </a:r>
            <a:endParaRPr lang="en-US" sz="1100" dirty="0">
              <a:latin typeface="Times New Roman" pitchFamily="18" charset="0"/>
              <a:cs typeface="Times New Roman" pitchFamily="18" charset="0"/>
            </a:endParaRPr>
          </a:p>
        </p:txBody>
      </p:sp>
      <p:sp>
        <p:nvSpPr>
          <p:cNvPr id="8" name="Title 3"/>
          <p:cNvSpPr txBox="1">
            <a:spLocks/>
          </p:cNvSpPr>
          <p:nvPr/>
        </p:nvSpPr>
        <p:spPr>
          <a:xfrm>
            <a:off x="4696813" y="5186554"/>
            <a:ext cx="4455066" cy="341632"/>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rgbClr val="FF0000"/>
                </a:solidFill>
                <a:latin typeface="Times" panose="02020603050405020304" pitchFamily="18" charset="0"/>
                <a:cs typeface="Times" panose="02020603050405020304" pitchFamily="18" charset="0"/>
              </a:rPr>
              <a:t>Size → deposition</a:t>
            </a:r>
            <a:r>
              <a:rPr lang="en-US" sz="1800" b="1" dirty="0">
                <a:solidFill>
                  <a:srgbClr val="FF0000"/>
                </a:solidFill>
                <a:latin typeface="Times" panose="02020603050405020304" pitchFamily="18" charset="0"/>
                <a:cs typeface="Times" panose="02020603050405020304" pitchFamily="18" charset="0"/>
              </a:rPr>
              <a:t> </a:t>
            </a:r>
            <a:r>
              <a:rPr lang="en-US" sz="1800" b="1" dirty="0" smtClean="0">
                <a:solidFill>
                  <a:srgbClr val="FF0000"/>
                </a:solidFill>
                <a:latin typeface="Times" panose="02020603050405020304" pitchFamily="18" charset="0"/>
                <a:cs typeface="Times" panose="02020603050405020304" pitchFamily="18" charset="0"/>
              </a:rPr>
              <a:t>→ chemical components </a:t>
            </a:r>
            <a:endParaRPr lang="en-US" sz="1800" b="1"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78184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00964" y="385721"/>
            <a:ext cx="1900366" cy="4586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latin typeface="Times" panose="02020603050405020304" pitchFamily="18" charset="0"/>
                <a:cs typeface="Times" panose="02020603050405020304" pitchFamily="18" charset="0"/>
              </a:rPr>
              <a:t>Method</a:t>
            </a:r>
            <a:endParaRPr lang="en-US" sz="3200" b="1" dirty="0">
              <a:latin typeface="Times" panose="02020603050405020304" pitchFamily="18" charset="0"/>
              <a:cs typeface="Times" panose="02020603050405020304" pitchFamily="18" charset="0"/>
            </a:endParaRPr>
          </a:p>
        </p:txBody>
      </p:sp>
      <p:sp>
        <p:nvSpPr>
          <p:cNvPr id="10" name="TextBox 9"/>
          <p:cNvSpPr txBox="1"/>
          <p:nvPr/>
        </p:nvSpPr>
        <p:spPr>
          <a:xfrm>
            <a:off x="500964" y="970712"/>
            <a:ext cx="6860285" cy="1631216"/>
          </a:xfrm>
          <a:prstGeom prst="rect">
            <a:avLst/>
          </a:prstGeom>
          <a:noFill/>
        </p:spPr>
        <p:txBody>
          <a:bodyPr wrap="square" rtlCol="0">
            <a:spAutoFit/>
          </a:bodyPr>
          <a:lstStyle/>
          <a:p>
            <a:pPr marL="342900" indent="-342900">
              <a:buFont typeface="Arial" panose="020B0604020202020204" pitchFamily="34" charset="0"/>
              <a:buChar char="•"/>
            </a:pPr>
            <a:r>
              <a:rPr lang="en-US" sz="2000" i="1" dirty="0" smtClean="0"/>
              <a:t>Sampling </a:t>
            </a:r>
            <a:r>
              <a:rPr lang="en-US" sz="2000" i="1" dirty="0" smtClean="0"/>
              <a:t>tool (0.056 – 18 µm): </a:t>
            </a:r>
            <a:endParaRPr lang="en-US" sz="2000" i="1" dirty="0" smtClean="0"/>
          </a:p>
          <a:p>
            <a:r>
              <a:rPr lang="en-US" sz="2000" i="1" dirty="0" smtClean="0"/>
              <a:t>Micro-Orifice </a:t>
            </a:r>
            <a:r>
              <a:rPr lang="en-US" sz="2000" i="1" dirty="0"/>
              <a:t>Uniform Deposit </a:t>
            </a:r>
            <a:r>
              <a:rPr lang="en-US" sz="2000" i="1" dirty="0" err="1" smtClean="0"/>
              <a:t>Impactors</a:t>
            </a:r>
            <a:endParaRPr lang="en-US" sz="2000" i="1" dirty="0" smtClean="0"/>
          </a:p>
          <a:p>
            <a:r>
              <a:rPr lang="en-US" sz="2000" i="1" dirty="0" smtClean="0"/>
              <a:t>10 stages</a:t>
            </a:r>
          </a:p>
          <a:p>
            <a:pPr marL="342900" indent="-342900">
              <a:buFont typeface="Arial" panose="020B0604020202020204" pitchFamily="34" charset="0"/>
              <a:buChar char="•"/>
            </a:pPr>
            <a:r>
              <a:rPr lang="en-US" sz="2000" i="1" dirty="0" smtClean="0"/>
              <a:t>Duration: </a:t>
            </a:r>
          </a:p>
          <a:p>
            <a:r>
              <a:rPr lang="en-US" sz="2000" i="1" dirty="0" smtClean="0"/>
              <a:t>7 days</a:t>
            </a:r>
          </a:p>
        </p:txBody>
      </p:sp>
      <p:sp>
        <p:nvSpPr>
          <p:cNvPr id="12" name="TextBox 11"/>
          <p:cNvSpPr txBox="1"/>
          <p:nvPr/>
        </p:nvSpPr>
        <p:spPr>
          <a:xfrm>
            <a:off x="434288" y="3098359"/>
            <a:ext cx="7185711" cy="1938992"/>
          </a:xfrm>
          <a:prstGeom prst="rect">
            <a:avLst/>
          </a:prstGeom>
          <a:noFill/>
        </p:spPr>
        <p:txBody>
          <a:bodyPr wrap="square" rtlCol="0">
            <a:spAutoFit/>
          </a:bodyPr>
          <a:lstStyle/>
          <a:p>
            <a:r>
              <a:rPr lang="en-US" sz="2000" dirty="0" smtClean="0">
                <a:solidFill>
                  <a:srgbClr val="FF0000"/>
                </a:solidFill>
              </a:rPr>
              <a:t>Sampling site: rooftop (GT) and next to highway (RS)</a:t>
            </a:r>
          </a:p>
          <a:p>
            <a:endParaRPr lang="en-US" sz="2000" dirty="0" smtClean="0">
              <a:solidFill>
                <a:srgbClr val="FF0000"/>
              </a:solidFill>
            </a:endParaRPr>
          </a:p>
          <a:p>
            <a:pPr marL="342900" indent="-342900">
              <a:buFont typeface="Wingdings" panose="05000000000000000000" pitchFamily="2" charset="2"/>
              <a:buChar char="q"/>
            </a:pPr>
            <a:r>
              <a:rPr lang="en-US" sz="2000" dirty="0" smtClean="0">
                <a:solidFill>
                  <a:srgbClr val="FF0000"/>
                </a:solidFill>
              </a:rPr>
              <a:t>IC – sulfate</a:t>
            </a:r>
          </a:p>
          <a:p>
            <a:pPr marL="342900" indent="-342900">
              <a:buFont typeface="Wingdings" panose="05000000000000000000" pitchFamily="2" charset="2"/>
              <a:buChar char="q"/>
            </a:pPr>
            <a:r>
              <a:rPr lang="en-US" sz="2000" dirty="0" smtClean="0">
                <a:solidFill>
                  <a:srgbClr val="FF0000"/>
                </a:solidFill>
              </a:rPr>
              <a:t>OC, EC</a:t>
            </a:r>
          </a:p>
          <a:p>
            <a:pPr marL="342900" indent="-342900">
              <a:buFont typeface="Wingdings" panose="05000000000000000000" pitchFamily="2" charset="2"/>
              <a:buChar char="q"/>
            </a:pPr>
            <a:r>
              <a:rPr lang="en-US" sz="2000" dirty="0" smtClean="0">
                <a:solidFill>
                  <a:srgbClr val="FF0000"/>
                </a:solidFill>
              </a:rPr>
              <a:t>Water-soluble DTT activity</a:t>
            </a:r>
          </a:p>
          <a:p>
            <a:pPr marL="342900" indent="-342900">
              <a:buFont typeface="Wingdings" panose="05000000000000000000" pitchFamily="2" charset="2"/>
              <a:buChar char="q"/>
            </a:pPr>
            <a:r>
              <a:rPr lang="en-US" sz="2000" dirty="0" smtClean="0">
                <a:solidFill>
                  <a:srgbClr val="FF0000"/>
                </a:solidFill>
              </a:rPr>
              <a:t>Water-soluble AA activity</a:t>
            </a:r>
            <a:endParaRPr lang="en-US" sz="2000" dirty="0">
              <a:solidFill>
                <a:srgbClr val="FF0000"/>
              </a:solidFill>
            </a:endParaRPr>
          </a:p>
        </p:txBody>
      </p:sp>
    </p:spTree>
    <p:extLst>
      <p:ext uri="{BB962C8B-B14F-4D97-AF65-F5344CB8AC3E}">
        <p14:creationId xmlns:p14="http://schemas.microsoft.com/office/powerpoint/2010/main" val="212154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9353"/>
          <a:stretch/>
        </p:blipFill>
        <p:spPr>
          <a:xfrm>
            <a:off x="-636648" y="528554"/>
            <a:ext cx="8028850" cy="5753100"/>
          </a:xfrm>
        </p:spPr>
      </p:pic>
      <p:sp>
        <p:nvSpPr>
          <p:cNvPr id="7" name="TextBox 6"/>
          <p:cNvSpPr txBox="1"/>
          <p:nvPr/>
        </p:nvSpPr>
        <p:spPr>
          <a:xfrm>
            <a:off x="3377777" y="6393077"/>
            <a:ext cx="1063112" cy="369332"/>
          </a:xfrm>
          <a:prstGeom prst="rect">
            <a:avLst/>
          </a:prstGeom>
          <a:noFill/>
        </p:spPr>
        <p:txBody>
          <a:bodyPr wrap="none" rtlCol="0">
            <a:spAutoFit/>
          </a:bodyPr>
          <a:lstStyle/>
          <a:p>
            <a:r>
              <a:rPr lang="en-US" dirty="0" err="1" smtClean="0"/>
              <a:t>Dpg</a:t>
            </a:r>
            <a:r>
              <a:rPr lang="en-US" dirty="0" smtClean="0"/>
              <a:t> (µm)</a:t>
            </a:r>
            <a:endParaRPr lang="en-US" dirty="0"/>
          </a:p>
        </p:txBody>
      </p:sp>
      <p:sp>
        <p:nvSpPr>
          <p:cNvPr id="5" name="Title 1"/>
          <p:cNvSpPr txBox="1">
            <a:spLocks/>
          </p:cNvSpPr>
          <p:nvPr/>
        </p:nvSpPr>
        <p:spPr>
          <a:xfrm>
            <a:off x="348563" y="134465"/>
            <a:ext cx="6291134" cy="4586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panose="02020603050405020304" pitchFamily="18" charset="0"/>
                <a:cs typeface="Times" panose="02020603050405020304" pitchFamily="18" charset="0"/>
              </a:rPr>
              <a:t>Results – collected on different days</a:t>
            </a:r>
            <a:endParaRPr lang="en-US" sz="3200" b="1" dirty="0">
              <a:latin typeface="Times" panose="02020603050405020304" pitchFamily="18" charset="0"/>
              <a:cs typeface="Times" panose="02020603050405020304" pitchFamily="18" charset="0"/>
            </a:endParaRPr>
          </a:p>
        </p:txBody>
      </p:sp>
      <p:sp>
        <p:nvSpPr>
          <p:cNvPr id="8" name="Title 1"/>
          <p:cNvSpPr txBox="1">
            <a:spLocks/>
          </p:cNvSpPr>
          <p:nvPr/>
        </p:nvSpPr>
        <p:spPr>
          <a:xfrm>
            <a:off x="7043351" y="2184505"/>
            <a:ext cx="2100649" cy="15600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Times" panose="02020603050405020304" pitchFamily="18" charset="0"/>
                <a:cs typeface="Times" panose="02020603050405020304" pitchFamily="18" charset="0"/>
              </a:rPr>
              <a:t>Two modes for OC/EC;</a:t>
            </a:r>
          </a:p>
          <a:p>
            <a:endParaRPr lang="en-US" sz="2000" b="1" dirty="0" smtClean="0">
              <a:solidFill>
                <a:srgbClr val="FF0000"/>
              </a:solidFill>
              <a:latin typeface="Times" panose="02020603050405020304" pitchFamily="18" charset="0"/>
              <a:cs typeface="Times" panose="02020603050405020304" pitchFamily="18" charset="0"/>
            </a:endParaRPr>
          </a:p>
          <a:p>
            <a:r>
              <a:rPr lang="en-US" sz="2000" b="1" dirty="0" smtClean="0">
                <a:solidFill>
                  <a:srgbClr val="FF0000"/>
                </a:solidFill>
                <a:latin typeface="Times" panose="02020603050405020304" pitchFamily="18" charset="0"/>
                <a:cs typeface="Times" panose="02020603050405020304" pitchFamily="18" charset="0"/>
              </a:rPr>
              <a:t>OC EC higher by the road;</a:t>
            </a:r>
          </a:p>
          <a:p>
            <a:endParaRPr lang="en-US" sz="2000" b="1" dirty="0" smtClean="0">
              <a:solidFill>
                <a:srgbClr val="FF0000"/>
              </a:solidFill>
              <a:latin typeface="Times" panose="02020603050405020304" pitchFamily="18" charset="0"/>
              <a:cs typeface="Times" panose="02020603050405020304" pitchFamily="18" charset="0"/>
            </a:endParaRPr>
          </a:p>
        </p:txBody>
      </p:sp>
      <p:sp>
        <p:nvSpPr>
          <p:cNvPr id="9" name="Title 1"/>
          <p:cNvSpPr txBox="1">
            <a:spLocks/>
          </p:cNvSpPr>
          <p:nvPr/>
        </p:nvSpPr>
        <p:spPr>
          <a:xfrm>
            <a:off x="6932140" y="4721612"/>
            <a:ext cx="2100649" cy="15600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Times" panose="02020603050405020304" pitchFamily="18" charset="0"/>
                <a:cs typeface="Times" panose="02020603050405020304" pitchFamily="18" charset="0"/>
              </a:rPr>
              <a:t>Sulfate mainly in fine mode.</a:t>
            </a:r>
          </a:p>
          <a:p>
            <a:endParaRPr lang="en-US" sz="2000" b="1" dirty="0" smtClean="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0387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0428"/>
          <a:stretch/>
        </p:blipFill>
        <p:spPr>
          <a:xfrm>
            <a:off x="281889" y="914400"/>
            <a:ext cx="8556344" cy="4000500"/>
          </a:xfrm>
        </p:spPr>
      </p:pic>
      <p:sp>
        <p:nvSpPr>
          <p:cNvPr id="9" name="Title 1"/>
          <p:cNvSpPr txBox="1">
            <a:spLocks/>
          </p:cNvSpPr>
          <p:nvPr/>
        </p:nvSpPr>
        <p:spPr>
          <a:xfrm>
            <a:off x="2983126" y="5236177"/>
            <a:ext cx="4947337" cy="9954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Times" panose="02020603050405020304" pitchFamily="18" charset="0"/>
                <a:cs typeface="Times" panose="02020603050405020304" pitchFamily="18" charset="0"/>
              </a:rPr>
              <a:t>Not typical size distributions.</a:t>
            </a:r>
          </a:p>
        </p:txBody>
      </p:sp>
      <p:sp>
        <p:nvSpPr>
          <p:cNvPr id="6" name="Title 1"/>
          <p:cNvSpPr txBox="1">
            <a:spLocks/>
          </p:cNvSpPr>
          <p:nvPr/>
        </p:nvSpPr>
        <p:spPr>
          <a:xfrm>
            <a:off x="348563" y="134465"/>
            <a:ext cx="6291134" cy="4586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panose="02020603050405020304" pitchFamily="18" charset="0"/>
                <a:cs typeface="Times" panose="02020603050405020304" pitchFamily="18" charset="0"/>
              </a:rPr>
              <a:t>Results – collected on different days</a:t>
            </a:r>
            <a:endParaRPr lang="en-US" sz="32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1423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62" y="1831413"/>
            <a:ext cx="8156288" cy="4165342"/>
          </a:xfrm>
        </p:spPr>
      </p:pic>
    </p:spTree>
    <p:extLst>
      <p:ext uri="{BB962C8B-B14F-4D97-AF65-F5344CB8AC3E}">
        <p14:creationId xmlns:p14="http://schemas.microsoft.com/office/powerpoint/2010/main" val="4052005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62" y="1831413"/>
            <a:ext cx="8156288" cy="4165341"/>
          </a:xfrm>
        </p:spPr>
      </p:pic>
      <p:cxnSp>
        <p:nvCxnSpPr>
          <p:cNvPr id="12" name="Straight Arrow Connector 11"/>
          <p:cNvCxnSpPr/>
          <p:nvPr/>
        </p:nvCxnSpPr>
        <p:spPr>
          <a:xfrm>
            <a:off x="4391296" y="2913312"/>
            <a:ext cx="524490" cy="329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0934" y="2529726"/>
            <a:ext cx="1023614" cy="461665"/>
          </a:xfrm>
          <a:prstGeom prst="rect">
            <a:avLst/>
          </a:prstGeom>
          <a:noFill/>
        </p:spPr>
        <p:txBody>
          <a:bodyPr wrap="none" rtlCol="0">
            <a:spAutoFit/>
          </a:bodyPr>
          <a:lstStyle/>
          <a:p>
            <a:r>
              <a:rPr lang="en-US" sz="2400" dirty="0" smtClean="0"/>
              <a:t>sulfate</a:t>
            </a:r>
            <a:endParaRPr lang="en-US" sz="2400" dirty="0"/>
          </a:p>
        </p:txBody>
      </p:sp>
    </p:spTree>
    <p:extLst>
      <p:ext uri="{BB962C8B-B14F-4D97-AF65-F5344CB8AC3E}">
        <p14:creationId xmlns:p14="http://schemas.microsoft.com/office/powerpoint/2010/main" val="308353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site</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62" y="1831413"/>
            <a:ext cx="8156288" cy="4165341"/>
          </a:xfrm>
        </p:spPr>
      </p:pic>
      <p:sp>
        <p:nvSpPr>
          <p:cNvPr id="4" name="Isosceles Triangle 3"/>
          <p:cNvSpPr/>
          <p:nvPr/>
        </p:nvSpPr>
        <p:spPr>
          <a:xfrm>
            <a:off x="5284382" y="2615600"/>
            <a:ext cx="2838894" cy="2668771"/>
          </a:xfrm>
          <a:custGeom>
            <a:avLst/>
            <a:gdLst>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58976 w 5529924"/>
              <a:gd name="connsiteY0" fmla="*/ 2700670 h 2700670"/>
              <a:gd name="connsiteX1" fmla="*/ 2764962 w 5529924"/>
              <a:gd name="connsiteY1" fmla="*/ 0 h 2700670"/>
              <a:gd name="connsiteX2" fmla="*/ 5470948 w 5529924"/>
              <a:gd name="connsiteY2" fmla="*/ 2700670 h 2700670"/>
              <a:gd name="connsiteX3" fmla="*/ 58976 w 5529924"/>
              <a:gd name="connsiteY3" fmla="*/ 2700670 h 2700670"/>
              <a:gd name="connsiteX0" fmla="*/ 0 w 5470948"/>
              <a:gd name="connsiteY0" fmla="*/ 2700670 h 2700670"/>
              <a:gd name="connsiteX1" fmla="*/ 2705986 w 5470948"/>
              <a:gd name="connsiteY1" fmla="*/ 0 h 2700670"/>
              <a:gd name="connsiteX2" fmla="*/ 5411972 w 5470948"/>
              <a:gd name="connsiteY2" fmla="*/ 2700670 h 2700670"/>
              <a:gd name="connsiteX3" fmla="*/ 0 w 5470948"/>
              <a:gd name="connsiteY3" fmla="*/ 2700670 h 2700670"/>
              <a:gd name="connsiteX0" fmla="*/ 0 w 5411972"/>
              <a:gd name="connsiteY0" fmla="*/ 2700670 h 2700670"/>
              <a:gd name="connsiteX1" fmla="*/ 2705986 w 5411972"/>
              <a:gd name="connsiteY1" fmla="*/ 0 h 2700670"/>
              <a:gd name="connsiteX2" fmla="*/ 5411972 w 5411972"/>
              <a:gd name="connsiteY2" fmla="*/ 2700670 h 2700670"/>
              <a:gd name="connsiteX3" fmla="*/ 0 w 5411972"/>
              <a:gd name="connsiteY3" fmla="*/ 2700670 h 2700670"/>
              <a:gd name="connsiteX0" fmla="*/ 0 w 5503412"/>
              <a:gd name="connsiteY0" fmla="*/ 2700670 h 2792110"/>
              <a:gd name="connsiteX1" fmla="*/ 2705986 w 5503412"/>
              <a:gd name="connsiteY1" fmla="*/ 0 h 2792110"/>
              <a:gd name="connsiteX2" fmla="*/ 5503412 w 5503412"/>
              <a:gd name="connsiteY2" fmla="*/ 2792110 h 2792110"/>
            </a:gdLst>
            <a:ahLst/>
            <a:cxnLst>
              <a:cxn ang="0">
                <a:pos x="connsiteX0" y="connsiteY0"/>
              </a:cxn>
              <a:cxn ang="0">
                <a:pos x="connsiteX1" y="connsiteY1"/>
              </a:cxn>
              <a:cxn ang="0">
                <a:pos x="connsiteX2" y="connsiteY2"/>
              </a:cxn>
            </a:cxnLst>
            <a:rect l="l" t="t" r="r" b="b"/>
            <a:pathLst>
              <a:path w="5503412" h="2792110">
                <a:moveTo>
                  <a:pt x="0" y="2700670"/>
                </a:moveTo>
                <a:cubicBezTo>
                  <a:pt x="1792472" y="1995376"/>
                  <a:pt x="1803991" y="0"/>
                  <a:pt x="2705986" y="0"/>
                </a:cubicBezTo>
                <a:cubicBezTo>
                  <a:pt x="3607981" y="0"/>
                  <a:pt x="3630133" y="2006009"/>
                  <a:pt x="5503412" y="2792110"/>
                </a:cubicBezTo>
              </a:path>
            </a:pathLst>
          </a:cu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39528" y="2466529"/>
            <a:ext cx="201244" cy="253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20786" y="2069371"/>
            <a:ext cx="2323214" cy="461665"/>
          </a:xfrm>
          <a:prstGeom prst="rect">
            <a:avLst/>
          </a:prstGeom>
          <a:noFill/>
        </p:spPr>
        <p:txBody>
          <a:bodyPr wrap="square" rtlCol="0">
            <a:spAutoFit/>
          </a:bodyPr>
          <a:lstStyle/>
          <a:p>
            <a:r>
              <a:rPr lang="en-US" sz="2400" dirty="0" smtClean="0">
                <a:solidFill>
                  <a:schemeClr val="accent1">
                    <a:lumMod val="75000"/>
                  </a:schemeClr>
                </a:solidFill>
              </a:rPr>
              <a:t>Total Cu:</a:t>
            </a:r>
            <a:endParaRPr lang="en-US" sz="2400" dirty="0">
              <a:solidFill>
                <a:schemeClr val="accent1">
                  <a:lumMod val="75000"/>
                </a:schemeClr>
              </a:solidFill>
            </a:endParaRPr>
          </a:p>
        </p:txBody>
      </p:sp>
      <p:cxnSp>
        <p:nvCxnSpPr>
          <p:cNvPr id="12" name="Straight Arrow Connector 11"/>
          <p:cNvCxnSpPr/>
          <p:nvPr/>
        </p:nvCxnSpPr>
        <p:spPr>
          <a:xfrm>
            <a:off x="4391296" y="2913312"/>
            <a:ext cx="524490" cy="329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0934" y="2529726"/>
            <a:ext cx="1023614" cy="461665"/>
          </a:xfrm>
          <a:prstGeom prst="rect">
            <a:avLst/>
          </a:prstGeom>
          <a:noFill/>
        </p:spPr>
        <p:txBody>
          <a:bodyPr wrap="none" rtlCol="0">
            <a:spAutoFit/>
          </a:bodyPr>
          <a:lstStyle/>
          <a:p>
            <a:r>
              <a:rPr lang="en-US" sz="2400" dirty="0" smtClean="0"/>
              <a:t>sulfate</a:t>
            </a:r>
            <a:endParaRPr lang="en-US" sz="2400" dirty="0"/>
          </a:p>
        </p:txBody>
      </p:sp>
      <p:sp>
        <p:nvSpPr>
          <p:cNvPr id="13" name="TextBox 12"/>
          <p:cNvSpPr txBox="1"/>
          <p:nvPr/>
        </p:nvSpPr>
        <p:spPr>
          <a:xfrm>
            <a:off x="7943077" y="2120971"/>
            <a:ext cx="1838212" cy="646331"/>
          </a:xfrm>
          <a:prstGeom prst="rect">
            <a:avLst/>
          </a:prstGeom>
          <a:noFill/>
        </p:spPr>
        <p:txBody>
          <a:bodyPr wrap="square" rtlCol="0">
            <a:spAutoFit/>
          </a:bodyPr>
          <a:lstStyle/>
          <a:p>
            <a:r>
              <a:rPr lang="en-US" dirty="0" smtClean="0">
                <a:solidFill>
                  <a:schemeClr val="accent1">
                    <a:lumMod val="75000"/>
                  </a:schemeClr>
                </a:solidFill>
              </a:rPr>
              <a:t>Mechanical generation</a:t>
            </a:r>
            <a:endParaRPr lang="en-US" dirty="0">
              <a:solidFill>
                <a:schemeClr val="accent1">
                  <a:lumMod val="75000"/>
                </a:schemeClr>
              </a:solidFill>
            </a:endParaRPr>
          </a:p>
        </p:txBody>
      </p:sp>
    </p:spTree>
    <p:extLst>
      <p:ext uri="{BB962C8B-B14F-4D97-AF65-F5344CB8AC3E}">
        <p14:creationId xmlns:p14="http://schemas.microsoft.com/office/powerpoint/2010/main" val="2986690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8011</TotalTime>
  <Words>1260</Words>
  <Application>Microsoft Office PowerPoint</Application>
  <PresentationFormat>On-screen Show (4:3)</PresentationFormat>
  <Paragraphs>155</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 Unicode MS</vt:lpstr>
      <vt:lpstr>Arial</vt:lpstr>
      <vt:lpstr>Calibri</vt:lpstr>
      <vt:lpstr>Calibri Light</vt:lpstr>
      <vt:lpstr>Cambria Math</vt:lpstr>
      <vt:lpstr>Times</vt:lpstr>
      <vt:lpstr>Times New Roman</vt:lpstr>
      <vt:lpstr>Wingdings</vt:lpstr>
      <vt:lpstr>Office Theme</vt:lpstr>
      <vt:lpstr>Ambient Size Distributions and  Estimated Deposition of  Oxidative Potential in  Human Respiratory System</vt:lpstr>
      <vt:lpstr>Background</vt:lpstr>
      <vt:lpstr>Why we care about size?</vt:lpstr>
      <vt:lpstr>PowerPoint Presentation</vt:lpstr>
      <vt:lpstr>PowerPoint Presentation</vt:lpstr>
      <vt:lpstr>PowerPoint Presentation</vt:lpstr>
      <vt:lpstr>GT site</vt:lpstr>
      <vt:lpstr>GT site</vt:lpstr>
      <vt:lpstr>GT site</vt:lpstr>
      <vt:lpstr>GT site</vt:lpstr>
      <vt:lpstr>GT site</vt:lpstr>
      <vt:lpstr>GT site</vt:lpstr>
      <vt:lpstr>GT site</vt:lpstr>
      <vt:lpstr>GT site</vt:lpstr>
      <vt:lpstr>GT site</vt:lpstr>
      <vt:lpstr>GT site</vt:lpstr>
      <vt:lpstr>PowerPoint Presentation</vt:lpstr>
      <vt:lpstr>Ultrafine particles have higher intrinsic OP, but are UF the most important?</vt:lpstr>
      <vt:lpstr>Deposition of aerosols in human respiratory tract</vt:lpstr>
      <vt:lpstr>Deposition of aerosols in human respiratory tract</vt:lpstr>
      <vt:lpstr>GT DTTv</vt:lpstr>
      <vt:lpstr>RS DTTv</vt:lpstr>
      <vt:lpstr>PowerPoint Presentation</vt:lpstr>
      <vt:lpstr>PowerPoint Presentation</vt:lpstr>
      <vt:lpstr>PowerPoint Presentation</vt:lpstr>
      <vt:lpstr>References</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Fang, Ting</dc:creator>
  <cp:lastModifiedBy>Fang, Ting</cp:lastModifiedBy>
  <cp:revision>105</cp:revision>
  <dcterms:created xsi:type="dcterms:W3CDTF">2016-02-17T19:04:05Z</dcterms:created>
  <dcterms:modified xsi:type="dcterms:W3CDTF">2016-04-21T16:48:15Z</dcterms:modified>
</cp:coreProperties>
</file>