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90000"/>
              </a:lnSpc>
              <a:spcBef>
                <a:spcPts val="1200"/>
              </a:spcBef>
              <a:spcAft>
                <a:spcPts val="0"/>
              </a:spcAft>
              <a:buNone/>
            </a:pPr>
            <a:r>
              <a:rPr lang="en" sz="1800">
                <a:solidFill>
                  <a:schemeClr val="dk1"/>
                </a:solidFill>
                <a:latin typeface="Times New Roman"/>
                <a:ea typeface="Times New Roman"/>
                <a:cs typeface="Times New Roman"/>
                <a:sym typeface="Times New Roman"/>
              </a:rPr>
              <a:t>Space weathering processes occur on Europa. The heavy energetic ions of the jovian plasma (H+, O+, S+, C+) can erode the surface of Europa via ion sputtering. </a:t>
            </a:r>
            <a:r>
              <a:rPr lang="en" sz="800">
                <a:solidFill>
                  <a:schemeClr val="dk1"/>
                </a:solidFill>
              </a:rPr>
              <a:t>Sputtering yields can be determined theoretically or with labo- ratory experiments. </a:t>
            </a:r>
            <a:endParaRPr sz="800">
              <a:solidFill>
                <a:schemeClr val="dk1"/>
              </a:solidFill>
            </a:endParaRPr>
          </a:p>
          <a:p>
            <a:pPr indent="0" lvl="0" marL="0" rtl="0">
              <a:lnSpc>
                <a:spcPct val="90000"/>
              </a:lnSpc>
              <a:spcBef>
                <a:spcPts val="1200"/>
              </a:spcBef>
              <a:spcAft>
                <a:spcPts val="0"/>
              </a:spcAft>
              <a:buNone/>
            </a:pPr>
            <a:r>
              <a:rPr lang="en">
                <a:solidFill>
                  <a:schemeClr val="dk1"/>
                </a:solidFill>
              </a:rPr>
              <a:t>				</a:t>
            </a:r>
            <a:endParaRPr>
              <a:solidFill>
                <a:schemeClr val="dk1"/>
              </a:solidFill>
            </a:endParaRPr>
          </a:p>
          <a:p>
            <a:pPr indent="0" lvl="0" marL="0" rtl="0">
              <a:lnSpc>
                <a:spcPct val="90000"/>
              </a:lnSpc>
              <a:spcBef>
                <a:spcPts val="1200"/>
              </a:spcBef>
              <a:spcAft>
                <a:spcPts val="0"/>
              </a:spcAft>
              <a:buNone/>
            </a:pPr>
            <a:r>
              <a:rPr lang="en">
                <a:solidFill>
                  <a:schemeClr val="dk1"/>
                </a:solidFill>
              </a:rPr>
              <a:t>			</a:t>
            </a:r>
            <a:endParaRPr>
              <a:solidFill>
                <a:schemeClr val="dk1"/>
              </a:solidFill>
            </a:endParaRPr>
          </a:p>
          <a:p>
            <a:pPr indent="0" lvl="0" marL="0" rtl="0">
              <a:lnSpc>
                <a:spcPct val="90000"/>
              </a:lnSpc>
              <a:spcBef>
                <a:spcPts val="1200"/>
              </a:spcBef>
              <a:spcAft>
                <a:spcPts val="0"/>
              </a:spcAft>
              <a:buNone/>
            </a:pPr>
            <a:r>
              <a:rPr lang="en">
                <a:solidFill>
                  <a:schemeClr val="dk1"/>
                </a:solidFill>
              </a:rPr>
              <a:t>		</a:t>
            </a:r>
            <a:endParaRPr>
              <a:solidFill>
                <a:schemeClr val="dk1"/>
              </a:solidFill>
            </a:endParaRPr>
          </a:p>
          <a:p>
            <a:pPr indent="0" lvl="0" marL="0" rtl="0">
              <a:lnSpc>
                <a:spcPct val="90000"/>
              </a:lnSpc>
              <a:spcBef>
                <a:spcPts val="1200"/>
              </a:spcBef>
              <a:spcAft>
                <a:spcPts val="0"/>
              </a:spcAft>
              <a:buClr>
                <a:schemeClr val="dk1"/>
              </a:buClr>
              <a:buSzPts val="1100"/>
              <a:buFont typeface="Arial"/>
              <a:buNone/>
            </a:pPr>
            <a:r>
              <a:t/>
            </a:r>
            <a:endParaRPr sz="1800">
              <a:solidFill>
                <a:schemeClr val="dk1"/>
              </a:solidFill>
              <a:latin typeface="Times New Roman"/>
              <a:ea typeface="Times New Roman"/>
              <a:cs typeface="Times New Roman"/>
              <a:sym typeface="Times New Roman"/>
            </a:endParaRPr>
          </a:p>
          <a:p>
            <a:pPr indent="0" lvl="0" marL="0" rtl="0">
              <a:lnSpc>
                <a:spcPct val="90000"/>
              </a:lnSpc>
              <a:spcBef>
                <a:spcPts val="1200"/>
              </a:spcBef>
              <a:spcAft>
                <a:spcPts val="0"/>
              </a:spcAft>
              <a:buClr>
                <a:schemeClr val="dk1"/>
              </a:buClr>
              <a:buSzPts val="1100"/>
              <a:buFont typeface="Arial"/>
              <a:buNone/>
            </a:pPr>
            <a:r>
              <a:t/>
            </a:r>
            <a:endParaRPr sz="1800">
              <a:solidFill>
                <a:schemeClr val="dk1"/>
              </a:solidFill>
              <a:latin typeface="Times New Roman"/>
              <a:ea typeface="Times New Roman"/>
              <a:cs typeface="Times New Roman"/>
              <a:sym typeface="Times New Roman"/>
            </a:endParaRPr>
          </a:p>
          <a:p>
            <a:pPr indent="0" lvl="0" marL="0">
              <a:spcBef>
                <a:spcPts val="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Representative modeling atoms and molecules ejected from the surface or formed in the atmosphere are tracked between collisions, and a stochastic scheme is used to choose the position, type and outcome of the next collision.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 The differences between Figs. 4a and 4b are due to the choice of sputtering rates (shown in Table 2). Smyth and Marconi (2006) chose larger ejection rates for O2 and H2O and small additional sources of O, OH, H2, and H directly ejected from the surface. The larger H2O (near-surface) density in Smyth and Marconi (2006) was due to their use of too small a sublimation energy for H2O. In both simulations the main origin of O and OH is predominantly due to the dissociation of O2 and H2O. At the upper altitudes in Fig. 4b, the H2 decays as ~r–2.8 and the O2 as ~r–3.5,roughly consistent with analytic models (Johnson et al., 1990).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dk1"/>
                </a:solidFill>
                <a:highlight>
                  <a:srgbClr val="FFFFFF"/>
                </a:highlight>
              </a:rPr>
              <a:t>The Voyager and Galileo missions also provided indications of an interior ocean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which may be able to be an analog for other icy moons or planets with potential for habitability.</a:t>
            </a:r>
            <a:endParaRPr>
              <a:solidFill>
                <a:schemeClr val="dk1"/>
              </a:solidFill>
              <a:latin typeface="Times New Roman"/>
              <a:ea typeface="Times New Roman"/>
              <a:cs typeface="Times New Roman"/>
              <a:sym typeface="Times New Roman"/>
            </a:endParaRPr>
          </a:p>
          <a:p>
            <a:pPr indent="0" lvl="0" marL="0">
              <a:spcBef>
                <a:spcPts val="16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discovery of Europa’s subsurface ocean by the Galileo spacecraft has driven the planetary community in new directions in terms of the search for habitable environments in the solar system, pushing the location of liquid water far beyond the traditional ‘Goldilocks zone’ to the icy worlds of the outer solar system. While many studies followed from these limited observations of Europa’s induced magnetic field in an effort to better   characterize the depth, thickness and salinity of the subsurface ocean more observations are required to fully constrain this coupled parameter space.</a:t>
            </a:r>
            <a:endParaRPr sz="1200">
              <a:solidFill>
                <a:schemeClr val="dk1"/>
              </a:solidFill>
              <a:latin typeface="Times New Roman"/>
              <a:ea typeface="Times New Roman"/>
              <a:cs typeface="Times New Roman"/>
              <a:sym typeface="Times New Roman"/>
            </a:endParaRPr>
          </a:p>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Galilean satellites are subject to continuous irradiation by ions and electrons. The collisional impact of the magnetospheric ions is the main source for Europa’s tenuous, gravitationally bound atmosphere. The ions originate from the solar wind and from volcanic release on Jupiter’s moon Io. The latter form a neutral gas and plasma torus in the vicinity of the orbit of Io. Upon ionization they are picked-up by the Jovian magnetosphere, accelerated, and ultimately some of these ions hit Europa, which orbits just outside of Io’s plasma torus at a radial distance of about 9 Jovan radii. Furthermore, neutral atoms and molecules in Europa’s exosphere can be ionized and then impact the moon again. </a:t>
            </a:r>
            <a:endParaRPr sz="1200">
              <a:solidFill>
                <a:schemeClr val="dk1"/>
              </a:solidFill>
              <a:latin typeface="Calibri"/>
              <a:ea typeface="Calibri"/>
              <a:cs typeface="Calibri"/>
              <a:sym typeface="Calibri"/>
            </a:endParaRPr>
          </a:p>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Define exosphere</a:t>
            </a:r>
            <a:endParaRPr sz="1200">
              <a:solidFill>
                <a:schemeClr val="dk1"/>
              </a:solidFill>
              <a:latin typeface="Times New Roman"/>
              <a:ea typeface="Times New Roman"/>
              <a:cs typeface="Times New Roman"/>
              <a:sym typeface="Times New Roman"/>
            </a:endParaRPr>
          </a:p>
          <a:p>
            <a:pPr indent="0" lvl="0" marL="0" rtl="0">
              <a:lnSpc>
                <a:spcPct val="115000"/>
              </a:lnSpc>
              <a:spcBef>
                <a:spcPts val="16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Define sputtering</a:t>
            </a:r>
            <a:endParaRPr sz="1200">
              <a:solidFill>
                <a:schemeClr val="dk1"/>
              </a:solidFill>
              <a:latin typeface="Times New Roman"/>
              <a:ea typeface="Times New Roman"/>
              <a:cs typeface="Times New Roman"/>
              <a:sym typeface="Times New Roman"/>
            </a:endParaRPr>
          </a:p>
          <a:p>
            <a:pPr indent="0" lvl="0" marL="0" rtl="0">
              <a:lnSpc>
                <a:spcPct val="115000"/>
              </a:lnSpc>
              <a:spcBef>
                <a:spcPts val="16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Diagram of sputtering</a:t>
            </a:r>
            <a:endParaRPr sz="1200">
              <a:solidFill>
                <a:schemeClr val="dk1"/>
              </a:solidFill>
              <a:latin typeface="Times New Roman"/>
              <a:ea typeface="Times New Roman"/>
              <a:cs typeface="Times New Roman"/>
              <a:sym typeface="Times New Roman"/>
            </a:endParaRPr>
          </a:p>
          <a:p>
            <a:pPr indent="0" lvl="0" marL="0" rtl="0">
              <a:lnSpc>
                <a:spcPct val="115000"/>
              </a:lnSpc>
              <a:spcBef>
                <a:spcPts val="16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Connection between surface chemistry and atmospheric chemistry </a:t>
            </a:r>
            <a:endParaRPr sz="1200">
              <a:solidFill>
                <a:schemeClr val="dk1"/>
              </a:solidFill>
              <a:latin typeface="Times New Roman"/>
              <a:ea typeface="Times New Roman"/>
              <a:cs typeface="Times New Roman"/>
              <a:sym typeface="Times New Roman"/>
            </a:endParaRPr>
          </a:p>
          <a:p>
            <a:pPr indent="0" lvl="0" marL="0">
              <a:spcBef>
                <a:spcPts val="16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space.com/35692-esa-juice-fact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95250" y="899550"/>
            <a:ext cx="5960400" cy="1587000"/>
          </a:xfrm>
          <a:prstGeom prst="rect">
            <a:avLst/>
          </a:prstGeom>
        </p:spPr>
        <p:txBody>
          <a:bodyPr anchorCtr="0" anchor="b" bIns="91425" lIns="91425" spcFirstLastPara="1" rIns="91425" wrap="square" tIns="91425">
            <a:noAutofit/>
          </a:bodyPr>
          <a:lstStyle/>
          <a:p>
            <a:pPr indent="0" lvl="0" marL="0" rtl="0" algn="r">
              <a:lnSpc>
                <a:spcPct val="115000"/>
              </a:lnSpc>
              <a:spcBef>
                <a:spcPts val="0"/>
              </a:spcBef>
              <a:spcAft>
                <a:spcPts val="0"/>
              </a:spcAft>
              <a:buNone/>
            </a:pPr>
            <a:r>
              <a:rPr lang="en" sz="4800">
                <a:solidFill>
                  <a:srgbClr val="000000"/>
                </a:solidFill>
                <a:latin typeface="Times New Roman"/>
                <a:ea typeface="Times New Roman"/>
                <a:cs typeface="Times New Roman"/>
                <a:sym typeface="Times New Roman"/>
              </a:rPr>
              <a:t>Oxygen Chemistry in Europa’s Exosphere</a:t>
            </a:r>
            <a:endParaRPr sz="4800">
              <a:solidFill>
                <a:srgbClr val="000000"/>
              </a:solidFill>
              <a:latin typeface="Times New Roman"/>
              <a:ea typeface="Times New Roman"/>
              <a:cs typeface="Times New Roman"/>
              <a:sym typeface="Times New Roman"/>
            </a:endParaRPr>
          </a:p>
        </p:txBody>
      </p:sp>
      <p:sp>
        <p:nvSpPr>
          <p:cNvPr id="55" name="Shape 55"/>
          <p:cNvSpPr txBox="1"/>
          <p:nvPr>
            <p:ph idx="1" type="subTitle"/>
          </p:nvPr>
        </p:nvSpPr>
        <p:spPr>
          <a:xfrm>
            <a:off x="6097400" y="699525"/>
            <a:ext cx="3579900" cy="1587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By Ayanna Jones and </a:t>
            </a:r>
            <a:endParaRPr sz="21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Marilyn Jones</a:t>
            </a:r>
            <a:endParaRPr sz="21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Atmospheric Chemistry </a:t>
            </a:r>
            <a:endParaRPr sz="2100">
              <a:solidFill>
                <a:srgbClr val="000000"/>
              </a:solidFill>
              <a:latin typeface="Times New Roman"/>
              <a:ea typeface="Times New Roman"/>
              <a:cs typeface="Times New Roman"/>
              <a:sym typeface="Times New Roman"/>
            </a:endParaRPr>
          </a:p>
          <a:p>
            <a:pPr indent="0" lvl="0" marL="0" algn="l">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Group Project</a:t>
            </a:r>
            <a:endParaRPr sz="2100">
              <a:solidFill>
                <a:srgbClr val="000000"/>
              </a:solidFill>
              <a:latin typeface="Times New Roman"/>
              <a:ea typeface="Times New Roman"/>
              <a:cs typeface="Times New Roman"/>
              <a:sym typeface="Times New Roman"/>
            </a:endParaRPr>
          </a:p>
        </p:txBody>
      </p:sp>
      <p:cxnSp>
        <p:nvCxnSpPr>
          <p:cNvPr id="56" name="Shape 56"/>
          <p:cNvCxnSpPr/>
          <p:nvPr/>
        </p:nvCxnSpPr>
        <p:spPr>
          <a:xfrm>
            <a:off x="5976475" y="702375"/>
            <a:ext cx="9600" cy="1581300"/>
          </a:xfrm>
          <a:prstGeom prst="straightConnector1">
            <a:avLst/>
          </a:prstGeom>
          <a:noFill/>
          <a:ln cap="flat" cmpd="sng" w="9525">
            <a:solidFill>
              <a:schemeClr val="dk2"/>
            </a:solidFill>
            <a:prstDash val="solid"/>
            <a:round/>
            <a:headEnd len="med" w="med" type="none"/>
            <a:tailEnd len="med" w="med" type="none"/>
          </a:ln>
        </p:spPr>
      </p:cxnSp>
      <p:pic>
        <p:nvPicPr>
          <p:cNvPr id="57" name="Shape 57"/>
          <p:cNvPicPr preferRelativeResize="0"/>
          <p:nvPr/>
        </p:nvPicPr>
        <p:blipFill rotWithShape="1">
          <a:blip r:embed="rId3">
            <a:alphaModFix/>
          </a:blip>
          <a:srcRect b="69646" l="0" r="0" t="0"/>
          <a:stretch/>
        </p:blipFill>
        <p:spPr>
          <a:xfrm>
            <a:off x="495600" y="2677050"/>
            <a:ext cx="8152776" cy="2466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Sputtering at Europa</a:t>
            </a:r>
            <a:endParaRPr>
              <a:latin typeface="Times New Roman"/>
              <a:ea typeface="Times New Roman"/>
              <a:cs typeface="Times New Roman"/>
              <a:sym typeface="Times New Roman"/>
            </a:endParaRPr>
          </a:p>
        </p:txBody>
      </p:sp>
      <p:sp>
        <p:nvSpPr>
          <p:cNvPr id="116" name="Shape 116"/>
          <p:cNvSpPr txBox="1"/>
          <p:nvPr>
            <p:ph idx="1" type="body"/>
          </p:nvPr>
        </p:nvSpPr>
        <p:spPr>
          <a:xfrm>
            <a:off x="311700" y="1160850"/>
            <a:ext cx="4722900" cy="3940800"/>
          </a:xfrm>
          <a:prstGeom prst="rect">
            <a:avLst/>
          </a:prstGeom>
        </p:spPr>
        <p:txBody>
          <a:bodyPr anchorCtr="0" anchor="t" bIns="91425" lIns="91425" spcFirstLastPara="1" rIns="91425" wrap="square" tIns="91425">
            <a:noAutofit/>
          </a:bodyPr>
          <a:lstStyle/>
          <a:p>
            <a:pPr indent="0" lvl="0" marL="0" rtl="0">
              <a:lnSpc>
                <a:spcPct val="90000"/>
              </a:lnSpc>
              <a:spcBef>
                <a:spcPts val="1200"/>
              </a:spcBef>
              <a:spcAft>
                <a:spcPts val="0"/>
              </a:spcAft>
              <a:buNone/>
            </a:pPr>
            <a:r>
              <a:rPr lang="en">
                <a:solidFill>
                  <a:srgbClr val="000000"/>
                </a:solidFill>
                <a:latin typeface="Times New Roman"/>
                <a:ea typeface="Times New Roman"/>
                <a:cs typeface="Times New Roman"/>
                <a:sym typeface="Times New Roman"/>
              </a:rPr>
              <a:t>The heavy energetic ions of the jovian plasma can erode the surface of Europa via ion sputtering</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Clr>
                <a:schemeClr val="dk1"/>
              </a:buClr>
              <a:buSzPts val="1100"/>
              <a:buFont typeface="Arial"/>
              <a:buNone/>
            </a:pPr>
            <a:r>
              <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None/>
            </a:pPr>
            <a:r>
              <a:rPr lang="en">
                <a:solidFill>
                  <a:srgbClr val="000000"/>
                </a:solidFill>
                <a:latin typeface="Times New Roman"/>
                <a:ea typeface="Times New Roman"/>
                <a:cs typeface="Times New Roman"/>
                <a:sym typeface="Times New Roman"/>
              </a:rPr>
              <a:t>Photons impinging the surface may result in neutral atom release via photolysis</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None/>
            </a:pPr>
            <a:r>
              <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Europa’s oxygen chemistry is of importance due to the fact that it is one of the most common molecular reactions known on Europa.</a:t>
            </a:r>
            <a:endParaRPr>
              <a:solidFill>
                <a:srgbClr val="000000"/>
              </a:solidFill>
              <a:latin typeface="Times New Roman"/>
              <a:ea typeface="Times New Roman"/>
              <a:cs typeface="Times New Roman"/>
              <a:sym typeface="Times New Roman"/>
            </a:endParaRPr>
          </a:p>
          <a:p>
            <a:pPr indent="0" lvl="0" marL="0">
              <a:spcBef>
                <a:spcPts val="200"/>
              </a:spcBef>
              <a:spcAft>
                <a:spcPts val="1600"/>
              </a:spcAft>
              <a:buNone/>
            </a:pPr>
            <a:r>
              <a:t/>
            </a:r>
            <a:endParaRPr>
              <a:solidFill>
                <a:srgbClr val="000000"/>
              </a:solidFill>
              <a:latin typeface="Times New Roman"/>
              <a:ea typeface="Times New Roman"/>
              <a:cs typeface="Times New Roman"/>
              <a:sym typeface="Times New Roman"/>
            </a:endParaRPr>
          </a:p>
        </p:txBody>
      </p:sp>
      <p:pic>
        <p:nvPicPr>
          <p:cNvPr id="117" name="Shape 117"/>
          <p:cNvPicPr preferRelativeResize="0"/>
          <p:nvPr/>
        </p:nvPicPr>
        <p:blipFill>
          <a:blip r:embed="rId3">
            <a:alphaModFix/>
          </a:blip>
          <a:stretch>
            <a:fillRect/>
          </a:stretch>
        </p:blipFill>
        <p:spPr>
          <a:xfrm>
            <a:off x="4978851" y="50250"/>
            <a:ext cx="416515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Shape 1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24" name="Shape 124"/>
          <p:cNvPicPr preferRelativeResize="0"/>
          <p:nvPr/>
        </p:nvPicPr>
        <p:blipFill rotWithShape="1">
          <a:blip r:embed="rId3">
            <a:alphaModFix/>
          </a:blip>
          <a:srcRect b="29974" l="31513" r="34410" t="21039"/>
          <a:stretch/>
        </p:blipFill>
        <p:spPr>
          <a:xfrm>
            <a:off x="1901600" y="413475"/>
            <a:ext cx="5340800" cy="4316550"/>
          </a:xfrm>
          <a:prstGeom prst="rect">
            <a:avLst/>
          </a:prstGeom>
          <a:noFill/>
          <a:ln>
            <a:noFill/>
          </a:ln>
        </p:spPr>
      </p:pic>
      <p:sp>
        <p:nvSpPr>
          <p:cNvPr id="125" name="Shape 125"/>
          <p:cNvSpPr txBox="1"/>
          <p:nvPr/>
        </p:nvSpPr>
        <p:spPr>
          <a:xfrm>
            <a:off x="7501650" y="4709750"/>
            <a:ext cx="6146700" cy="717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Johnson et. al. 2009 </a:t>
            </a:r>
            <a:endParaRPr>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32" name="Shape 132"/>
          <p:cNvPicPr preferRelativeResize="0"/>
          <p:nvPr/>
        </p:nvPicPr>
        <p:blipFill rotWithShape="1">
          <a:blip r:embed="rId3">
            <a:alphaModFix/>
          </a:blip>
          <a:srcRect b="15234" l="26372" r="29746" t="16477"/>
          <a:stretch/>
        </p:blipFill>
        <p:spPr>
          <a:xfrm>
            <a:off x="2254827" y="581575"/>
            <a:ext cx="4548975" cy="3980350"/>
          </a:xfrm>
          <a:prstGeom prst="rect">
            <a:avLst/>
          </a:prstGeom>
          <a:noFill/>
          <a:ln>
            <a:noFill/>
          </a:ln>
        </p:spPr>
      </p:pic>
      <p:sp>
        <p:nvSpPr>
          <p:cNvPr id="133" name="Shape 133"/>
          <p:cNvSpPr txBox="1"/>
          <p:nvPr/>
        </p:nvSpPr>
        <p:spPr>
          <a:xfrm>
            <a:off x="7501650" y="4709750"/>
            <a:ext cx="6146700" cy="717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Johnson et. al. 2009 </a:t>
            </a:r>
            <a:endParaRPr>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Shape 138"/>
          <p:cNvPicPr preferRelativeResize="0"/>
          <p:nvPr/>
        </p:nvPicPr>
        <p:blipFill rotWithShape="1">
          <a:blip r:embed="rId3">
            <a:alphaModFix/>
          </a:blip>
          <a:srcRect b="15237" l="23924" r="27061" t="17098"/>
          <a:stretch/>
        </p:blipFill>
        <p:spPr>
          <a:xfrm>
            <a:off x="3530774" y="536650"/>
            <a:ext cx="5034301" cy="3907599"/>
          </a:xfrm>
          <a:prstGeom prst="rect">
            <a:avLst/>
          </a:prstGeom>
          <a:noFill/>
          <a:ln>
            <a:noFill/>
          </a:ln>
        </p:spPr>
      </p:pic>
      <p:pic>
        <p:nvPicPr>
          <p:cNvPr id="139" name="Shape 139"/>
          <p:cNvPicPr preferRelativeResize="0"/>
          <p:nvPr/>
        </p:nvPicPr>
        <p:blipFill rotWithShape="1">
          <a:blip r:embed="rId4">
            <a:alphaModFix/>
          </a:blip>
          <a:srcRect b="21970" l="29558" r="51312" t="31668"/>
          <a:stretch/>
        </p:blipFill>
        <p:spPr>
          <a:xfrm>
            <a:off x="494475" y="809550"/>
            <a:ext cx="2586501" cy="3524400"/>
          </a:xfrm>
          <a:prstGeom prst="rect">
            <a:avLst/>
          </a:prstGeom>
          <a:noFill/>
          <a:ln>
            <a:noFill/>
          </a:ln>
        </p:spPr>
      </p:pic>
      <p:sp>
        <p:nvSpPr>
          <p:cNvPr id="140" name="Shape 140"/>
          <p:cNvSpPr txBox="1"/>
          <p:nvPr/>
        </p:nvSpPr>
        <p:spPr>
          <a:xfrm>
            <a:off x="1397025" y="136300"/>
            <a:ext cx="8805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t>2001</a:t>
            </a:r>
            <a:endParaRPr sz="2400"/>
          </a:p>
        </p:txBody>
      </p:sp>
      <p:sp>
        <p:nvSpPr>
          <p:cNvPr id="141" name="Shape 141"/>
          <p:cNvSpPr txBox="1"/>
          <p:nvPr/>
        </p:nvSpPr>
        <p:spPr>
          <a:xfrm>
            <a:off x="5678850" y="136300"/>
            <a:ext cx="10182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t>2009</a:t>
            </a:r>
            <a:endParaRPr sz="2400"/>
          </a:p>
        </p:txBody>
      </p:sp>
      <p:sp>
        <p:nvSpPr>
          <p:cNvPr id="142" name="Shape 142"/>
          <p:cNvSpPr txBox="1"/>
          <p:nvPr/>
        </p:nvSpPr>
        <p:spPr>
          <a:xfrm>
            <a:off x="5313000" y="4753950"/>
            <a:ext cx="3831000" cy="717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latin typeface="Times New Roman"/>
                <a:ea typeface="Times New Roman"/>
                <a:cs typeface="Times New Roman"/>
                <a:sym typeface="Times New Roman"/>
              </a:rPr>
              <a:t>Shematovich et. al. 2001 and</a:t>
            </a: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Johnson et. al. 2009 </a:t>
            </a:r>
            <a:endParaRPr>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48" name="Shape 1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49" name="Shape 149"/>
          <p:cNvPicPr preferRelativeResize="0"/>
          <p:nvPr/>
        </p:nvPicPr>
        <p:blipFill>
          <a:blip r:embed="rId3">
            <a:alphaModFix/>
          </a:blip>
          <a:stretch>
            <a:fillRect/>
          </a:stretch>
        </p:blipFill>
        <p:spPr>
          <a:xfrm>
            <a:off x="472625" y="543411"/>
            <a:ext cx="8198750" cy="4056676"/>
          </a:xfrm>
          <a:prstGeom prst="rect">
            <a:avLst/>
          </a:prstGeom>
          <a:noFill/>
          <a:ln>
            <a:noFill/>
          </a:ln>
        </p:spPr>
      </p:pic>
      <p:sp>
        <p:nvSpPr>
          <p:cNvPr id="150" name="Shape 150"/>
          <p:cNvSpPr txBox="1"/>
          <p:nvPr/>
        </p:nvSpPr>
        <p:spPr>
          <a:xfrm>
            <a:off x="7649175" y="4703625"/>
            <a:ext cx="7329600" cy="855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europa.nasa.gov</a:t>
            </a:r>
            <a:endParaRPr>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Shape 1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Past Missions to Better Understand Europa’s Exosphere</a:t>
            </a:r>
            <a:endParaRPr>
              <a:latin typeface="Times New Roman"/>
              <a:ea typeface="Times New Roman"/>
              <a:cs typeface="Times New Roman"/>
              <a:sym typeface="Times New Roman"/>
            </a:endParaRPr>
          </a:p>
        </p:txBody>
      </p:sp>
      <p:sp>
        <p:nvSpPr>
          <p:cNvPr id="156" name="Shape 1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Voyager (1979)</a:t>
            </a:r>
            <a:endParaRPr>
              <a:solidFill>
                <a:srgbClr val="000000"/>
              </a:solidFill>
              <a:latin typeface="Times New Roman"/>
              <a:ea typeface="Times New Roman"/>
              <a:cs typeface="Times New Roman"/>
              <a:sym typeface="Times New Roman"/>
            </a:endParaRPr>
          </a:p>
          <a:p>
            <a:pPr indent="-342900" lvl="1" marL="91440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Sent back first data and variations among the Galilean moons</a:t>
            </a:r>
            <a:endParaRPr sz="1800">
              <a:solidFill>
                <a:srgbClr val="000000"/>
              </a:solidFill>
              <a:latin typeface="Times New Roman"/>
              <a:ea typeface="Times New Roman"/>
              <a:cs typeface="Times New Roman"/>
              <a:sym typeface="Times New Roman"/>
            </a:endParaRPr>
          </a:p>
          <a:p>
            <a:pPr indent="-342900" lvl="0" marL="45720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Galileo (1994)</a:t>
            </a:r>
            <a:endParaRPr>
              <a:solidFill>
                <a:srgbClr val="000000"/>
              </a:solidFill>
              <a:latin typeface="Times New Roman"/>
              <a:ea typeface="Times New Roman"/>
              <a:cs typeface="Times New Roman"/>
              <a:sym typeface="Times New Roman"/>
            </a:endParaRPr>
          </a:p>
          <a:p>
            <a:pPr indent="-342900" lvl="1" marL="91440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A significant discovery was the possibility of a salty subsurface ocean at Europa</a:t>
            </a:r>
            <a:endParaRPr sz="1800">
              <a:solidFill>
                <a:srgbClr val="000000"/>
              </a:solidFill>
              <a:latin typeface="Times New Roman"/>
              <a:ea typeface="Times New Roman"/>
              <a:cs typeface="Times New Roman"/>
              <a:sym typeface="Times New Roman"/>
            </a:endParaRPr>
          </a:p>
          <a:p>
            <a:pPr indent="-342900" lvl="0" marL="45720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Over the past decade, NASA and the National Research Council (NRC) have recognized Europa’s astrobiological potential.</a:t>
            </a:r>
            <a:endParaRPr>
              <a:solidFill>
                <a:srgbClr val="000000"/>
              </a:solidFill>
              <a:latin typeface="Times New Roman"/>
              <a:ea typeface="Times New Roman"/>
              <a:cs typeface="Times New Roman"/>
              <a:sym typeface="Times New Roman"/>
            </a:endParaRPr>
          </a:p>
          <a:p>
            <a:pPr indent="-342900" lvl="0" marL="457200"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The last NRC Planetary Decadal Survey recommended a Europa orbiter flagship mission as the number one priority for solar system exploration over the next decade.(1)</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Future</a:t>
            </a:r>
            <a:endParaRPr>
              <a:latin typeface="Times New Roman"/>
              <a:ea typeface="Times New Roman"/>
              <a:cs typeface="Times New Roman"/>
              <a:sym typeface="Times New Roman"/>
            </a:endParaRPr>
          </a:p>
        </p:txBody>
      </p:sp>
      <p:sp>
        <p:nvSpPr>
          <p:cNvPr id="162" name="Shape 1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European Space Agency mission- JUpiter ICy Moons Explorer (JUICE)</a:t>
            </a:r>
            <a:endParaRPr>
              <a:solidFill>
                <a:srgbClr val="000000"/>
              </a:solidFill>
              <a:latin typeface="Times New Roman"/>
              <a:ea typeface="Times New Roman"/>
              <a:cs typeface="Times New Roman"/>
              <a:sym typeface="Times New Roman"/>
            </a:endParaRPr>
          </a:p>
          <a:p>
            <a:pPr indent="-330200" lvl="1" marL="914400" rtl="0">
              <a:lnSpc>
                <a:spcPct val="10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Characterization of the ocean layers and detection of putative subsurface water reservoirs</a:t>
            </a:r>
            <a:endParaRPr sz="1600">
              <a:solidFill>
                <a:srgbClr val="000000"/>
              </a:solidFill>
              <a:latin typeface="Times New Roman"/>
              <a:ea typeface="Times New Roman"/>
              <a:cs typeface="Times New Roman"/>
              <a:sym typeface="Times New Roman"/>
            </a:endParaRPr>
          </a:p>
          <a:p>
            <a:pPr indent="-330200" lvl="1" marL="914400" rtl="0">
              <a:lnSpc>
                <a:spcPct val="10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Characterization of the internal mass distribution, dynamics and evolution of the interiors</a:t>
            </a:r>
            <a:endParaRPr sz="1600">
              <a:solidFill>
                <a:srgbClr val="000000"/>
              </a:solidFill>
              <a:latin typeface="Times New Roman"/>
              <a:ea typeface="Times New Roman"/>
              <a:cs typeface="Times New Roman"/>
              <a:sym typeface="Times New Roman"/>
            </a:endParaRPr>
          </a:p>
          <a:p>
            <a:pPr indent="-330200" lvl="1" marL="914400" rtl="0">
              <a:lnSpc>
                <a:spcPct val="100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Investigation of the exosphere</a:t>
            </a:r>
            <a:endParaRPr sz="1600">
              <a:solidFill>
                <a:srgbClr val="000000"/>
              </a:solidFill>
              <a:latin typeface="Times New Roman"/>
              <a:ea typeface="Times New Roman"/>
              <a:cs typeface="Times New Roman"/>
              <a:sym typeface="Times New Roman"/>
            </a:endParaRPr>
          </a:p>
          <a:p>
            <a:pPr indent="0" lvl="0" marL="457200" rtl="0">
              <a:lnSpc>
                <a:spcPct val="100000"/>
              </a:lnSpc>
              <a:spcBef>
                <a:spcPts val="900"/>
              </a:spcBef>
              <a:spcAft>
                <a:spcPts val="0"/>
              </a:spcAft>
              <a:buNone/>
            </a:pPr>
            <a:r>
              <a:t/>
            </a:r>
            <a:endParaRPr sz="1000">
              <a:solidFill>
                <a:srgbClr val="000000"/>
              </a:solidFill>
              <a:latin typeface="Times New Roman"/>
              <a:ea typeface="Times New Roman"/>
              <a:cs typeface="Times New Roman"/>
              <a:sym typeface="Times New Roman"/>
            </a:endParaRPr>
          </a:p>
          <a:p>
            <a:pPr indent="-342900" lvl="0" marL="457200" rtl="0">
              <a:spcBef>
                <a:spcPts val="90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NASA mission-Europa Clipper (2020’s)</a:t>
            </a:r>
            <a:endParaRPr>
              <a:solidFill>
                <a:srgbClr val="000000"/>
              </a:solidFill>
              <a:latin typeface="Times New Roman"/>
              <a:ea typeface="Times New Roman"/>
              <a:cs typeface="Times New Roman"/>
              <a:sym typeface="Times New Roman"/>
            </a:endParaRPr>
          </a:p>
          <a:p>
            <a:pPr indent="-330200" lvl="1" marL="914400" rtl="0">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From Decadal Survey (2nd on the list)</a:t>
            </a:r>
            <a:endParaRPr sz="1600">
              <a:solidFill>
                <a:srgbClr val="000000"/>
              </a:solidFill>
              <a:latin typeface="Times New Roman"/>
              <a:ea typeface="Times New Roman"/>
              <a:cs typeface="Times New Roman"/>
              <a:sym typeface="Times New Roman"/>
            </a:endParaRPr>
          </a:p>
          <a:p>
            <a:pPr indent="-330200" lvl="1" marL="914400" rtl="0">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9 instruments on board</a:t>
            </a:r>
            <a:endParaRPr sz="1600">
              <a:solidFill>
                <a:srgbClr val="000000"/>
              </a:solidFill>
              <a:latin typeface="Times New Roman"/>
              <a:ea typeface="Times New Roman"/>
              <a:cs typeface="Times New Roman"/>
              <a:sym typeface="Times New Roman"/>
            </a:endParaRPr>
          </a:p>
        </p:txBody>
      </p:sp>
      <p:pic>
        <p:nvPicPr>
          <p:cNvPr id="163" name="Shape 163"/>
          <p:cNvPicPr preferRelativeResize="0"/>
          <p:nvPr/>
        </p:nvPicPr>
        <p:blipFill>
          <a:blip r:embed="rId3">
            <a:alphaModFix/>
          </a:blip>
          <a:stretch>
            <a:fillRect/>
          </a:stretch>
        </p:blipFill>
        <p:spPr>
          <a:xfrm>
            <a:off x="7171250" y="2134225"/>
            <a:ext cx="1778400" cy="2519900"/>
          </a:xfrm>
          <a:prstGeom prst="rect">
            <a:avLst/>
          </a:prstGeom>
          <a:noFill/>
          <a:ln>
            <a:noFill/>
          </a:ln>
        </p:spPr>
      </p:pic>
      <p:pic>
        <p:nvPicPr>
          <p:cNvPr id="164" name="Shape 164"/>
          <p:cNvPicPr preferRelativeResize="0"/>
          <p:nvPr/>
        </p:nvPicPr>
        <p:blipFill>
          <a:blip r:embed="rId4">
            <a:alphaModFix/>
          </a:blip>
          <a:stretch>
            <a:fillRect/>
          </a:stretch>
        </p:blipFill>
        <p:spPr>
          <a:xfrm>
            <a:off x="4776875" y="3059900"/>
            <a:ext cx="2223400" cy="1957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Conclusion</a:t>
            </a:r>
            <a:endParaRPr>
              <a:latin typeface="Times New Roman"/>
              <a:ea typeface="Times New Roman"/>
              <a:cs typeface="Times New Roman"/>
              <a:sym typeface="Times New Roman"/>
            </a:endParaRPr>
          </a:p>
        </p:txBody>
      </p:sp>
      <p:sp>
        <p:nvSpPr>
          <p:cNvPr id="170" name="Shape 170"/>
          <p:cNvSpPr txBox="1"/>
          <p:nvPr>
            <p:ph idx="1" type="body"/>
          </p:nvPr>
        </p:nvSpPr>
        <p:spPr>
          <a:xfrm>
            <a:off x="311700" y="1077775"/>
            <a:ext cx="8520600" cy="34164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Important to study Europa’s atmosphere (</a:t>
            </a:r>
            <a:r>
              <a:rPr lang="en">
                <a:solidFill>
                  <a:schemeClr val="dk1"/>
                </a:solidFill>
                <a:latin typeface="Times New Roman"/>
                <a:ea typeface="Times New Roman"/>
                <a:cs typeface="Times New Roman"/>
                <a:sym typeface="Times New Roman"/>
              </a:rPr>
              <a:t>Possibility</a:t>
            </a:r>
            <a:r>
              <a:rPr lang="en">
                <a:solidFill>
                  <a:schemeClr val="dk1"/>
                </a:solidFill>
                <a:latin typeface="Times New Roman"/>
                <a:ea typeface="Times New Roman"/>
                <a:cs typeface="Times New Roman"/>
                <a:sym typeface="Times New Roman"/>
              </a:rPr>
              <a:t> for life)</a:t>
            </a:r>
            <a:endParaRPr>
              <a:solidFill>
                <a:schemeClr val="dk1"/>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The past research continues to spark interest for the future research</a:t>
            </a:r>
            <a:endParaRPr>
              <a:solidFill>
                <a:schemeClr val="dk1"/>
              </a:solidFill>
              <a:latin typeface="Times New Roman"/>
              <a:ea typeface="Times New Roman"/>
              <a:cs typeface="Times New Roman"/>
              <a:sym typeface="Times New Roman"/>
            </a:endParaRPr>
          </a:p>
        </p:txBody>
      </p:sp>
      <p:pic>
        <p:nvPicPr>
          <p:cNvPr id="171" name="Shape 171"/>
          <p:cNvPicPr preferRelativeResize="0"/>
          <p:nvPr/>
        </p:nvPicPr>
        <p:blipFill>
          <a:blip r:embed="rId3">
            <a:alphaModFix/>
          </a:blip>
          <a:stretch>
            <a:fillRect/>
          </a:stretch>
        </p:blipFill>
        <p:spPr>
          <a:xfrm>
            <a:off x="2722413" y="1992100"/>
            <a:ext cx="3699175" cy="2733276"/>
          </a:xfrm>
          <a:prstGeom prst="rect">
            <a:avLst/>
          </a:prstGeom>
          <a:noFill/>
          <a:ln>
            <a:noFill/>
          </a:ln>
        </p:spPr>
      </p:pic>
      <p:sp>
        <p:nvSpPr>
          <p:cNvPr id="172" name="Shape 172"/>
          <p:cNvSpPr txBox="1"/>
          <p:nvPr/>
        </p:nvSpPr>
        <p:spPr>
          <a:xfrm>
            <a:off x="7171025" y="4725375"/>
            <a:ext cx="6146700" cy="717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solarsystem.nasa.gov</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Shape 1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Ayanna’s </a:t>
            </a:r>
            <a:r>
              <a:rPr lang="en">
                <a:latin typeface="Times New Roman"/>
                <a:ea typeface="Times New Roman"/>
                <a:cs typeface="Times New Roman"/>
                <a:sym typeface="Times New Roman"/>
              </a:rPr>
              <a:t>References</a:t>
            </a:r>
            <a:endParaRPr>
              <a:latin typeface="Times New Roman"/>
              <a:ea typeface="Times New Roman"/>
              <a:cs typeface="Times New Roman"/>
              <a:sym typeface="Times New Roman"/>
            </a:endParaRPr>
          </a:p>
        </p:txBody>
      </p:sp>
      <p:sp>
        <p:nvSpPr>
          <p:cNvPr id="178" name="Shape 1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1400">
                <a:solidFill>
                  <a:schemeClr val="dk1"/>
                </a:solidFill>
                <a:latin typeface="Times New Roman"/>
                <a:ea typeface="Times New Roman"/>
                <a:cs typeface="Times New Roman"/>
                <a:sym typeface="Times New Roman"/>
              </a:rPr>
              <a:t>Alexander C. and Carlson R. (2009) The exploration history of Europa. </a:t>
            </a:r>
            <a:r>
              <a:rPr i="1" lang="en" sz="1400">
                <a:solidFill>
                  <a:schemeClr val="dk1"/>
                </a:solidFill>
                <a:latin typeface="Times New Roman"/>
                <a:ea typeface="Times New Roman"/>
                <a:cs typeface="Times New Roman"/>
                <a:sym typeface="Times New Roman"/>
              </a:rPr>
              <a:t>Europa</a:t>
            </a:r>
            <a:r>
              <a:rPr lang="en" sz="1400">
                <a:solidFill>
                  <a:schemeClr val="dk1"/>
                </a:solidFill>
                <a:latin typeface="Times New Roman"/>
                <a:ea typeface="Times New Roman"/>
                <a:cs typeface="Times New Roman"/>
                <a:sym typeface="Times New Roman"/>
              </a:rPr>
              <a:t>, Edited by Robert T. Pappalardo, William B. McKinnon, Krishan K. Khurana. University of Arizona Press, Tucson, pp. 59-83.</a:t>
            </a:r>
            <a:endParaRPr sz="1400">
              <a:solidFill>
                <a:schemeClr val="dk1"/>
              </a:solidFill>
              <a:latin typeface="Times New Roman"/>
              <a:ea typeface="Times New Roman"/>
              <a:cs typeface="Times New Roman"/>
              <a:sym typeface="Times New Roman"/>
            </a:endParaRPr>
          </a:p>
          <a:p>
            <a:pPr indent="0" lvl="0" marL="0" rtl="0">
              <a:lnSpc>
                <a:spcPct val="100000"/>
              </a:lnSpc>
              <a:spcBef>
                <a:spcPts val="1600"/>
              </a:spcBef>
              <a:spcAft>
                <a:spcPts val="0"/>
              </a:spcAft>
              <a:buNone/>
            </a:pPr>
            <a:r>
              <a:rPr lang="en" sz="1400">
                <a:solidFill>
                  <a:schemeClr val="dk1"/>
                </a:solidFill>
                <a:latin typeface="Times New Roman"/>
                <a:ea typeface="Times New Roman"/>
                <a:cs typeface="Times New Roman"/>
                <a:sym typeface="Times New Roman"/>
              </a:rPr>
              <a:t>Johnson R.E., Burger M.H., Cassidy T.A., Leblanc F., Marconi M., Smyth W.H. (2009) Composition and detection of Europa’s sputter-induced atmosphere. </a:t>
            </a:r>
            <a:r>
              <a:rPr i="1" lang="en" sz="1400">
                <a:solidFill>
                  <a:schemeClr val="dk1"/>
                </a:solidFill>
                <a:latin typeface="Times New Roman"/>
                <a:ea typeface="Times New Roman"/>
                <a:cs typeface="Times New Roman"/>
                <a:sym typeface="Times New Roman"/>
              </a:rPr>
              <a:t>Europa</a:t>
            </a:r>
            <a:r>
              <a:rPr lang="en" sz="1400">
                <a:solidFill>
                  <a:schemeClr val="dk1"/>
                </a:solidFill>
                <a:latin typeface="Times New Roman"/>
                <a:ea typeface="Times New Roman"/>
                <a:cs typeface="Times New Roman"/>
                <a:sym typeface="Times New Roman"/>
              </a:rPr>
              <a:t>, </a:t>
            </a:r>
            <a:r>
              <a:rPr lang="en" sz="1400">
                <a:solidFill>
                  <a:schemeClr val="dk1"/>
                </a:solidFill>
                <a:latin typeface="Times New Roman"/>
                <a:ea typeface="Times New Roman"/>
                <a:cs typeface="Times New Roman"/>
                <a:sym typeface="Times New Roman"/>
              </a:rPr>
              <a:t>Edited by Robert T. Pappalardo, William B. McKinnon, Krishan K. Khurana. University of Arizona Press, Tucson, pp. 507-527.</a:t>
            </a:r>
            <a:endParaRPr sz="1400">
              <a:solidFill>
                <a:schemeClr val="dk1"/>
              </a:solidFill>
              <a:latin typeface="Times New Roman"/>
              <a:ea typeface="Times New Roman"/>
              <a:cs typeface="Times New Roman"/>
              <a:sym typeface="Times New Roman"/>
            </a:endParaRPr>
          </a:p>
          <a:p>
            <a:pPr indent="0" lvl="0" marL="0" rtl="0">
              <a:lnSpc>
                <a:spcPct val="100000"/>
              </a:lnSpc>
              <a:spcBef>
                <a:spcPts val="1600"/>
              </a:spcBef>
              <a:spcAft>
                <a:spcPts val="0"/>
              </a:spcAft>
              <a:buNone/>
            </a:pPr>
            <a:r>
              <a:rPr lang="en" sz="1400">
                <a:solidFill>
                  <a:schemeClr val="dk1"/>
                </a:solidFill>
                <a:latin typeface="Times New Roman"/>
                <a:ea typeface="Times New Roman"/>
                <a:cs typeface="Times New Roman"/>
                <a:sym typeface="Times New Roman"/>
              </a:rPr>
              <a:t>McGrath M.A., Hansen C.J., Hendrix A.R. (2009) Observations of Europa’s tenuous atmosphere. </a:t>
            </a:r>
            <a:r>
              <a:rPr i="1" lang="en" sz="1400">
                <a:solidFill>
                  <a:schemeClr val="dk1"/>
                </a:solidFill>
                <a:latin typeface="Times New Roman"/>
                <a:ea typeface="Times New Roman"/>
                <a:cs typeface="Times New Roman"/>
                <a:sym typeface="Times New Roman"/>
              </a:rPr>
              <a:t>Europa</a:t>
            </a:r>
            <a:r>
              <a:rPr lang="en" sz="1400">
                <a:solidFill>
                  <a:schemeClr val="dk1"/>
                </a:solidFill>
                <a:latin typeface="Times New Roman"/>
                <a:ea typeface="Times New Roman"/>
                <a:cs typeface="Times New Roman"/>
                <a:sym typeface="Times New Roman"/>
              </a:rPr>
              <a:t>, Edited by Pappalardo R.T., McKinnon W.B., Khurana K.K. Univ of Arizona Press, Tucson, AZ, pp 485-505. </a:t>
            </a:r>
            <a:endParaRPr sz="1400">
              <a:solidFill>
                <a:schemeClr val="dk1"/>
              </a:solidFill>
              <a:latin typeface="Times New Roman"/>
              <a:ea typeface="Times New Roman"/>
              <a:cs typeface="Times New Roman"/>
              <a:sym typeface="Times New Roman"/>
            </a:endParaRPr>
          </a:p>
          <a:p>
            <a:pPr indent="0" lvl="0" marL="0" rtl="0">
              <a:lnSpc>
                <a:spcPct val="100000"/>
              </a:lnSpc>
              <a:spcBef>
                <a:spcPts val="1600"/>
              </a:spcBef>
              <a:spcAft>
                <a:spcPts val="0"/>
              </a:spcAft>
              <a:buNone/>
            </a:pPr>
            <a:r>
              <a:rPr lang="en" sz="1400">
                <a:solidFill>
                  <a:schemeClr val="dk1"/>
                </a:solidFill>
                <a:latin typeface="Times New Roman"/>
                <a:ea typeface="Times New Roman"/>
                <a:cs typeface="Times New Roman"/>
                <a:sym typeface="Times New Roman"/>
              </a:rPr>
              <a:t>Schubert G., Sohl F., Hussmann H. (2009) Interior of Europa. </a:t>
            </a:r>
            <a:r>
              <a:rPr i="1" lang="en" sz="1400">
                <a:solidFill>
                  <a:schemeClr val="dk1"/>
                </a:solidFill>
                <a:latin typeface="Times New Roman"/>
                <a:ea typeface="Times New Roman"/>
                <a:cs typeface="Times New Roman"/>
                <a:sym typeface="Times New Roman"/>
              </a:rPr>
              <a:t>Europa</a:t>
            </a:r>
            <a:r>
              <a:rPr lang="en" sz="1400">
                <a:solidFill>
                  <a:schemeClr val="dk1"/>
                </a:solidFill>
                <a:latin typeface="Times New Roman"/>
                <a:ea typeface="Times New Roman"/>
                <a:cs typeface="Times New Roman"/>
                <a:sym typeface="Times New Roman"/>
              </a:rPr>
              <a:t>, Edited by Robert T. Pappalardo, William B. McKinnon, Krishan K. Khurana. University of Arizona Press, Tucson, pp. 353-367.</a:t>
            </a:r>
            <a:endParaRPr sz="1400">
              <a:solidFill>
                <a:schemeClr val="dk1"/>
              </a:solidFill>
              <a:latin typeface="Times New Roman"/>
              <a:ea typeface="Times New Roman"/>
              <a:cs typeface="Times New Roman"/>
              <a:sym typeface="Times New Roman"/>
            </a:endParaRPr>
          </a:p>
          <a:p>
            <a:pPr indent="0" lvl="0" marL="0">
              <a:lnSpc>
                <a:spcPct val="100000"/>
              </a:lnSpc>
              <a:spcBef>
                <a:spcPts val="1600"/>
              </a:spcBef>
              <a:spcAft>
                <a:spcPts val="0"/>
              </a:spcAft>
              <a:buNone/>
            </a:pPr>
            <a:r>
              <a:rPr lang="en" sz="1400">
                <a:solidFill>
                  <a:schemeClr val="dk1"/>
                </a:solidFill>
                <a:latin typeface="Times New Roman"/>
                <a:ea typeface="Times New Roman"/>
                <a:cs typeface="Times New Roman"/>
                <a:sym typeface="Times New Roman"/>
              </a:rPr>
              <a:t>Spencer J.R. and Calvin W.M. (2002) Condensed O</a:t>
            </a:r>
            <a:r>
              <a:rPr baseline="-25000" lang="en" sz="1400">
                <a:solidFill>
                  <a:schemeClr val="dk1"/>
                </a:solidFill>
                <a:latin typeface="Times New Roman"/>
                <a:ea typeface="Times New Roman"/>
                <a:cs typeface="Times New Roman"/>
                <a:sym typeface="Times New Roman"/>
              </a:rPr>
              <a:t>2</a:t>
            </a:r>
            <a:r>
              <a:rPr lang="en" sz="1400">
                <a:solidFill>
                  <a:schemeClr val="dk1"/>
                </a:solidFill>
                <a:latin typeface="Times New Roman"/>
                <a:ea typeface="Times New Roman"/>
                <a:cs typeface="Times New Roman"/>
                <a:sym typeface="Times New Roman"/>
              </a:rPr>
              <a:t> on Europa and Callisto. </a:t>
            </a:r>
            <a:r>
              <a:rPr i="1" lang="en" sz="1400">
                <a:solidFill>
                  <a:schemeClr val="dk1"/>
                </a:solidFill>
                <a:latin typeface="Times New Roman"/>
                <a:ea typeface="Times New Roman"/>
                <a:cs typeface="Times New Roman"/>
                <a:sym typeface="Times New Roman"/>
              </a:rPr>
              <a:t>Astron. J.</a:t>
            </a:r>
            <a:r>
              <a:rPr lang="en" sz="1400">
                <a:solidFill>
                  <a:schemeClr val="dk1"/>
                </a:solidFill>
                <a:latin typeface="Times New Roman"/>
                <a:ea typeface="Times New Roman"/>
                <a:cs typeface="Times New Roman"/>
                <a:sym typeface="Times New Roman"/>
              </a:rPr>
              <a:t>, 124, 3400-3403.</a:t>
            </a:r>
            <a:endParaRPr sz="1400">
              <a:solidFill>
                <a:schemeClr val="dk1"/>
              </a:solidFill>
              <a:latin typeface="Times New Roman"/>
              <a:ea typeface="Times New Roman"/>
              <a:cs typeface="Times New Roman"/>
              <a:sym typeface="Times New Roman"/>
            </a:endParaRPr>
          </a:p>
          <a:p>
            <a:pPr indent="0" lvl="0" marL="0">
              <a:lnSpc>
                <a:spcPct val="100000"/>
              </a:lnSpc>
              <a:spcBef>
                <a:spcPts val="1600"/>
              </a:spcBef>
              <a:spcAft>
                <a:spcPts val="0"/>
              </a:spcAft>
              <a:buNone/>
            </a:pPr>
            <a:r>
              <a:t/>
            </a:r>
            <a:endParaRPr sz="1400">
              <a:solidFill>
                <a:schemeClr val="dk1"/>
              </a:solidFill>
              <a:latin typeface="Times New Roman"/>
              <a:ea typeface="Times New Roman"/>
              <a:cs typeface="Times New Roman"/>
              <a:sym typeface="Times New Roman"/>
            </a:endParaRPr>
          </a:p>
          <a:p>
            <a:pPr indent="0" lvl="0" marL="0">
              <a:lnSpc>
                <a:spcPct val="100000"/>
              </a:lnSpc>
              <a:spcBef>
                <a:spcPts val="1600"/>
              </a:spcBef>
              <a:spcAft>
                <a:spcPts val="0"/>
              </a:spcAft>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a:lnSpc>
                <a:spcPct val="100000"/>
              </a:lnSpc>
              <a:spcBef>
                <a:spcPts val="1600"/>
              </a:spcBef>
              <a:spcAft>
                <a:spcPts val="0"/>
              </a:spcAft>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a:spcBef>
                <a:spcPts val="1600"/>
              </a:spcBef>
              <a:spcAft>
                <a:spcPts val="0"/>
              </a:spcAft>
              <a:buNone/>
            </a:pPr>
            <a:r>
              <a:rPr lang="en" sz="1100">
                <a:solidFill>
                  <a:schemeClr val="dk1"/>
                </a:solidFill>
              </a:rPr>
              <a:t>		</a:t>
            </a:r>
            <a:endParaRPr sz="1100">
              <a:solidFill>
                <a:schemeClr val="dk1"/>
              </a:solidFill>
            </a:endParaRPr>
          </a:p>
          <a:p>
            <a:pPr indent="0" lvl="0" marL="0" rtl="0">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a:spcBef>
                <a:spcPts val="1600"/>
              </a:spcBef>
              <a:spcAft>
                <a:spcPts val="1600"/>
              </a:spcAft>
              <a:buNone/>
            </a:pPr>
            <a:r>
              <a:t/>
            </a:r>
            <a:endParaRPr sz="900">
              <a:solidFill>
                <a:schemeClr val="dk1"/>
              </a:solidFill>
              <a:highlight>
                <a:srgbClr val="FFFFFF"/>
              </a:highlight>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Marilyn’s </a:t>
            </a:r>
            <a:r>
              <a:rPr lang="en">
                <a:latin typeface="Times New Roman"/>
                <a:ea typeface="Times New Roman"/>
                <a:cs typeface="Times New Roman"/>
                <a:sym typeface="Times New Roman"/>
              </a:rPr>
              <a:t>References</a:t>
            </a:r>
            <a:endParaRPr>
              <a:latin typeface="Times New Roman"/>
              <a:ea typeface="Times New Roman"/>
              <a:cs typeface="Times New Roman"/>
              <a:sym typeface="Times New Roman"/>
            </a:endParaRPr>
          </a:p>
        </p:txBody>
      </p:sp>
      <p:sp>
        <p:nvSpPr>
          <p:cNvPr id="184" name="Shape 184"/>
          <p:cNvSpPr txBox="1"/>
          <p:nvPr>
            <p:ph idx="1" type="body"/>
          </p:nvPr>
        </p:nvSpPr>
        <p:spPr>
          <a:xfrm>
            <a:off x="311700" y="1152475"/>
            <a:ext cx="8520600" cy="3416400"/>
          </a:xfrm>
          <a:prstGeom prst="rect">
            <a:avLst/>
          </a:prstGeom>
          <a:noFill/>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1200">
                <a:solidFill>
                  <a:schemeClr val="dk1"/>
                </a:solidFill>
                <a:latin typeface="Times New Roman"/>
                <a:ea typeface="Times New Roman"/>
                <a:cs typeface="Times New Roman"/>
                <a:sym typeface="Times New Roman"/>
              </a:rPr>
              <a:t>Galli, A., Vorburger, P., Wurz, M., and Tulej, M.. Sputtering of water ice films: A re-assessment with singly and doubly charged oxygen and argon ions, molecular oxygen, and electrons.Science Direct, Icarus. pp. 36-45</a:t>
            </a:r>
            <a:endParaRPr sz="1200">
              <a:solidFill>
                <a:schemeClr val="dk1"/>
              </a:solidFill>
              <a:latin typeface="Times New Roman"/>
              <a:ea typeface="Times New Roman"/>
              <a:cs typeface="Times New Roman"/>
              <a:sym typeface="Times New Roman"/>
            </a:endParaRPr>
          </a:p>
          <a:p>
            <a:pPr indent="0" lvl="0" marL="0" rtl="0">
              <a:lnSpc>
                <a:spcPct val="100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a:spcBef>
                <a:spcPts val="0"/>
              </a:spcBef>
              <a:spcAft>
                <a:spcPts val="0"/>
              </a:spcAft>
              <a:buNone/>
            </a:pPr>
            <a:r>
              <a:rPr lang="en" sz="1200">
                <a:solidFill>
                  <a:srgbClr val="000000"/>
                </a:solidFill>
                <a:latin typeface="Times New Roman"/>
                <a:ea typeface="Times New Roman"/>
                <a:cs typeface="Times New Roman"/>
                <a:sym typeface="Times New Roman"/>
              </a:rPr>
              <a:t>Howell, Elizabeth. “JUICE: Exploring Jupiter's Moons.” Space.com, Space.com, 24 Mar. 2017, </a:t>
            </a:r>
            <a:r>
              <a:rPr lang="en" sz="1200" u="sng">
                <a:solidFill>
                  <a:srgbClr val="000000"/>
                </a:solidFill>
                <a:latin typeface="Times New Roman"/>
                <a:ea typeface="Times New Roman"/>
                <a:cs typeface="Times New Roman"/>
                <a:sym typeface="Times New Roman"/>
                <a:hlinkClick r:id="rId3"/>
              </a:rPr>
              <a:t>www.space.com/35692-esa-juice-facts.html</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sz="1200">
                <a:solidFill>
                  <a:srgbClr val="000000"/>
                </a:solidFill>
                <a:latin typeface="Times New Roman"/>
                <a:ea typeface="Times New Roman"/>
                <a:cs typeface="Times New Roman"/>
                <a:sym typeface="Times New Roman"/>
              </a:rPr>
              <a:t>Johnson, R. E., Burger, M. H., Cassidy, T. A., Leblanc, F., Marconi, M., &amp; Smyth, W. H. (2009). Composition and Detection of Europa’s Sputter-induced Atmosphere. </a:t>
            </a:r>
            <a:r>
              <a:rPr i="1" lang="en" sz="1200">
                <a:solidFill>
                  <a:srgbClr val="000000"/>
                </a:solidFill>
                <a:latin typeface="Times New Roman"/>
                <a:ea typeface="Times New Roman"/>
                <a:cs typeface="Times New Roman"/>
                <a:sym typeface="Times New Roman"/>
              </a:rPr>
              <a:t>Europa,</a:t>
            </a:r>
            <a:r>
              <a:rPr lang="en" sz="1200">
                <a:solidFill>
                  <a:srgbClr val="000000"/>
                </a:solidFill>
                <a:latin typeface="Times New Roman"/>
                <a:ea typeface="Times New Roman"/>
                <a:cs typeface="Times New Roman"/>
                <a:sym typeface="Times New Roman"/>
              </a:rPr>
              <a:t> 507-528. </a:t>
            </a:r>
            <a:endParaRPr sz="1200">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sz="1200">
                <a:solidFill>
                  <a:srgbClr val="000000"/>
                </a:solidFill>
                <a:latin typeface="Times New Roman"/>
                <a:ea typeface="Times New Roman"/>
                <a:cs typeface="Times New Roman"/>
                <a:sym typeface="Times New Roman"/>
              </a:rPr>
              <a:t>Shematovich, V.I. and Johnson, R.E.. (2001) Near-Surface Oxygen Atmosphere at Europa. </a:t>
            </a:r>
            <a:r>
              <a:rPr i="1" lang="en" sz="1200">
                <a:solidFill>
                  <a:srgbClr val="000000"/>
                </a:solidFill>
                <a:latin typeface="Times New Roman"/>
                <a:ea typeface="Times New Roman"/>
                <a:cs typeface="Times New Roman"/>
                <a:sym typeface="Times New Roman"/>
              </a:rPr>
              <a:t>Adv. Space Res. </a:t>
            </a:r>
            <a:r>
              <a:rPr lang="en" sz="1200">
                <a:solidFill>
                  <a:srgbClr val="000000"/>
                </a:solidFill>
                <a:latin typeface="Times New Roman"/>
                <a:ea typeface="Times New Roman"/>
                <a:cs typeface="Times New Roman"/>
                <a:sym typeface="Times New Roman"/>
              </a:rPr>
              <a:t>Vol. 27. No. 11. pp1881-1888.</a:t>
            </a:r>
            <a:endParaRPr sz="1200">
              <a:solidFill>
                <a:srgbClr val="000000"/>
              </a:solidFill>
              <a:latin typeface="Times New Roman"/>
              <a:ea typeface="Times New Roman"/>
              <a:cs typeface="Times New Roman"/>
              <a:sym typeface="Times New Roman"/>
            </a:endParaRPr>
          </a:p>
          <a:p>
            <a:pPr indent="0" lvl="0" marL="0" rtl="0">
              <a:spcBef>
                <a:spcPts val="1600"/>
              </a:spcBef>
              <a:spcAft>
                <a:spcPts val="1600"/>
              </a:spcAft>
              <a:buNone/>
            </a:pPr>
            <a:r>
              <a:t/>
            </a:r>
            <a:endParaRPr sz="1200">
              <a:solidFill>
                <a:srgbClr val="000000"/>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Europa</a:t>
            </a:r>
            <a:endParaRPr>
              <a:latin typeface="Times New Roman"/>
              <a:ea typeface="Times New Roman"/>
              <a:cs typeface="Times New Roman"/>
              <a:sym typeface="Times New Roman"/>
            </a:endParaRPr>
          </a:p>
        </p:txBody>
      </p:sp>
      <p:sp>
        <p:nvSpPr>
          <p:cNvPr id="63" name="Shape 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latin typeface="Times New Roman"/>
                <a:ea typeface="Times New Roman"/>
                <a:cs typeface="Times New Roman"/>
                <a:sym typeface="Times New Roman"/>
              </a:rPr>
              <a:t>Europa is the smallest of the three jovian moons discovered by Galileo Galilei in January 1610</a:t>
            </a:r>
            <a:r>
              <a:rPr baseline="30000" lang="en">
                <a:solidFill>
                  <a:srgbClr val="000000"/>
                </a:solidFill>
                <a:latin typeface="Times New Roman"/>
                <a:ea typeface="Times New Roman"/>
                <a:cs typeface="Times New Roman"/>
                <a:sym typeface="Times New Roman"/>
              </a:rPr>
              <a:t>1</a:t>
            </a:r>
            <a:r>
              <a:rPr lang="en">
                <a:solidFill>
                  <a:srgbClr val="000000"/>
                </a:solidFill>
                <a:latin typeface="Times New Roman"/>
                <a:ea typeface="Times New Roman"/>
                <a:cs typeface="Times New Roman"/>
                <a:sym typeface="Times New Roman"/>
              </a:rPr>
              <a:t>.</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a:solidFill>
                  <a:srgbClr val="000000"/>
                </a:solidFill>
                <a:latin typeface="Times New Roman"/>
                <a:ea typeface="Times New Roman"/>
                <a:cs typeface="Times New Roman"/>
                <a:sym typeface="Times New Roman"/>
              </a:rPr>
              <a:t>On July 9. 1979, one of the first close up images of Europa’s surface was obtained from Voyager 2</a:t>
            </a:r>
            <a:r>
              <a:rPr baseline="30000" lang="en">
                <a:solidFill>
                  <a:srgbClr val="000000"/>
                </a:solidFill>
                <a:latin typeface="Times New Roman"/>
                <a:ea typeface="Times New Roman"/>
                <a:cs typeface="Times New Roman"/>
                <a:sym typeface="Times New Roman"/>
              </a:rPr>
              <a:t>1</a:t>
            </a:r>
            <a:r>
              <a:rPr lang="en">
                <a:solidFill>
                  <a:srgbClr val="000000"/>
                </a:solidFill>
                <a:latin typeface="Times New Roman"/>
                <a:ea typeface="Times New Roman"/>
                <a:cs typeface="Times New Roman"/>
                <a:sym typeface="Times New Roman"/>
              </a:rPr>
              <a:t>.</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a:solidFill>
                  <a:srgbClr val="000000"/>
                </a:solidFill>
                <a:latin typeface="Times New Roman"/>
                <a:ea typeface="Times New Roman"/>
                <a:cs typeface="Times New Roman"/>
                <a:sym typeface="Times New Roman"/>
              </a:rPr>
              <a:t>Over the decades, Europa has gathered numerous interest from the scientific community as Europa’s unique potential for habitability has been realized.</a:t>
            </a:r>
            <a:endParaRPr>
              <a:solidFill>
                <a:srgbClr val="000000"/>
              </a:solidFill>
              <a:latin typeface="Times New Roman"/>
              <a:ea typeface="Times New Roman"/>
              <a:cs typeface="Times New Roman"/>
              <a:sym typeface="Times New Roman"/>
            </a:endParaRPr>
          </a:p>
          <a:p>
            <a:pPr indent="0" lvl="0" marL="0">
              <a:spcBef>
                <a:spcPts val="1600"/>
              </a:spcBef>
              <a:spcAft>
                <a:spcPts val="1600"/>
              </a:spcAft>
              <a:buNone/>
            </a:pPr>
            <a:r>
              <a:t/>
            </a:r>
            <a:endParaRPr>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800"/>
              <a:t>Questions?</a:t>
            </a:r>
            <a:endParaRPr sz="4800"/>
          </a:p>
        </p:txBody>
      </p:sp>
      <p:sp>
        <p:nvSpPr>
          <p:cNvPr id="190" name="Shape 1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91" name="Shape 191"/>
          <p:cNvPicPr preferRelativeResize="0"/>
          <p:nvPr/>
        </p:nvPicPr>
        <p:blipFill>
          <a:blip r:embed="rId3">
            <a:alphaModFix/>
          </a:blip>
          <a:stretch>
            <a:fillRect/>
          </a:stretch>
        </p:blipFill>
        <p:spPr>
          <a:xfrm>
            <a:off x="2138579" y="1491887"/>
            <a:ext cx="4866834" cy="2737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Shape 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Why study Europa?</a:t>
            </a:r>
            <a:endParaRPr>
              <a:latin typeface="Times New Roman"/>
              <a:ea typeface="Times New Roman"/>
              <a:cs typeface="Times New Roman"/>
              <a:sym typeface="Times New Roman"/>
            </a:endParaRPr>
          </a:p>
        </p:txBody>
      </p:sp>
      <p:sp>
        <p:nvSpPr>
          <p:cNvPr id="69" name="Shape 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latin typeface="Times New Roman"/>
                <a:ea typeface="Times New Roman"/>
                <a:cs typeface="Times New Roman"/>
                <a:sym typeface="Times New Roman"/>
              </a:rPr>
              <a:t>There are numerous reasons why the study of Europa has become a hot topic within the scientific community. Some of the main reasons are Europa’s …</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a:solidFill>
                  <a:srgbClr val="000000"/>
                </a:solidFill>
                <a:latin typeface="Times New Roman"/>
                <a:ea typeface="Times New Roman"/>
                <a:cs typeface="Times New Roman"/>
                <a:sym typeface="Times New Roman"/>
              </a:rPr>
              <a:t>Interior Saline Oceans </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a:solidFill>
                  <a:srgbClr val="000000"/>
                </a:solidFill>
                <a:latin typeface="Times New Roman"/>
                <a:ea typeface="Times New Roman"/>
                <a:cs typeface="Times New Roman"/>
                <a:sym typeface="Times New Roman"/>
              </a:rPr>
              <a:t>Unique Resurfacing Processes </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a:solidFill>
                  <a:srgbClr val="000000"/>
                </a:solidFill>
                <a:latin typeface="Times New Roman"/>
                <a:ea typeface="Times New Roman"/>
                <a:cs typeface="Times New Roman"/>
                <a:sym typeface="Times New Roman"/>
              </a:rPr>
              <a:t>Complex Atmosphere </a:t>
            </a:r>
            <a:endParaRPr>
              <a:solidFill>
                <a:srgbClr val="000000"/>
              </a:solidFill>
              <a:latin typeface="Times New Roman"/>
              <a:ea typeface="Times New Roman"/>
              <a:cs typeface="Times New Roman"/>
              <a:sym typeface="Times New Roman"/>
            </a:endParaRPr>
          </a:p>
          <a:p>
            <a:pPr indent="0" lvl="0" marL="0">
              <a:spcBef>
                <a:spcPts val="1600"/>
              </a:spcBef>
              <a:spcAft>
                <a:spcPts val="1600"/>
              </a:spcAft>
              <a:buNone/>
            </a:pPr>
            <a:r>
              <a:t/>
            </a:r>
            <a:endParaRPr>
              <a:solidFill>
                <a:srgbClr val="000000"/>
              </a:solidFill>
              <a:latin typeface="Times New Roman"/>
              <a:ea typeface="Times New Roman"/>
              <a:cs typeface="Times New Roman"/>
              <a:sym typeface="Times New Roman"/>
            </a:endParaRPr>
          </a:p>
        </p:txBody>
      </p:sp>
      <p:pic>
        <p:nvPicPr>
          <p:cNvPr id="70" name="Shape 70"/>
          <p:cNvPicPr preferRelativeResize="0"/>
          <p:nvPr/>
        </p:nvPicPr>
        <p:blipFill>
          <a:blip r:embed="rId3">
            <a:alphaModFix/>
          </a:blip>
          <a:stretch>
            <a:fillRect/>
          </a:stretch>
        </p:blipFill>
        <p:spPr>
          <a:xfrm>
            <a:off x="4322550" y="2042700"/>
            <a:ext cx="4054475" cy="259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Europa’s Oceans</a:t>
            </a:r>
            <a:endParaRPr>
              <a:latin typeface="Times New Roman"/>
              <a:ea typeface="Times New Roman"/>
              <a:cs typeface="Times New Roman"/>
              <a:sym typeface="Times New Roman"/>
            </a:endParaRPr>
          </a:p>
        </p:txBody>
      </p:sp>
      <p:sp>
        <p:nvSpPr>
          <p:cNvPr id="76" name="Shape 76"/>
          <p:cNvSpPr txBox="1"/>
          <p:nvPr>
            <p:ph idx="1" type="body"/>
          </p:nvPr>
        </p:nvSpPr>
        <p:spPr>
          <a:xfrm>
            <a:off x="311900" y="1017725"/>
            <a:ext cx="8520600" cy="3992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latin typeface="Times New Roman"/>
                <a:ea typeface="Times New Roman"/>
                <a:cs typeface="Times New Roman"/>
                <a:sym typeface="Times New Roman"/>
              </a:rPr>
              <a:t>Electromagnetic induction signals measured by the Galileo magnetometer established the existence of Europa’s ocean. </a:t>
            </a:r>
            <a:endParaRPr>
              <a:solidFill>
                <a:srgbClr val="000000"/>
              </a:solidFill>
              <a:latin typeface="Times New Roman"/>
              <a:ea typeface="Times New Roman"/>
              <a:cs typeface="Times New Roman"/>
              <a:sym typeface="Times New Roman"/>
            </a:endParaRPr>
          </a:p>
          <a:p>
            <a:pPr indent="0" lvl="0" marL="0" rtl="0">
              <a:spcBef>
                <a:spcPts val="1600"/>
              </a:spcBef>
              <a:spcAft>
                <a:spcPts val="0"/>
              </a:spcAft>
              <a:buNone/>
            </a:pPr>
            <a:r>
              <a:rPr lang="en">
                <a:solidFill>
                  <a:srgbClr val="000000"/>
                </a:solidFill>
                <a:latin typeface="Times New Roman"/>
                <a:ea typeface="Times New Roman"/>
                <a:cs typeface="Times New Roman"/>
                <a:sym typeface="Times New Roman"/>
              </a:rPr>
              <a:t>Did you know that there is more water in Europa’s oceans than there are on the entire Earth?!</a:t>
            </a:r>
            <a:endParaRPr sz="1200">
              <a:solidFill>
                <a:schemeClr val="dk1"/>
              </a:solidFill>
              <a:latin typeface="Times New Roman"/>
              <a:ea typeface="Times New Roman"/>
              <a:cs typeface="Times New Roman"/>
              <a:sym typeface="Times New Roman"/>
            </a:endParaRPr>
          </a:p>
          <a:p>
            <a:pPr indent="0" lvl="0" marL="4114800" rtl="0">
              <a:spcBef>
                <a:spcPts val="16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most likely place to find life in our solar system today! Because of Europa’s subsurface ocean, Europa is the most likely place to find life in our solar system today! We know this because on Earth, wherever we find water, we find life. </a:t>
            </a:r>
            <a:endParaRPr>
              <a:solidFill>
                <a:schemeClr val="dk1"/>
              </a:solidFill>
              <a:latin typeface="Times New Roman"/>
              <a:ea typeface="Times New Roman"/>
              <a:cs typeface="Times New Roman"/>
              <a:sym typeface="Times New Roman"/>
            </a:endParaRPr>
          </a:p>
          <a:p>
            <a:pPr indent="0" lvl="0" marL="0">
              <a:spcBef>
                <a:spcPts val="0"/>
              </a:spcBef>
              <a:spcAft>
                <a:spcPts val="1600"/>
              </a:spcAft>
              <a:buNone/>
            </a:pPr>
            <a:r>
              <a:t/>
            </a:r>
            <a:endParaRPr>
              <a:solidFill>
                <a:srgbClr val="000000"/>
              </a:solidFill>
              <a:latin typeface="Times New Roman"/>
              <a:ea typeface="Times New Roman"/>
              <a:cs typeface="Times New Roman"/>
              <a:sym typeface="Times New Roman"/>
            </a:endParaRPr>
          </a:p>
        </p:txBody>
      </p:sp>
      <p:pic>
        <p:nvPicPr>
          <p:cNvPr id="77" name="Shape 77"/>
          <p:cNvPicPr preferRelativeResize="0"/>
          <p:nvPr/>
        </p:nvPicPr>
        <p:blipFill>
          <a:blip r:embed="rId3">
            <a:alphaModFix/>
          </a:blip>
          <a:stretch>
            <a:fillRect/>
          </a:stretch>
        </p:blipFill>
        <p:spPr>
          <a:xfrm>
            <a:off x="397625" y="2751350"/>
            <a:ext cx="3660026" cy="205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Surface Processes at Europa</a:t>
            </a:r>
            <a:endParaRPr>
              <a:latin typeface="Times New Roman"/>
              <a:ea typeface="Times New Roman"/>
              <a:cs typeface="Times New Roman"/>
              <a:sym typeface="Times New Roman"/>
            </a:endParaRPr>
          </a:p>
        </p:txBody>
      </p:sp>
      <p:sp>
        <p:nvSpPr>
          <p:cNvPr id="83" name="Shape 83"/>
          <p:cNvSpPr txBox="1"/>
          <p:nvPr>
            <p:ph idx="1" type="body"/>
          </p:nvPr>
        </p:nvSpPr>
        <p:spPr>
          <a:xfrm>
            <a:off x="311700" y="1152475"/>
            <a:ext cx="4722900" cy="3857100"/>
          </a:xfrm>
          <a:prstGeom prst="rect">
            <a:avLst/>
          </a:prstGeom>
        </p:spPr>
        <p:txBody>
          <a:bodyPr anchorCtr="0" anchor="t" bIns="91425" lIns="91425" spcFirstLastPara="1" rIns="91425" wrap="square" tIns="91425">
            <a:noAutofit/>
          </a:bodyPr>
          <a:lstStyle/>
          <a:p>
            <a:pPr indent="0" lvl="0" marL="0" rtl="0">
              <a:lnSpc>
                <a:spcPct val="90000"/>
              </a:lnSpc>
              <a:spcBef>
                <a:spcPts val="1200"/>
              </a:spcBef>
              <a:spcAft>
                <a:spcPts val="0"/>
              </a:spcAft>
              <a:buNone/>
            </a:pPr>
            <a:r>
              <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None/>
            </a:pPr>
            <a:r>
              <a:rPr lang="en">
                <a:solidFill>
                  <a:srgbClr val="000000"/>
                </a:solidFill>
                <a:latin typeface="Times New Roman"/>
                <a:ea typeface="Times New Roman"/>
                <a:cs typeface="Times New Roman"/>
                <a:sym typeface="Times New Roman"/>
              </a:rPr>
              <a:t>Europa is tidally locked to its parent as one side permanently faces Jupiter allowing the trailing hemisphere to develop deep cracks (lineae) most likely caused by tidal stressing.</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None/>
            </a:pPr>
            <a:r>
              <a:t/>
            </a:r>
            <a:endParaRPr>
              <a:solidFill>
                <a:srgbClr val="000000"/>
              </a:solidFill>
              <a:latin typeface="Times New Roman"/>
              <a:ea typeface="Times New Roman"/>
              <a:cs typeface="Times New Roman"/>
              <a:sym typeface="Times New Roman"/>
            </a:endParaRPr>
          </a:p>
          <a:p>
            <a:pPr indent="0" lvl="0" marL="0" rtl="0">
              <a:lnSpc>
                <a:spcPct val="90000"/>
              </a:lnSpc>
              <a:spcBef>
                <a:spcPts val="120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Charged particles hit Europa’s surface and are released back into Europa’s atmosphere in a process known as sputtering. </a:t>
            </a:r>
            <a:endParaRPr>
              <a:solidFill>
                <a:srgbClr val="000000"/>
              </a:solidFill>
              <a:latin typeface="Times New Roman"/>
              <a:ea typeface="Times New Roman"/>
              <a:cs typeface="Times New Roman"/>
              <a:sym typeface="Times New Roman"/>
            </a:endParaRPr>
          </a:p>
          <a:p>
            <a:pPr indent="0" lvl="0" marL="0">
              <a:spcBef>
                <a:spcPts val="200"/>
              </a:spcBef>
              <a:spcAft>
                <a:spcPts val="1600"/>
              </a:spcAft>
              <a:buNone/>
            </a:pPr>
            <a:r>
              <a:t/>
            </a:r>
            <a:endParaRPr sz="1200">
              <a:solidFill>
                <a:srgbClr val="000000"/>
              </a:solidFill>
              <a:latin typeface="Times New Roman"/>
              <a:ea typeface="Times New Roman"/>
              <a:cs typeface="Times New Roman"/>
              <a:sym typeface="Times New Roman"/>
            </a:endParaRPr>
          </a:p>
        </p:txBody>
      </p:sp>
      <p:pic>
        <p:nvPicPr>
          <p:cNvPr id="84" name="Shape 84"/>
          <p:cNvPicPr preferRelativeResize="0"/>
          <p:nvPr/>
        </p:nvPicPr>
        <p:blipFill>
          <a:blip r:embed="rId3">
            <a:alphaModFix/>
          </a:blip>
          <a:stretch>
            <a:fillRect/>
          </a:stretch>
        </p:blipFill>
        <p:spPr>
          <a:xfrm>
            <a:off x="5307050" y="445025"/>
            <a:ext cx="3525250" cy="4564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Europa’s Complex Atmosphere</a:t>
            </a:r>
            <a:endParaRPr>
              <a:latin typeface="Times New Roman"/>
              <a:ea typeface="Times New Roman"/>
              <a:cs typeface="Times New Roman"/>
              <a:sym typeface="Times New Roman"/>
            </a:endParaRPr>
          </a:p>
        </p:txBody>
      </p:sp>
      <p:sp>
        <p:nvSpPr>
          <p:cNvPr id="90" name="Shape 90"/>
          <p:cNvSpPr txBox="1"/>
          <p:nvPr>
            <p:ph idx="1" type="body"/>
          </p:nvPr>
        </p:nvSpPr>
        <p:spPr>
          <a:xfrm>
            <a:off x="311700" y="1152475"/>
            <a:ext cx="43878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latin typeface="Times New Roman"/>
                <a:ea typeface="Times New Roman"/>
                <a:cs typeface="Times New Roman"/>
                <a:sym typeface="Times New Roman"/>
              </a:rPr>
              <a:t>Jupiter’s moon Europa is surrounded by a thin surface-bound neutral exosphere. </a:t>
            </a:r>
            <a:endParaRPr>
              <a:solidFill>
                <a:schemeClr val="dk1"/>
              </a:solidFill>
              <a:latin typeface="Times New Roman"/>
              <a:ea typeface="Times New Roman"/>
              <a:cs typeface="Times New Roman"/>
              <a:sym typeface="Times New Roman"/>
            </a:endParaRPr>
          </a:p>
          <a:p>
            <a:pPr indent="0" lvl="0" marL="0" rtl="0">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spcBef>
                <a:spcPts val="0"/>
              </a:spcBef>
              <a:spcAft>
                <a:spcPts val="0"/>
              </a:spcAft>
              <a:buNone/>
            </a:pPr>
            <a:r>
              <a:rPr lang="en">
                <a:solidFill>
                  <a:schemeClr val="dk1"/>
                </a:solidFill>
                <a:latin typeface="Times New Roman"/>
                <a:ea typeface="Times New Roman"/>
                <a:cs typeface="Times New Roman"/>
                <a:sym typeface="Times New Roman"/>
              </a:rPr>
              <a:t>The neutral species in Europa’s atmosphere are mostly provided by ion sputtering of the water ice surface. </a:t>
            </a:r>
            <a:endParaRPr>
              <a:solidFill>
                <a:schemeClr val="dk1"/>
              </a:solidFill>
              <a:latin typeface="Times New Roman"/>
              <a:ea typeface="Times New Roman"/>
              <a:cs typeface="Times New Roman"/>
              <a:sym typeface="Times New Roman"/>
            </a:endParaRPr>
          </a:p>
          <a:p>
            <a:pPr indent="0" lvl="0" marL="0" rtl="0">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Energetic ions and electrons from the Jovian magnetosphere produce molecular oxygen O</a:t>
            </a:r>
            <a:r>
              <a:rPr baseline="-25000" lang="en">
                <a:solidFill>
                  <a:schemeClr val="dk1"/>
                </a:solidFill>
                <a:latin typeface="Times New Roman"/>
                <a:ea typeface="Times New Roman"/>
                <a:cs typeface="Times New Roman"/>
                <a:sym typeface="Times New Roman"/>
              </a:rPr>
              <a:t>2</a:t>
            </a:r>
            <a:r>
              <a:rPr lang="en">
                <a:solidFill>
                  <a:schemeClr val="dk1"/>
                </a:solidFill>
                <a:latin typeface="Times New Roman"/>
                <a:ea typeface="Times New Roman"/>
                <a:cs typeface="Times New Roman"/>
                <a:sym typeface="Times New Roman"/>
              </a:rPr>
              <a:t>, the dominant species in Europa’s atmosphere, by radiolytic decomposition of water ice </a:t>
            </a:r>
            <a:endParaRPr>
              <a:solidFill>
                <a:schemeClr val="dk1"/>
              </a:solidFill>
              <a:latin typeface="Times New Roman"/>
              <a:ea typeface="Times New Roman"/>
              <a:cs typeface="Times New Roman"/>
              <a:sym typeface="Times New Roman"/>
            </a:endParaRPr>
          </a:p>
          <a:p>
            <a:pPr indent="0" lvl="0" marL="0">
              <a:spcBef>
                <a:spcPts val="0"/>
              </a:spcBef>
              <a:spcAft>
                <a:spcPts val="1600"/>
              </a:spcAft>
              <a:buNone/>
            </a:pPr>
            <a:r>
              <a:t/>
            </a:r>
            <a:endParaRPr/>
          </a:p>
        </p:txBody>
      </p:sp>
      <p:pic>
        <p:nvPicPr>
          <p:cNvPr id="91" name="Shape 91"/>
          <p:cNvPicPr preferRelativeResize="0"/>
          <p:nvPr/>
        </p:nvPicPr>
        <p:blipFill>
          <a:blip r:embed="rId3">
            <a:alphaModFix/>
          </a:blip>
          <a:stretch>
            <a:fillRect/>
          </a:stretch>
        </p:blipFill>
        <p:spPr>
          <a:xfrm>
            <a:off x="4699500" y="1622475"/>
            <a:ext cx="4139700" cy="23285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7" name="Shape 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98" name="Shape 98"/>
          <p:cNvPicPr preferRelativeResize="0"/>
          <p:nvPr/>
        </p:nvPicPr>
        <p:blipFill>
          <a:blip r:embed="rId3">
            <a:alphaModFix/>
          </a:blip>
          <a:stretch>
            <a:fillRect/>
          </a:stretch>
        </p:blipFill>
        <p:spPr>
          <a:xfrm>
            <a:off x="0" y="33823"/>
            <a:ext cx="9144000" cy="50758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Europa’s Exosphere</a:t>
            </a:r>
            <a:endParaRPr>
              <a:latin typeface="Times New Roman"/>
              <a:ea typeface="Times New Roman"/>
              <a:cs typeface="Times New Roman"/>
              <a:sym typeface="Times New Roman"/>
            </a:endParaRPr>
          </a:p>
        </p:txBody>
      </p:sp>
      <p:sp>
        <p:nvSpPr>
          <p:cNvPr id="104" name="Shape 10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latin typeface="Times New Roman"/>
                <a:ea typeface="Times New Roman"/>
                <a:cs typeface="Times New Roman"/>
                <a:sym typeface="Times New Roman"/>
              </a:rPr>
              <a:t>The interaction of magnetospheric plasma with Europa’s surface results in the creation of an atmosphere </a:t>
            </a:r>
            <a:r>
              <a:rPr baseline="30000" lang="en">
                <a:solidFill>
                  <a:srgbClr val="000000"/>
                </a:solidFill>
                <a:latin typeface="Times New Roman"/>
                <a:ea typeface="Times New Roman"/>
                <a:cs typeface="Times New Roman"/>
                <a:sym typeface="Times New Roman"/>
              </a:rPr>
              <a:t>1</a:t>
            </a:r>
            <a:r>
              <a:rPr lang="en">
                <a:solidFill>
                  <a:srgbClr val="000000"/>
                </a:solidFill>
                <a:latin typeface="Times New Roman"/>
                <a:ea typeface="Times New Roman"/>
                <a:cs typeface="Times New Roman"/>
                <a:sym typeface="Times New Roman"/>
              </a:rPr>
              <a:t>.</a:t>
            </a:r>
            <a:endParaRPr>
              <a:solidFill>
                <a:srgbClr val="000000"/>
              </a:solidFill>
              <a:latin typeface="Times New Roman"/>
              <a:ea typeface="Times New Roman"/>
              <a:cs typeface="Times New Roman"/>
              <a:sym typeface="Times New Roman"/>
            </a:endParaRPr>
          </a:p>
          <a:p>
            <a:pPr indent="0" lvl="0" marL="0">
              <a:spcBef>
                <a:spcPts val="1600"/>
              </a:spcBef>
              <a:spcAft>
                <a:spcPts val="0"/>
              </a:spcAft>
              <a:buNone/>
            </a:pPr>
            <a:r>
              <a:rPr lang="en">
                <a:solidFill>
                  <a:srgbClr val="000000"/>
                </a:solidFill>
                <a:latin typeface="Times New Roman"/>
                <a:ea typeface="Times New Roman"/>
                <a:cs typeface="Times New Roman"/>
                <a:sym typeface="Times New Roman"/>
              </a:rPr>
              <a:t>Groundbased observers using the Goddard High-Resolution Spectrograph of the Hubble Space Telescope independently confirmed observations of an atmosphere at Europa.</a:t>
            </a:r>
            <a:endParaRPr>
              <a:solidFill>
                <a:srgbClr val="000000"/>
              </a:solidFill>
              <a:latin typeface="Times New Roman"/>
              <a:ea typeface="Times New Roman"/>
              <a:cs typeface="Times New Roman"/>
              <a:sym typeface="Times New Roman"/>
            </a:endParaRPr>
          </a:p>
          <a:p>
            <a:pPr indent="0" lvl="0" marL="0">
              <a:spcBef>
                <a:spcPts val="1600"/>
              </a:spcBef>
              <a:spcAft>
                <a:spcPts val="1600"/>
              </a:spcAft>
              <a:buNone/>
            </a:pPr>
            <a:r>
              <a:rPr lang="en">
                <a:solidFill>
                  <a:srgbClr val="000000"/>
                </a:solidFill>
                <a:latin typeface="Times New Roman"/>
                <a:ea typeface="Times New Roman"/>
                <a:cs typeface="Times New Roman"/>
                <a:sym typeface="Times New Roman"/>
              </a:rPr>
              <a:t>Molecular oxygen was also observed in Europa’s atmosphere (Spencer and Calvin, 2002)The observed emission lines suggested that the emission was a result from the electron impact dissociation of O2, a process which leaves one oxygen atom in an excited state.</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Shape 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Europa’s Oxygen Chemistry</a:t>
            </a:r>
            <a:endParaRPr>
              <a:latin typeface="Times New Roman"/>
              <a:ea typeface="Times New Roman"/>
              <a:cs typeface="Times New Roman"/>
              <a:sym typeface="Times New Roman"/>
            </a:endParaRPr>
          </a:p>
        </p:txBody>
      </p:sp>
      <p:sp>
        <p:nvSpPr>
          <p:cNvPr id="110" name="Shape 11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relative strengths of the atomic oxygen emission lines allow inference of a dominant O</a:t>
            </a:r>
            <a:r>
              <a:rPr baseline="-25000" lang="en">
                <a:solidFill>
                  <a:schemeClr val="dk1"/>
                </a:solidFill>
                <a:latin typeface="Times New Roman"/>
                <a:ea typeface="Times New Roman"/>
                <a:cs typeface="Times New Roman"/>
                <a:sym typeface="Times New Roman"/>
              </a:rPr>
              <a:t>2</a:t>
            </a:r>
            <a:r>
              <a:rPr lang="en">
                <a:solidFill>
                  <a:schemeClr val="dk1"/>
                </a:solidFill>
                <a:latin typeface="Times New Roman"/>
                <a:ea typeface="Times New Roman"/>
                <a:cs typeface="Times New Roman"/>
                <a:sym typeface="Times New Roman"/>
              </a:rPr>
              <a:t> component. Oxygen, sodium, and potassium are known minor constituents. A relatively dense ionosphere has also been detected on several occasions by Galileo radio occultation measurements, the presence of which appears to require a sunlit trailing hemisphere. Neither the spatial distribution of the oxygen emission associated with the atmosphere, nor the obvious variability of the atmospheric emissions and the ionospheric densities, has been adequately explained to date. </a:t>
            </a:r>
            <a:endParaRPr>
              <a:solidFill>
                <a:schemeClr val="dk1"/>
              </a:solidFill>
              <a:latin typeface="Times New Roman"/>
              <a:ea typeface="Times New Roman"/>
              <a:cs typeface="Times New Roman"/>
              <a:sym typeface="Times New Roman"/>
            </a:endParaRPr>
          </a:p>
          <a:p>
            <a:pPr indent="0" lvl="0" marL="0">
              <a:spcBef>
                <a:spcPts val="16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0">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