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6" r:id="rId1"/>
  </p:sldMasterIdLst>
  <p:sldIdLst>
    <p:sldId id="256" r:id="rId2"/>
    <p:sldId id="266" r:id="rId3"/>
    <p:sldId id="257" r:id="rId4"/>
    <p:sldId id="264" r:id="rId5"/>
    <p:sldId id="276" r:id="rId6"/>
    <p:sldId id="274" r:id="rId7"/>
    <p:sldId id="269" r:id="rId8"/>
    <p:sldId id="270" r:id="rId9"/>
    <p:sldId id="261" r:id="rId10"/>
    <p:sldId id="271" r:id="rId11"/>
    <p:sldId id="272" r:id="rId12"/>
    <p:sldId id="277" r:id="rId13"/>
    <p:sldId id="273" r:id="rId14"/>
    <p:sldId id="260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8" autoAdjust="0"/>
    <p:restoredTop sz="94660"/>
  </p:normalViewPr>
  <p:slideViewPr>
    <p:cSldViewPr snapToGrid="0">
      <p:cViewPr varScale="1">
        <p:scale>
          <a:sx n="100" d="100"/>
          <a:sy n="100" d="100"/>
        </p:scale>
        <p:origin x="571" y="6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A2F8F-0DC6-49E9-BAE1-D6C65ECFD823}" type="datetimeFigureOut">
              <a:rPr lang="en-US" smtClean="0"/>
              <a:t>1/7/2019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B1DA-0585-4C68-90D6-65D0F13137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29286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A2F8F-0DC6-49E9-BAE1-D6C65ECFD823}" type="datetimeFigureOut">
              <a:rPr lang="en-US" smtClean="0"/>
              <a:t>1/7/2019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B1DA-0585-4C68-90D6-65D0F13137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60541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A2F8F-0DC6-49E9-BAE1-D6C65ECFD823}" type="datetimeFigureOut">
              <a:rPr lang="en-US" smtClean="0"/>
              <a:t>1/7/2019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B1DA-0585-4C68-90D6-65D0F13137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02272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A2F8F-0DC6-49E9-BAE1-D6C65ECFD823}" type="datetimeFigureOut">
              <a:rPr lang="en-US" smtClean="0"/>
              <a:t>1/7/2019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B1DA-0585-4C68-90D6-65D0F13137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5891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A2F8F-0DC6-49E9-BAE1-D6C65ECFD823}" type="datetimeFigureOut">
              <a:rPr lang="en-US" smtClean="0"/>
              <a:t>1/7/2019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B1DA-0585-4C68-90D6-65D0F13137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0937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A2F8F-0DC6-49E9-BAE1-D6C65ECFD823}" type="datetimeFigureOut">
              <a:rPr lang="en-US" smtClean="0"/>
              <a:t>1/7/2019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B1DA-0585-4C68-90D6-65D0F13137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3216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A2F8F-0DC6-49E9-BAE1-D6C65ECFD823}" type="datetimeFigureOut">
              <a:rPr lang="en-US" smtClean="0"/>
              <a:t>1/7/2019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B1DA-0585-4C68-90D6-65D0F13137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9048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A2F8F-0DC6-49E9-BAE1-D6C65ECFD823}" type="datetimeFigureOut">
              <a:rPr lang="en-US" smtClean="0"/>
              <a:t>1/7/2019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B1DA-0585-4C68-90D6-65D0F13137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1543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A2F8F-0DC6-49E9-BAE1-D6C65ECFD823}" type="datetimeFigureOut">
              <a:rPr lang="en-US" smtClean="0"/>
              <a:t>1/7/2019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B1DA-0585-4C68-90D6-65D0F13137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676202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A2F8F-0DC6-49E9-BAE1-D6C65ECFD823}" type="datetimeFigureOut">
              <a:rPr lang="en-US" smtClean="0"/>
              <a:t>1/7/2019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B1DA-0585-4C68-90D6-65D0F13137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582368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A2F8F-0DC6-49E9-BAE1-D6C65ECFD823}" type="datetimeFigureOut">
              <a:rPr lang="en-US" smtClean="0"/>
              <a:t>1/7/2019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AB1DA-0585-4C68-90D6-65D0F13137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66841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FA2F8F-0DC6-49E9-BAE1-D6C65ECFD823}" type="datetimeFigureOut">
              <a:rPr lang="en-US" smtClean="0"/>
              <a:t>1/7/2019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FAB1DA-0585-4C68-90D6-65D0F13137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2501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jp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tiff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9930" y="500063"/>
            <a:ext cx="9992140" cy="2387600"/>
          </a:xfrm>
        </p:spPr>
        <p:txBody>
          <a:bodyPr>
            <a:normAutofit fontScale="90000"/>
          </a:bodyPr>
          <a:lstStyle/>
          <a:p>
            <a:r>
              <a:rPr lang="en-US" dirty="0"/>
              <a:t>Secondary Organic Aerosols Enhancement by Sulfuric Dioxide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436938"/>
            <a:ext cx="9144000" cy="2836862"/>
          </a:xfrm>
        </p:spPr>
        <p:txBody>
          <a:bodyPr>
            <a:normAutofit/>
          </a:bodyPr>
          <a:lstStyle/>
          <a:p>
            <a:r>
              <a:rPr lang="en-US" dirty="0"/>
              <a:t>Atmospheric Chemistry</a:t>
            </a:r>
          </a:p>
          <a:p>
            <a:r>
              <a:rPr lang="en-US" dirty="0"/>
              <a:t>EAS 6410</a:t>
            </a:r>
          </a:p>
          <a:p>
            <a:endParaRPr lang="en-US" dirty="0"/>
          </a:p>
          <a:p>
            <a:r>
              <a:rPr lang="en-US" dirty="0"/>
              <a:t>Gabriela Saavedra</a:t>
            </a:r>
            <a:r>
              <a:rPr lang="en-US" altLang="ko-KR" dirty="0"/>
              <a:t>,</a:t>
            </a:r>
            <a:r>
              <a:rPr lang="ko-KR" altLang="en-US" dirty="0"/>
              <a:t> </a:t>
            </a:r>
            <a:r>
              <a:rPr lang="en-US" dirty="0"/>
              <a:t>Taekyu Joo</a:t>
            </a:r>
          </a:p>
          <a:p>
            <a:endParaRPr lang="en-US" dirty="0"/>
          </a:p>
          <a:p>
            <a:r>
              <a:rPr lang="en-US" dirty="0"/>
              <a:t>April 19</a:t>
            </a:r>
            <a:r>
              <a:rPr lang="en-US" baseline="30000" dirty="0"/>
              <a:t>th</a:t>
            </a:r>
            <a:r>
              <a:rPr lang="en-US" dirty="0"/>
              <a:t>, 2018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05540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9392478" cy="1325563"/>
          </a:xfrm>
        </p:spPr>
        <p:txBody>
          <a:bodyPr/>
          <a:lstStyle/>
          <a:p>
            <a:r>
              <a:rPr lang="en-US" dirty="0"/>
              <a:t>Isoprene SOA enhancement by sulfate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9D0E45-2EBC-CB49-A265-366BE2A36EA9}"/>
              </a:ext>
            </a:extLst>
          </p:cNvPr>
          <p:cNvSpPr txBox="1"/>
          <p:nvPr/>
        </p:nvSpPr>
        <p:spPr>
          <a:xfrm>
            <a:off x="0" y="6488668"/>
            <a:ext cx="24649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Xu et al., 2015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C1AA24F-4D93-724D-A4B0-2EA857A123BC}"/>
              </a:ext>
            </a:extLst>
          </p:cNvPr>
          <p:cNvSpPr txBox="1"/>
          <p:nvPr/>
        </p:nvSpPr>
        <p:spPr>
          <a:xfrm>
            <a:off x="8189844" y="2950915"/>
            <a:ext cx="367085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H+ attach to IEPOX SOA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Ring-opening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Organosulfate</a:t>
            </a:r>
            <a:r>
              <a:rPr lang="en-US" dirty="0"/>
              <a:t> &amp; </a:t>
            </a:r>
            <a:r>
              <a:rPr lang="en-US" dirty="0" err="1"/>
              <a:t>Methyltetrols</a:t>
            </a:r>
            <a:r>
              <a:rPr lang="en-US" dirty="0"/>
              <a:t> formation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Methyltetrol</a:t>
            </a:r>
            <a:r>
              <a:rPr lang="en-US" dirty="0"/>
              <a:t> is one of isoprene SOA marker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CF1D77C-F41D-5149-AE00-523ADA42E3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835" y="1628579"/>
            <a:ext cx="7891712" cy="3937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3422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5457F1-E34E-2343-A0A4-743758CB13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err="1"/>
              <a:t>Criegee</a:t>
            </a:r>
            <a:r>
              <a:rPr lang="en-US" sz="4000" dirty="0"/>
              <a:t> Intermediate reaction with sulfur dioxide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56657F4-827B-194A-AA9F-16A66A74044A}"/>
              </a:ext>
            </a:extLst>
          </p:cNvPr>
          <p:cNvSpPr txBox="1"/>
          <p:nvPr/>
        </p:nvSpPr>
        <p:spPr>
          <a:xfrm>
            <a:off x="132522" y="6427304"/>
            <a:ext cx="16697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Ye et al., 2017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3961207-0B2E-214D-8790-B0C2CEA1C1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169" y="1539461"/>
            <a:ext cx="8102600" cy="45212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62C3672-E3EB-4B47-A84F-C5CDFC35EB16}"/>
              </a:ext>
            </a:extLst>
          </p:cNvPr>
          <p:cNvSpPr txBox="1"/>
          <p:nvPr/>
        </p:nvSpPr>
        <p:spPr>
          <a:xfrm>
            <a:off x="8786191" y="2239617"/>
            <a:ext cx="288897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Ozone is also one of important oxidants in the atmosphere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Monoterpenes’ reaction with ozone is important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Another channel that is important for sulfur dioxide’s oxidation, becoming H2SO4</a:t>
            </a:r>
          </a:p>
        </p:txBody>
      </p:sp>
    </p:spTree>
    <p:extLst>
      <p:ext uri="{BB962C8B-B14F-4D97-AF65-F5344CB8AC3E}">
        <p14:creationId xmlns:p14="http://schemas.microsoft.com/office/powerpoint/2010/main" val="9454304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CAB08C-3EB8-5149-91D6-F28421D643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Limonene </a:t>
            </a:r>
            <a:r>
              <a:rPr lang="en-US" dirty="0" err="1"/>
              <a:t>ozonolysis</a:t>
            </a:r>
            <a:r>
              <a:rPr lang="en-US" dirty="0"/>
              <a:t> process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43D4356-274A-1B46-BB11-426001BE3B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4628" y="1690688"/>
            <a:ext cx="9537700" cy="36576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A5CE9D1-9EA3-BF4C-8FE4-CA3F6A6C3F7A}"/>
              </a:ext>
            </a:extLst>
          </p:cNvPr>
          <p:cNvSpPr txBox="1"/>
          <p:nvPr/>
        </p:nvSpPr>
        <p:spPr>
          <a:xfrm>
            <a:off x="132521" y="6427304"/>
            <a:ext cx="24118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Maksymiuk</a:t>
            </a:r>
            <a:r>
              <a:rPr lang="en-US" dirty="0"/>
              <a:t> et al., 2007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6ED11C3-4D41-1D4A-9DCA-338DCC9564BA}"/>
              </a:ext>
            </a:extLst>
          </p:cNvPr>
          <p:cNvSpPr txBox="1"/>
          <p:nvPr/>
        </p:nvSpPr>
        <p:spPr>
          <a:xfrm>
            <a:off x="2729949" y="3722578"/>
            <a:ext cx="127220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(Primary </a:t>
            </a:r>
            <a:r>
              <a:rPr lang="en-US" sz="1100" dirty="0" err="1"/>
              <a:t>ozonoide</a:t>
            </a:r>
            <a:r>
              <a:rPr lang="en-US" sz="11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4421874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5457F1-E34E-2343-A0A4-743758CB13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Limonene SOA enhancement by sulfur dioxide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56657F4-827B-194A-AA9F-16A66A74044A}"/>
              </a:ext>
            </a:extLst>
          </p:cNvPr>
          <p:cNvSpPr txBox="1"/>
          <p:nvPr/>
        </p:nvSpPr>
        <p:spPr>
          <a:xfrm>
            <a:off x="132522" y="6427304"/>
            <a:ext cx="16697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Ye et al., 2017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7BD2E0C-7390-6A43-B87C-FBAFD93F82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522" y="1954144"/>
            <a:ext cx="7911548" cy="361294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B712877-E3F4-6142-B8AF-642B29EC39AC}"/>
              </a:ext>
            </a:extLst>
          </p:cNvPr>
          <p:cNvSpPr txBox="1"/>
          <p:nvPr/>
        </p:nvSpPr>
        <p:spPr>
          <a:xfrm>
            <a:off x="8057322" y="1314324"/>
            <a:ext cx="3935895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Higher yield when SO2 concentration is increased.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Formation of </a:t>
            </a:r>
            <a:r>
              <a:rPr lang="en-US" dirty="0" err="1"/>
              <a:t>organosulfate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Increase in oxidation state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Higher O/C usually related with organic acids formation</a:t>
            </a:r>
          </a:p>
          <a:p>
            <a:pPr lvl="1"/>
            <a:r>
              <a:rPr lang="en-US" dirty="0"/>
              <a:t>	→ Lower volatility species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 most of studies, both oligomerization and functionalization increase by sulfate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But a couple of study shows suppressed oligomerization by sulfate </a:t>
            </a:r>
          </a:p>
          <a:p>
            <a:pPr lvl="1"/>
            <a:r>
              <a:rPr lang="en-US" dirty="0"/>
              <a:t>→ functionalization exceeds effect of suppression in this case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FEF1AA2-1237-B845-8CB8-8ACC42F0C6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825" y="2449819"/>
            <a:ext cx="7718942" cy="3117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404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5B31138-8ED7-9542-8816-D22831BF97D4}"/>
              </a:ext>
            </a:extLst>
          </p:cNvPr>
          <p:cNvSpPr txBox="1"/>
          <p:nvPr/>
        </p:nvSpPr>
        <p:spPr>
          <a:xfrm>
            <a:off x="1696278" y="2120348"/>
            <a:ext cx="8746435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BVOCs are important SOA precursors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Higher amount compared to AVOCs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Isoprene, which is the most abundant non-methane hydrocarbon in the atmosphere, can contribute more to SOA formation when….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NOx emission keep decreases as it is these days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/>
              <a:t>IEPOX, which is water-soluble product, will increase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SO2 emission is also decreasing, but low-NOx condition will enhance Isoprene-SOA even with low level of SO2 in the atmosphere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Limonene </a:t>
            </a:r>
            <a:r>
              <a:rPr lang="en-US" dirty="0" err="1"/>
              <a:t>ozonolysis</a:t>
            </a:r>
            <a:r>
              <a:rPr lang="en-US" dirty="0"/>
              <a:t> SOA mass increase with the existence of SO2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On-going research topic currently, not yet well understood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63074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04216" y="0"/>
            <a:ext cx="10515600" cy="1325563"/>
          </a:xfrm>
        </p:spPr>
        <p:txBody>
          <a:bodyPr/>
          <a:lstStyle/>
          <a:p>
            <a:r>
              <a:rPr lang="en-US" dirty="0"/>
              <a:t>Organic Aerosol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9F7D589-F0AD-684F-A1D8-5CDFF47057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6252" y="1158240"/>
            <a:ext cx="7517197" cy="552195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D5DF4EA-00A3-9149-A2A2-D20231BD8448}"/>
              </a:ext>
            </a:extLst>
          </p:cNvPr>
          <p:cNvSpPr txBox="1"/>
          <p:nvPr/>
        </p:nvSpPr>
        <p:spPr>
          <a:xfrm>
            <a:off x="8733183" y="3422569"/>
            <a:ext cx="31805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20-90% of submicron particle mass </a:t>
            </a:r>
          </a:p>
        </p:txBody>
      </p:sp>
    </p:spTree>
    <p:extLst>
      <p:ext uri="{BB962C8B-B14F-4D97-AF65-F5344CB8AC3E}">
        <p14:creationId xmlns:p14="http://schemas.microsoft.com/office/powerpoint/2010/main" val="6718055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213" y="172341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/>
              <a:t>Sources </a:t>
            </a:r>
            <a:br>
              <a:rPr lang="en-US" dirty="0"/>
            </a:br>
            <a:endParaRPr lang="en-US" dirty="0"/>
          </a:p>
        </p:txBody>
      </p:sp>
      <p:pic>
        <p:nvPicPr>
          <p:cNvPr id="7" name="Imagen 6" descr="factory.jp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919" t="11079" r="36495" b="54031"/>
          <a:stretch/>
        </p:blipFill>
        <p:spPr>
          <a:xfrm>
            <a:off x="8934942" y="4960571"/>
            <a:ext cx="1660244" cy="1418448"/>
          </a:xfrm>
          <a:prstGeom prst="rect">
            <a:avLst/>
          </a:prstGeom>
        </p:spPr>
      </p:pic>
      <p:sp>
        <p:nvSpPr>
          <p:cNvPr id="9" name="Rectángulo 8"/>
          <p:cNvSpPr/>
          <p:nvPr/>
        </p:nvSpPr>
        <p:spPr>
          <a:xfrm>
            <a:off x="9235163" y="6299747"/>
            <a:ext cx="1221327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dirty="0">
                <a:solidFill>
                  <a:schemeClr val="bg2">
                    <a:lumMod val="90000"/>
                  </a:schemeClr>
                </a:solidFill>
              </a:rPr>
              <a:t>https://</a:t>
            </a:r>
            <a:r>
              <a:rPr lang="en-US" sz="900" dirty="0" err="1">
                <a:solidFill>
                  <a:schemeClr val="bg2">
                    <a:lumMod val="90000"/>
                  </a:schemeClr>
                </a:solidFill>
              </a:rPr>
              <a:t>goo.gl</a:t>
            </a:r>
            <a:r>
              <a:rPr lang="en-US" sz="900" dirty="0">
                <a:solidFill>
                  <a:schemeClr val="bg2">
                    <a:lumMod val="90000"/>
                  </a:schemeClr>
                </a:solidFill>
              </a:rPr>
              <a:t>/</a:t>
            </a:r>
            <a:r>
              <a:rPr lang="en-US" sz="900" dirty="0" err="1">
                <a:solidFill>
                  <a:schemeClr val="bg2">
                    <a:lumMod val="90000"/>
                  </a:schemeClr>
                </a:solidFill>
              </a:rPr>
              <a:t>UXcwrJ</a:t>
            </a:r>
            <a:endParaRPr lang="en-US" sz="900" dirty="0">
              <a:solidFill>
                <a:schemeClr val="bg2">
                  <a:lumMod val="90000"/>
                </a:schemeClr>
              </a:solidFill>
            </a:endParaRPr>
          </a:p>
        </p:txBody>
      </p:sp>
      <p:cxnSp>
        <p:nvCxnSpPr>
          <p:cNvPr id="15" name="Conector recto de flecha 14"/>
          <p:cNvCxnSpPr/>
          <p:nvPr/>
        </p:nvCxnSpPr>
        <p:spPr>
          <a:xfrm flipV="1">
            <a:off x="9765064" y="3769847"/>
            <a:ext cx="2391" cy="102062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Conector recto de flecha 15"/>
          <p:cNvCxnSpPr/>
          <p:nvPr/>
        </p:nvCxnSpPr>
        <p:spPr>
          <a:xfrm flipV="1">
            <a:off x="2848634" y="3622012"/>
            <a:ext cx="8733" cy="119570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8" name="CuadroTexto 17"/>
          <p:cNvSpPr txBox="1"/>
          <p:nvPr/>
        </p:nvSpPr>
        <p:spPr>
          <a:xfrm>
            <a:off x="3462563" y="3392235"/>
            <a:ext cx="1394668" cy="646331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Oxidation by OH, O3, NO3</a:t>
            </a:r>
          </a:p>
        </p:txBody>
      </p:sp>
      <p:sp>
        <p:nvSpPr>
          <p:cNvPr id="20" name="CuadroTexto 19"/>
          <p:cNvSpPr txBox="1"/>
          <p:nvPr/>
        </p:nvSpPr>
        <p:spPr>
          <a:xfrm>
            <a:off x="2449221" y="3089022"/>
            <a:ext cx="9439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BVOCs</a:t>
            </a:r>
          </a:p>
        </p:txBody>
      </p:sp>
      <p:sp>
        <p:nvSpPr>
          <p:cNvPr id="22" name="Llaves 21"/>
          <p:cNvSpPr/>
          <p:nvPr/>
        </p:nvSpPr>
        <p:spPr>
          <a:xfrm>
            <a:off x="1054503" y="4564261"/>
            <a:ext cx="3733397" cy="2018561"/>
          </a:xfrm>
          <a:prstGeom prst="bracePair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CuadroTexto 23"/>
          <p:cNvSpPr txBox="1"/>
          <p:nvPr/>
        </p:nvSpPr>
        <p:spPr>
          <a:xfrm>
            <a:off x="9845826" y="2958886"/>
            <a:ext cx="21180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Primary Organic Aerosol (POA)</a:t>
            </a:r>
          </a:p>
        </p:txBody>
      </p:sp>
      <p:cxnSp>
        <p:nvCxnSpPr>
          <p:cNvPr id="26" name="Conector recto de flecha 25"/>
          <p:cNvCxnSpPr>
            <a:cxnSpLocks/>
          </p:cNvCxnSpPr>
          <p:nvPr/>
        </p:nvCxnSpPr>
        <p:spPr>
          <a:xfrm flipV="1">
            <a:off x="6230387" y="1141855"/>
            <a:ext cx="1508578" cy="1588660"/>
          </a:xfrm>
          <a:prstGeom prst="straightConnector1">
            <a:avLst/>
          </a:prstGeom>
          <a:ln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Conector recto de flecha 29"/>
          <p:cNvCxnSpPr>
            <a:cxnSpLocks/>
          </p:cNvCxnSpPr>
          <p:nvPr/>
        </p:nvCxnSpPr>
        <p:spPr>
          <a:xfrm flipV="1">
            <a:off x="10281717" y="1754234"/>
            <a:ext cx="8972" cy="120465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1" name="CuadroTexto 30"/>
          <p:cNvSpPr txBox="1"/>
          <p:nvPr/>
        </p:nvSpPr>
        <p:spPr>
          <a:xfrm>
            <a:off x="7744529" y="154706"/>
            <a:ext cx="34469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Secondary Organic Aerosol (SOA)</a:t>
            </a:r>
          </a:p>
        </p:txBody>
      </p:sp>
      <p:pic>
        <p:nvPicPr>
          <p:cNvPr id="35" name="Imagen 34" descr="incendio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2797" y="5218467"/>
            <a:ext cx="1182313" cy="1182313"/>
          </a:xfrm>
          <a:prstGeom prst="rect">
            <a:avLst/>
          </a:prstGeom>
        </p:spPr>
      </p:pic>
      <p:cxnSp>
        <p:nvCxnSpPr>
          <p:cNvPr id="36" name="Conector recto de flecha 35"/>
          <p:cNvCxnSpPr/>
          <p:nvPr/>
        </p:nvCxnSpPr>
        <p:spPr>
          <a:xfrm flipV="1">
            <a:off x="8350110" y="3769848"/>
            <a:ext cx="759697" cy="1054641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8" name="Rectángulo 37"/>
          <p:cNvSpPr/>
          <p:nvPr/>
        </p:nvSpPr>
        <p:spPr>
          <a:xfrm>
            <a:off x="7440069" y="6299748"/>
            <a:ext cx="1236236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dirty="0">
                <a:solidFill>
                  <a:schemeClr val="bg2">
                    <a:lumMod val="90000"/>
                  </a:schemeClr>
                </a:solidFill>
              </a:rPr>
              <a:t>https://</a:t>
            </a:r>
            <a:r>
              <a:rPr lang="en-US" sz="900" dirty="0" err="1">
                <a:solidFill>
                  <a:schemeClr val="bg2">
                    <a:lumMod val="90000"/>
                  </a:schemeClr>
                </a:solidFill>
              </a:rPr>
              <a:t>goo.gl</a:t>
            </a:r>
            <a:r>
              <a:rPr lang="en-US" sz="900" dirty="0">
                <a:solidFill>
                  <a:schemeClr val="bg2">
                    <a:lumMod val="90000"/>
                  </a:schemeClr>
                </a:solidFill>
              </a:rPr>
              <a:t>/kn9jMT</a:t>
            </a:r>
          </a:p>
        </p:txBody>
      </p:sp>
      <p:sp>
        <p:nvSpPr>
          <p:cNvPr id="40" name="CuadroTexto 39"/>
          <p:cNvSpPr txBox="1"/>
          <p:nvPr/>
        </p:nvSpPr>
        <p:spPr>
          <a:xfrm>
            <a:off x="4652139" y="1314324"/>
            <a:ext cx="2551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Gas-Particle partitioning</a:t>
            </a:r>
          </a:p>
        </p:txBody>
      </p:sp>
      <p:pic>
        <p:nvPicPr>
          <p:cNvPr id="42" name="Imagen 41" descr="volcanoe.jpe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7381" y="5292052"/>
            <a:ext cx="1494758" cy="1059575"/>
          </a:xfrm>
          <a:prstGeom prst="rect">
            <a:avLst/>
          </a:prstGeom>
        </p:spPr>
      </p:pic>
      <p:sp>
        <p:nvSpPr>
          <p:cNvPr id="43" name="Rectángulo 42"/>
          <p:cNvSpPr/>
          <p:nvPr/>
        </p:nvSpPr>
        <p:spPr>
          <a:xfrm>
            <a:off x="10924086" y="6288407"/>
            <a:ext cx="1233218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dirty="0">
                <a:solidFill>
                  <a:schemeClr val="bg2">
                    <a:lumMod val="90000"/>
                  </a:schemeClr>
                </a:solidFill>
              </a:rPr>
              <a:t>https://</a:t>
            </a:r>
            <a:r>
              <a:rPr lang="en-US" sz="900" dirty="0" err="1">
                <a:solidFill>
                  <a:schemeClr val="bg2">
                    <a:lumMod val="90000"/>
                  </a:schemeClr>
                </a:solidFill>
              </a:rPr>
              <a:t>goo.gl</a:t>
            </a:r>
            <a:r>
              <a:rPr lang="en-US" sz="900" dirty="0">
                <a:solidFill>
                  <a:schemeClr val="bg2">
                    <a:lumMod val="90000"/>
                  </a:schemeClr>
                </a:solidFill>
              </a:rPr>
              <a:t>/BCR8JH</a:t>
            </a:r>
          </a:p>
        </p:txBody>
      </p:sp>
      <p:cxnSp>
        <p:nvCxnSpPr>
          <p:cNvPr id="45" name="Conector recto de flecha 44"/>
          <p:cNvCxnSpPr/>
          <p:nvPr/>
        </p:nvCxnSpPr>
        <p:spPr>
          <a:xfrm flipH="1" flipV="1">
            <a:off x="10425103" y="3713146"/>
            <a:ext cx="850407" cy="107732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grpSp>
        <p:nvGrpSpPr>
          <p:cNvPr id="61" name="Agrupar 60"/>
          <p:cNvGrpSpPr/>
          <p:nvPr/>
        </p:nvGrpSpPr>
        <p:grpSpPr>
          <a:xfrm>
            <a:off x="1288292" y="4680899"/>
            <a:ext cx="3204441" cy="1735729"/>
            <a:chOff x="2093344" y="4449751"/>
            <a:chExt cx="3204441" cy="1735729"/>
          </a:xfrm>
        </p:grpSpPr>
        <p:pic>
          <p:nvPicPr>
            <p:cNvPr id="6" name="Imagen 5" descr="trees.jp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93344" y="4449751"/>
              <a:ext cx="1639949" cy="1639949"/>
            </a:xfrm>
            <a:prstGeom prst="rect">
              <a:avLst/>
            </a:prstGeom>
          </p:spPr>
        </p:pic>
        <p:sp>
          <p:nvSpPr>
            <p:cNvPr id="8" name="Rectángulo 7"/>
            <p:cNvSpPr/>
            <p:nvPr/>
          </p:nvSpPr>
          <p:spPr>
            <a:xfrm>
              <a:off x="2389896" y="5954648"/>
              <a:ext cx="1167845" cy="2308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900" dirty="0">
                  <a:solidFill>
                    <a:schemeClr val="bg2">
                      <a:lumMod val="90000"/>
                    </a:schemeClr>
                  </a:solidFill>
                </a:rPr>
                <a:t>https://</a:t>
              </a:r>
              <a:r>
                <a:rPr lang="en-US" sz="900" dirty="0" err="1">
                  <a:solidFill>
                    <a:schemeClr val="bg2">
                      <a:lumMod val="90000"/>
                    </a:schemeClr>
                  </a:solidFill>
                </a:rPr>
                <a:t>goo.gl</a:t>
              </a:r>
              <a:r>
                <a:rPr lang="en-US" sz="900" dirty="0">
                  <a:solidFill>
                    <a:schemeClr val="bg2">
                      <a:lumMod val="90000"/>
                    </a:schemeClr>
                  </a:solidFill>
                </a:rPr>
                <a:t>/nTjr2z</a:t>
              </a:r>
            </a:p>
          </p:txBody>
        </p:sp>
        <p:pic>
          <p:nvPicPr>
            <p:cNvPr id="49" name="Imagen 48" descr="tree3.jpg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89536" y="4468048"/>
              <a:ext cx="1508249" cy="1508249"/>
            </a:xfrm>
            <a:prstGeom prst="rect">
              <a:avLst/>
            </a:prstGeom>
          </p:spPr>
        </p:pic>
        <p:sp>
          <p:nvSpPr>
            <p:cNvPr id="50" name="Rectángulo 49"/>
            <p:cNvSpPr/>
            <p:nvPr/>
          </p:nvSpPr>
          <p:spPr>
            <a:xfrm>
              <a:off x="3943001" y="5954647"/>
              <a:ext cx="1210588" cy="2308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900" dirty="0">
                  <a:solidFill>
                    <a:schemeClr val="bg2">
                      <a:lumMod val="90000"/>
                    </a:schemeClr>
                  </a:solidFill>
                </a:rPr>
                <a:t>https://</a:t>
              </a:r>
              <a:r>
                <a:rPr lang="en-US" sz="900" dirty="0" err="1">
                  <a:solidFill>
                    <a:schemeClr val="bg2">
                      <a:lumMod val="90000"/>
                    </a:schemeClr>
                  </a:solidFill>
                </a:rPr>
                <a:t>goo.gl</a:t>
              </a:r>
              <a:r>
                <a:rPr lang="en-US" sz="900" dirty="0">
                  <a:solidFill>
                    <a:schemeClr val="bg2">
                      <a:lumMod val="90000"/>
                    </a:schemeClr>
                  </a:solidFill>
                </a:rPr>
                <a:t>/asJnA2</a:t>
              </a:r>
            </a:p>
          </p:txBody>
        </p:sp>
      </p:grpSp>
      <p:sp>
        <p:nvSpPr>
          <p:cNvPr id="62" name="Elipse 61"/>
          <p:cNvSpPr/>
          <p:nvPr/>
        </p:nvSpPr>
        <p:spPr>
          <a:xfrm>
            <a:off x="8334144" y="676356"/>
            <a:ext cx="396856" cy="385567"/>
          </a:xfrm>
          <a:prstGeom prst="ellipse">
            <a:avLst/>
          </a:prstGeom>
          <a:solidFill>
            <a:schemeClr val="tx1"/>
          </a:solidFill>
          <a:ln w="38100" cmpd="sng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3" name="Elipse 62"/>
          <p:cNvSpPr/>
          <p:nvPr/>
        </p:nvSpPr>
        <p:spPr>
          <a:xfrm>
            <a:off x="9286599" y="914500"/>
            <a:ext cx="283469" cy="272165"/>
          </a:xfrm>
          <a:prstGeom prst="ellipse">
            <a:avLst/>
          </a:prstGeom>
          <a:solidFill>
            <a:schemeClr val="tx1"/>
          </a:solidFill>
          <a:ln w="28575" cmpd="sng">
            <a:solidFill>
              <a:srgbClr val="2E75B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64" name="Elipse 63"/>
          <p:cNvSpPr/>
          <p:nvPr/>
        </p:nvSpPr>
        <p:spPr>
          <a:xfrm>
            <a:off x="9853537" y="1084604"/>
            <a:ext cx="102049" cy="113402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Elipse 64"/>
          <p:cNvSpPr/>
          <p:nvPr/>
        </p:nvSpPr>
        <p:spPr>
          <a:xfrm flipV="1">
            <a:off x="8696983" y="1368109"/>
            <a:ext cx="102049" cy="102062"/>
          </a:xfrm>
          <a:prstGeom prst="ellipse">
            <a:avLst/>
          </a:prstGeom>
          <a:solidFill>
            <a:schemeClr val="tx1"/>
          </a:solidFill>
          <a:ln w="38100" cmpd="sng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66" name="Elipse 65"/>
          <p:cNvSpPr/>
          <p:nvPr/>
        </p:nvSpPr>
        <p:spPr>
          <a:xfrm>
            <a:off x="8951433" y="681333"/>
            <a:ext cx="102049" cy="113402"/>
          </a:xfrm>
          <a:prstGeom prst="ellipse">
            <a:avLst/>
          </a:prstGeom>
          <a:solidFill>
            <a:srgbClr val="000000"/>
          </a:solidFill>
          <a:ln w="952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Elipse 66"/>
          <p:cNvSpPr/>
          <p:nvPr/>
        </p:nvSpPr>
        <p:spPr>
          <a:xfrm>
            <a:off x="9489350" y="1378063"/>
            <a:ext cx="102049" cy="113402"/>
          </a:xfrm>
          <a:prstGeom prst="ellipse">
            <a:avLst/>
          </a:prstGeom>
          <a:solidFill>
            <a:srgbClr val="000000"/>
          </a:solidFill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Elipse 67"/>
          <p:cNvSpPr/>
          <p:nvPr/>
        </p:nvSpPr>
        <p:spPr>
          <a:xfrm>
            <a:off x="9687105" y="679948"/>
            <a:ext cx="102049" cy="113402"/>
          </a:xfrm>
          <a:prstGeom prst="ellipse">
            <a:avLst/>
          </a:prstGeom>
          <a:solidFill>
            <a:srgbClr val="000000"/>
          </a:solidFill>
          <a:ln w="38100" cmpd="sng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Elipse 68"/>
          <p:cNvSpPr/>
          <p:nvPr/>
        </p:nvSpPr>
        <p:spPr>
          <a:xfrm>
            <a:off x="10028615" y="692673"/>
            <a:ext cx="396856" cy="385567"/>
          </a:xfrm>
          <a:prstGeom prst="ellipse">
            <a:avLst/>
          </a:prstGeom>
          <a:solidFill>
            <a:srgbClr val="000000"/>
          </a:solidFill>
          <a:ln w="762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0" name="Elipse 69"/>
          <p:cNvSpPr/>
          <p:nvPr/>
        </p:nvSpPr>
        <p:spPr>
          <a:xfrm>
            <a:off x="9926565" y="1339065"/>
            <a:ext cx="283469" cy="272165"/>
          </a:xfrm>
          <a:prstGeom prst="ellipse">
            <a:avLst/>
          </a:prstGeom>
          <a:solidFill>
            <a:srgbClr val="000000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Elipse 70"/>
          <p:cNvSpPr/>
          <p:nvPr/>
        </p:nvSpPr>
        <p:spPr>
          <a:xfrm>
            <a:off x="8979107" y="1094558"/>
            <a:ext cx="102049" cy="113402"/>
          </a:xfrm>
          <a:prstGeom prst="ellipse">
            <a:avLst/>
          </a:prstGeom>
          <a:solidFill>
            <a:srgbClr val="000000"/>
          </a:solidFill>
          <a:ln w="28575" cmpd="sng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ectángulo 71"/>
          <p:cNvSpPr/>
          <p:nvPr/>
        </p:nvSpPr>
        <p:spPr>
          <a:xfrm>
            <a:off x="11229877" y="6627168"/>
            <a:ext cx="962123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dirty="0">
                <a:solidFill>
                  <a:schemeClr val="bg2">
                    <a:lumMod val="90000"/>
                  </a:schemeClr>
                </a:solidFill>
              </a:rPr>
              <a:t>shorturl.at/jJ134</a:t>
            </a:r>
          </a:p>
        </p:txBody>
      </p:sp>
      <p:sp>
        <p:nvSpPr>
          <p:cNvPr id="44" name="CuadroTexto 19">
            <a:extLst>
              <a:ext uri="{FF2B5EF4-FFF2-40B4-BE49-F238E27FC236}">
                <a16:creationId xmlns:a16="http://schemas.microsoft.com/office/drawing/2014/main" id="{81A2B8F6-1833-2646-A249-0F77E7BEBBCD}"/>
              </a:ext>
            </a:extLst>
          </p:cNvPr>
          <p:cNvSpPr txBox="1"/>
          <p:nvPr/>
        </p:nvSpPr>
        <p:spPr>
          <a:xfrm>
            <a:off x="8737995" y="3074046"/>
            <a:ext cx="9439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AVOCs</a:t>
            </a:r>
          </a:p>
        </p:txBody>
      </p:sp>
      <p:cxnSp>
        <p:nvCxnSpPr>
          <p:cNvPr id="46" name="Conector recto de flecha 15">
            <a:extLst>
              <a:ext uri="{FF2B5EF4-FFF2-40B4-BE49-F238E27FC236}">
                <a16:creationId xmlns:a16="http://schemas.microsoft.com/office/drawing/2014/main" id="{9C70E825-6CC4-6E4C-9F10-E2D9938DFC51}"/>
              </a:ext>
            </a:extLst>
          </p:cNvPr>
          <p:cNvCxnSpPr>
            <a:cxnSpLocks/>
          </p:cNvCxnSpPr>
          <p:nvPr/>
        </p:nvCxnSpPr>
        <p:spPr>
          <a:xfrm>
            <a:off x="3381178" y="3283385"/>
            <a:ext cx="1681152" cy="569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47" name="Conector recto de flecha 29">
            <a:extLst>
              <a:ext uri="{FF2B5EF4-FFF2-40B4-BE49-F238E27FC236}">
                <a16:creationId xmlns:a16="http://schemas.microsoft.com/office/drawing/2014/main" id="{8BD778E8-B35F-994A-B6E4-F560B5169D8C}"/>
              </a:ext>
            </a:extLst>
          </p:cNvPr>
          <p:cNvCxnSpPr>
            <a:cxnSpLocks/>
          </p:cNvCxnSpPr>
          <p:nvPr/>
        </p:nvCxnSpPr>
        <p:spPr>
          <a:xfrm flipH="1">
            <a:off x="6984676" y="3323141"/>
            <a:ext cx="1691631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52" name="CuadroTexto 17">
            <a:extLst>
              <a:ext uri="{FF2B5EF4-FFF2-40B4-BE49-F238E27FC236}">
                <a16:creationId xmlns:a16="http://schemas.microsoft.com/office/drawing/2014/main" id="{3528608D-6DA6-BC4A-B175-1D293486E20D}"/>
              </a:ext>
            </a:extLst>
          </p:cNvPr>
          <p:cNvSpPr txBox="1"/>
          <p:nvPr/>
        </p:nvSpPr>
        <p:spPr>
          <a:xfrm>
            <a:off x="7273944" y="3441597"/>
            <a:ext cx="1394668" cy="646331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Oxidation by OH, O3, NO3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39D29DC-5E42-CC45-922A-28D3410C3CAA}"/>
              </a:ext>
            </a:extLst>
          </p:cNvPr>
          <p:cNvSpPr txBox="1"/>
          <p:nvPr/>
        </p:nvSpPr>
        <p:spPr>
          <a:xfrm>
            <a:off x="5247433" y="2930570"/>
            <a:ext cx="14906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Semi-volatile, non-volatile products</a:t>
            </a:r>
          </a:p>
        </p:txBody>
      </p:sp>
      <p:cxnSp>
        <p:nvCxnSpPr>
          <p:cNvPr id="55" name="Conector recto de flecha 25">
            <a:extLst>
              <a:ext uri="{FF2B5EF4-FFF2-40B4-BE49-F238E27FC236}">
                <a16:creationId xmlns:a16="http://schemas.microsoft.com/office/drawing/2014/main" id="{7775A708-2E23-DD4F-9460-FA2DA66BBB04}"/>
              </a:ext>
            </a:extLst>
          </p:cNvPr>
          <p:cNvCxnSpPr>
            <a:cxnSpLocks/>
          </p:cNvCxnSpPr>
          <p:nvPr/>
        </p:nvCxnSpPr>
        <p:spPr>
          <a:xfrm flipH="1">
            <a:off x="6384479" y="1243916"/>
            <a:ext cx="1418848" cy="1550536"/>
          </a:xfrm>
          <a:prstGeom prst="straightConnector1">
            <a:avLst/>
          </a:prstGeom>
          <a:ln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Conector recto de flecha 15">
            <a:extLst>
              <a:ext uri="{FF2B5EF4-FFF2-40B4-BE49-F238E27FC236}">
                <a16:creationId xmlns:a16="http://schemas.microsoft.com/office/drawing/2014/main" id="{EBCA199D-6D8C-C846-855D-188094F1D23D}"/>
              </a:ext>
            </a:extLst>
          </p:cNvPr>
          <p:cNvCxnSpPr>
            <a:cxnSpLocks/>
          </p:cNvCxnSpPr>
          <p:nvPr/>
        </p:nvCxnSpPr>
        <p:spPr>
          <a:xfrm flipV="1">
            <a:off x="4154769" y="2662327"/>
            <a:ext cx="0" cy="62675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73" name="TextBox 72">
            <a:extLst>
              <a:ext uri="{FF2B5EF4-FFF2-40B4-BE49-F238E27FC236}">
                <a16:creationId xmlns:a16="http://schemas.microsoft.com/office/drawing/2014/main" id="{16547BDD-DF7D-4F4D-9473-11277AEE9355}"/>
              </a:ext>
            </a:extLst>
          </p:cNvPr>
          <p:cNvSpPr txBox="1"/>
          <p:nvPr/>
        </p:nvSpPr>
        <p:spPr>
          <a:xfrm>
            <a:off x="3177705" y="2075057"/>
            <a:ext cx="23450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Volatile products (remain in gas phase)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17632D23-A364-F14D-9F4D-5319A3A98DC8}"/>
              </a:ext>
            </a:extLst>
          </p:cNvPr>
          <p:cNvSpPr txBox="1"/>
          <p:nvPr/>
        </p:nvSpPr>
        <p:spPr>
          <a:xfrm>
            <a:off x="7486919" y="2040977"/>
            <a:ext cx="23450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Volatile products (remain in gas phase)</a:t>
            </a:r>
          </a:p>
        </p:txBody>
      </p:sp>
      <p:cxnSp>
        <p:nvCxnSpPr>
          <p:cNvPr id="75" name="Conector recto de flecha 15">
            <a:extLst>
              <a:ext uri="{FF2B5EF4-FFF2-40B4-BE49-F238E27FC236}">
                <a16:creationId xmlns:a16="http://schemas.microsoft.com/office/drawing/2014/main" id="{4E41841C-5E0D-F445-893F-CD95B841D838}"/>
              </a:ext>
            </a:extLst>
          </p:cNvPr>
          <p:cNvCxnSpPr>
            <a:cxnSpLocks/>
          </p:cNvCxnSpPr>
          <p:nvPr/>
        </p:nvCxnSpPr>
        <p:spPr>
          <a:xfrm flipV="1">
            <a:off x="7958238" y="2696391"/>
            <a:ext cx="0" cy="62675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035160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1267" y="-198643"/>
            <a:ext cx="10515600" cy="1325563"/>
          </a:xfrm>
        </p:spPr>
        <p:txBody>
          <a:bodyPr/>
          <a:lstStyle/>
          <a:p>
            <a:r>
              <a:rPr lang="en-US" dirty="0"/>
              <a:t>SOA: Potential adverse effects </a:t>
            </a:r>
          </a:p>
        </p:txBody>
      </p:sp>
      <p:sp>
        <p:nvSpPr>
          <p:cNvPr id="8" name="Rectangle 7"/>
          <p:cNvSpPr/>
          <p:nvPr/>
        </p:nvSpPr>
        <p:spPr>
          <a:xfrm>
            <a:off x="3020120" y="5949352"/>
            <a:ext cx="979755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dirty="0">
                <a:solidFill>
                  <a:schemeClr val="bg2">
                    <a:lumMod val="75000"/>
                  </a:schemeClr>
                </a:solidFill>
              </a:rPr>
              <a:t>shorturl.at/</a:t>
            </a:r>
            <a:r>
              <a:rPr lang="en-US" sz="900" dirty="0" err="1">
                <a:solidFill>
                  <a:schemeClr val="bg2">
                    <a:lumMod val="75000"/>
                  </a:schemeClr>
                </a:solidFill>
              </a:rPr>
              <a:t>kpEIY</a:t>
            </a:r>
            <a:endParaRPr lang="en-US" sz="9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42752" y="788120"/>
            <a:ext cx="22709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Radiative forcing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435702" y="3414976"/>
            <a:ext cx="10243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Visibility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363986" y="788120"/>
            <a:ext cx="1897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Human health 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2"/>
          <a:srcRect r="15643"/>
          <a:stretch/>
        </p:blipFill>
        <p:spPr>
          <a:xfrm>
            <a:off x="5281765" y="1418847"/>
            <a:ext cx="2082221" cy="259782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1522" y="1418847"/>
            <a:ext cx="1125685" cy="1242135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7315210" y="2554677"/>
            <a:ext cx="1000595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dirty="0">
                <a:solidFill>
                  <a:schemeClr val="bg2">
                    <a:lumMod val="75000"/>
                  </a:schemeClr>
                </a:solidFill>
              </a:rPr>
              <a:t>shorturl.at/jKU69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777879" y="3949069"/>
            <a:ext cx="1098378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dirty="0">
                <a:solidFill>
                  <a:schemeClr val="bg2">
                    <a:lumMod val="75000"/>
                  </a:schemeClr>
                </a:solidFill>
              </a:rPr>
              <a:t>shorturl.at/</a:t>
            </a:r>
            <a:r>
              <a:rPr lang="en-US" sz="900" dirty="0" err="1">
                <a:solidFill>
                  <a:schemeClr val="bg2">
                    <a:lumMod val="75000"/>
                  </a:schemeClr>
                </a:solidFill>
              </a:rPr>
              <a:t>nMNUV</a:t>
            </a:r>
            <a:endParaRPr lang="en-US" sz="9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28" name="Elipse 61">
            <a:extLst>
              <a:ext uri="{FF2B5EF4-FFF2-40B4-BE49-F238E27FC236}">
                <a16:creationId xmlns:a16="http://schemas.microsoft.com/office/drawing/2014/main" id="{9883118D-0EDB-994B-843B-679533650AAC}"/>
              </a:ext>
            </a:extLst>
          </p:cNvPr>
          <p:cNvSpPr/>
          <p:nvPr/>
        </p:nvSpPr>
        <p:spPr>
          <a:xfrm>
            <a:off x="2130111" y="1912423"/>
            <a:ext cx="173491" cy="168556"/>
          </a:xfrm>
          <a:prstGeom prst="ellipse">
            <a:avLst/>
          </a:prstGeom>
          <a:solidFill>
            <a:schemeClr val="bg1">
              <a:lumMod val="65000"/>
            </a:schemeClr>
          </a:solidFill>
          <a:ln w="38100" cmpd="sng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1" name="Elipse 69">
            <a:extLst>
              <a:ext uri="{FF2B5EF4-FFF2-40B4-BE49-F238E27FC236}">
                <a16:creationId xmlns:a16="http://schemas.microsoft.com/office/drawing/2014/main" id="{23388A91-DED4-6A4F-96B5-EEB1ADD8E8F1}"/>
              </a:ext>
            </a:extLst>
          </p:cNvPr>
          <p:cNvSpPr/>
          <p:nvPr/>
        </p:nvSpPr>
        <p:spPr>
          <a:xfrm>
            <a:off x="755876" y="1973851"/>
            <a:ext cx="169405" cy="162650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Elipse 61">
            <a:extLst>
              <a:ext uri="{FF2B5EF4-FFF2-40B4-BE49-F238E27FC236}">
                <a16:creationId xmlns:a16="http://schemas.microsoft.com/office/drawing/2014/main" id="{1C9CE695-FFC6-9E4C-AC4F-8B8570EE751A}"/>
              </a:ext>
            </a:extLst>
          </p:cNvPr>
          <p:cNvSpPr/>
          <p:nvPr/>
        </p:nvSpPr>
        <p:spPr>
          <a:xfrm>
            <a:off x="2024783" y="2079423"/>
            <a:ext cx="173491" cy="168556"/>
          </a:xfrm>
          <a:prstGeom prst="ellipse">
            <a:avLst/>
          </a:prstGeom>
          <a:solidFill>
            <a:schemeClr val="bg1">
              <a:lumMod val="65000"/>
            </a:schemeClr>
          </a:solidFill>
          <a:ln w="38100" cmpd="sng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6" name="Elipse 61">
            <a:extLst>
              <a:ext uri="{FF2B5EF4-FFF2-40B4-BE49-F238E27FC236}">
                <a16:creationId xmlns:a16="http://schemas.microsoft.com/office/drawing/2014/main" id="{5E752A16-0D4D-FD4D-B332-DC91562F5B4A}"/>
              </a:ext>
            </a:extLst>
          </p:cNvPr>
          <p:cNvSpPr/>
          <p:nvPr/>
        </p:nvSpPr>
        <p:spPr>
          <a:xfrm>
            <a:off x="2235439" y="2129723"/>
            <a:ext cx="173491" cy="168556"/>
          </a:xfrm>
          <a:prstGeom prst="ellipse">
            <a:avLst/>
          </a:prstGeom>
          <a:solidFill>
            <a:schemeClr val="bg1">
              <a:lumMod val="65000"/>
            </a:schemeClr>
          </a:solidFill>
          <a:ln w="38100" cmpd="sng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7" name="Elipse 61">
            <a:extLst>
              <a:ext uri="{FF2B5EF4-FFF2-40B4-BE49-F238E27FC236}">
                <a16:creationId xmlns:a16="http://schemas.microsoft.com/office/drawing/2014/main" id="{98D1F4E1-56A3-4B44-B096-ABD5FE2AEA43}"/>
              </a:ext>
            </a:extLst>
          </p:cNvPr>
          <p:cNvSpPr/>
          <p:nvPr/>
        </p:nvSpPr>
        <p:spPr>
          <a:xfrm>
            <a:off x="2423531" y="2096800"/>
            <a:ext cx="173491" cy="168556"/>
          </a:xfrm>
          <a:prstGeom prst="ellipse">
            <a:avLst/>
          </a:prstGeom>
          <a:solidFill>
            <a:schemeClr val="bg1">
              <a:lumMod val="65000"/>
            </a:schemeClr>
          </a:solidFill>
          <a:ln w="38100" cmpd="sng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0" name="Elipse 61">
            <a:extLst>
              <a:ext uri="{FF2B5EF4-FFF2-40B4-BE49-F238E27FC236}">
                <a16:creationId xmlns:a16="http://schemas.microsoft.com/office/drawing/2014/main" id="{5270FAD0-2478-874A-BDD4-15EA81876AB1}"/>
              </a:ext>
            </a:extLst>
          </p:cNvPr>
          <p:cNvSpPr/>
          <p:nvPr/>
        </p:nvSpPr>
        <p:spPr>
          <a:xfrm>
            <a:off x="2322184" y="1865859"/>
            <a:ext cx="173491" cy="168556"/>
          </a:xfrm>
          <a:prstGeom prst="ellipse">
            <a:avLst/>
          </a:prstGeom>
          <a:solidFill>
            <a:schemeClr val="bg1">
              <a:lumMod val="65000"/>
            </a:schemeClr>
          </a:solidFill>
          <a:ln w="38100" cmpd="sng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2" name="Elipse 69">
            <a:extLst>
              <a:ext uri="{FF2B5EF4-FFF2-40B4-BE49-F238E27FC236}">
                <a16:creationId xmlns:a16="http://schemas.microsoft.com/office/drawing/2014/main" id="{B57CE255-2C8F-5749-9E7A-D17F8DA4696F}"/>
              </a:ext>
            </a:extLst>
          </p:cNvPr>
          <p:cNvSpPr/>
          <p:nvPr/>
        </p:nvSpPr>
        <p:spPr>
          <a:xfrm>
            <a:off x="1042752" y="1889396"/>
            <a:ext cx="169405" cy="162650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Elipse 69">
            <a:extLst>
              <a:ext uri="{FF2B5EF4-FFF2-40B4-BE49-F238E27FC236}">
                <a16:creationId xmlns:a16="http://schemas.microsoft.com/office/drawing/2014/main" id="{0A2D60D2-3C5A-6F4F-A7FE-F9E428AC6868}"/>
              </a:ext>
            </a:extLst>
          </p:cNvPr>
          <p:cNvSpPr/>
          <p:nvPr/>
        </p:nvSpPr>
        <p:spPr>
          <a:xfrm>
            <a:off x="977550" y="2156008"/>
            <a:ext cx="169405" cy="162650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ight Arrow 2">
            <a:extLst>
              <a:ext uri="{FF2B5EF4-FFF2-40B4-BE49-F238E27FC236}">
                <a16:creationId xmlns:a16="http://schemas.microsoft.com/office/drawing/2014/main" id="{A7F341F2-019A-7E4C-A1AD-DD4F683FD8AC}"/>
              </a:ext>
            </a:extLst>
          </p:cNvPr>
          <p:cNvSpPr/>
          <p:nvPr/>
        </p:nvSpPr>
        <p:spPr>
          <a:xfrm rot="2989608">
            <a:off x="203638" y="1455185"/>
            <a:ext cx="756283" cy="310763"/>
          </a:xfrm>
          <a:prstGeom prst="rightArrow">
            <a:avLst/>
          </a:prstGeom>
          <a:solidFill>
            <a:srgbClr val="FFFF00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ight Arrow 43">
            <a:extLst>
              <a:ext uri="{FF2B5EF4-FFF2-40B4-BE49-F238E27FC236}">
                <a16:creationId xmlns:a16="http://schemas.microsoft.com/office/drawing/2014/main" id="{1B348DCF-37F3-6C44-8673-B37E72861F02}"/>
              </a:ext>
            </a:extLst>
          </p:cNvPr>
          <p:cNvSpPr/>
          <p:nvPr/>
        </p:nvSpPr>
        <p:spPr>
          <a:xfrm rot="2989608">
            <a:off x="1516748" y="1436545"/>
            <a:ext cx="756283" cy="310763"/>
          </a:xfrm>
          <a:prstGeom prst="rightArrow">
            <a:avLst/>
          </a:prstGeom>
          <a:solidFill>
            <a:srgbClr val="FFFF00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ight Arrow 44">
            <a:extLst>
              <a:ext uri="{FF2B5EF4-FFF2-40B4-BE49-F238E27FC236}">
                <a16:creationId xmlns:a16="http://schemas.microsoft.com/office/drawing/2014/main" id="{653D57BA-ED53-8444-A56E-EDA8E692B001}"/>
              </a:ext>
            </a:extLst>
          </p:cNvPr>
          <p:cNvSpPr/>
          <p:nvPr/>
        </p:nvSpPr>
        <p:spPr>
          <a:xfrm rot="18765065">
            <a:off x="2459444" y="1429657"/>
            <a:ext cx="756283" cy="310763"/>
          </a:xfrm>
          <a:prstGeom prst="rightArrow">
            <a:avLst/>
          </a:prstGeom>
          <a:solidFill>
            <a:srgbClr val="FFFF00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CE47D4F-8C05-044D-9B48-C5F3C778A238}"/>
              </a:ext>
            </a:extLst>
          </p:cNvPr>
          <p:cNvSpPr txBox="1"/>
          <p:nvPr/>
        </p:nvSpPr>
        <p:spPr>
          <a:xfrm>
            <a:off x="443817" y="2533092"/>
            <a:ext cx="12368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Absorption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6433170A-9A32-2F4C-A171-347C476BB7CC}"/>
              </a:ext>
            </a:extLst>
          </p:cNvPr>
          <p:cNvSpPr txBox="1"/>
          <p:nvPr/>
        </p:nvSpPr>
        <p:spPr>
          <a:xfrm>
            <a:off x="1852812" y="2539187"/>
            <a:ext cx="12368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Scattering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842D448-1B8E-4D4A-B336-F48E9E179A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3816" y="3949069"/>
            <a:ext cx="3556059" cy="200028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218824" y="2933406"/>
            <a:ext cx="3846332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/>
              <a:t>Induce oxidant production, known as Reactive Oxygen and Nitrogen Species (ROS/RNS)</a:t>
            </a:r>
          </a:p>
          <a:p>
            <a:pPr algn="just"/>
            <a:r>
              <a:rPr lang="en-US" dirty="0"/>
              <a:t>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/>
              <a:t>Inflammatory cascades lead to oxidative stress and cellular damage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/>
              <a:t>Prolonged stimulation of inflammatory cascades lead to chronic inflammation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8315805" y="1463529"/>
            <a:ext cx="3659967" cy="114480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Epidemiological studies have found associations between SOA and pulmonary and cardiovascular adverse effects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0365968" y="6469304"/>
            <a:ext cx="1833451" cy="3886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Tuet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et al., 2017)</a:t>
            </a:r>
          </a:p>
        </p:txBody>
      </p:sp>
    </p:spTree>
    <p:extLst>
      <p:ext uri="{BB962C8B-B14F-4D97-AF65-F5344CB8AC3E}">
        <p14:creationId xmlns:p14="http://schemas.microsoft.com/office/powerpoint/2010/main" val="1858800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56068" y="982158"/>
            <a:ext cx="17107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Isoprene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8843" y="1477783"/>
            <a:ext cx="2033154" cy="123989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430476" y="1170770"/>
            <a:ext cx="81402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 err="1"/>
              <a:t>Arashiro</a:t>
            </a:r>
            <a:r>
              <a:rPr lang="en-US" dirty="0"/>
              <a:t> et al., 2016 showed that Isoprene-derived SOA increases the expression of IL-8 and COX-2 (both Linked to inflammation and oxidative stress).</a:t>
            </a:r>
          </a:p>
          <a:p>
            <a:pPr algn="just"/>
            <a:r>
              <a:rPr lang="en-US" dirty="0"/>
              <a:t> </a:t>
            </a:r>
          </a:p>
          <a:p>
            <a:pPr algn="just"/>
            <a:endParaRPr lang="en-US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233459" y="-7322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SOA: Potential adverse effects 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t="4924"/>
          <a:stretch/>
        </p:blipFill>
        <p:spPr>
          <a:xfrm>
            <a:off x="4533081" y="3121249"/>
            <a:ext cx="5663686" cy="349300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7665" y="3204816"/>
            <a:ext cx="2019300" cy="11811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-209205" y="3318270"/>
            <a:ext cx="19206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dirty="0"/>
              <a:t>α</a:t>
            </a:r>
            <a:r>
              <a:rPr lang="en-US" dirty="0"/>
              <a:t>-</a:t>
            </a:r>
            <a:r>
              <a:rPr lang="en-US" dirty="0" err="1"/>
              <a:t>pinene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08843" y="2912527"/>
            <a:ext cx="37045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Monoterpenes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47530" y="4498613"/>
            <a:ext cx="2019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/>
              <a:t>Sesquiterpenes</a:t>
            </a:r>
            <a:endParaRPr lang="en-US" b="1" dirty="0"/>
          </a:p>
          <a:p>
            <a:endParaRPr lang="en-US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154800" y="4959274"/>
            <a:ext cx="19206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dirty="0"/>
              <a:t>β</a:t>
            </a:r>
            <a:r>
              <a:rPr lang="en-US" dirty="0"/>
              <a:t>-</a:t>
            </a:r>
            <a:r>
              <a:rPr lang="en-US" dirty="0" err="1"/>
              <a:t>caryophyllene</a:t>
            </a:r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2833" y="5354047"/>
            <a:ext cx="1649164" cy="126021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3430475" y="2132978"/>
            <a:ext cx="81402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Tuet</a:t>
            </a:r>
            <a:r>
              <a:rPr lang="en-US" dirty="0"/>
              <a:t> </a:t>
            </a:r>
            <a:r>
              <a:rPr lang="en-US" i="1" dirty="0"/>
              <a:t>et al.</a:t>
            </a:r>
            <a:r>
              <a:rPr lang="en-US" dirty="0"/>
              <a:t>, 2017 determined that exposure to isoprene SOA induced the lowest levels of TNF-a and IL- 6 among the six different SOA precursors (Naphthalene generated the greatest inflammatory response). </a:t>
            </a:r>
          </a:p>
          <a:p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5560508" y="5831752"/>
            <a:ext cx="1804416" cy="3048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857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7" grpId="0"/>
      <p:bldP spid="1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3118195"/>
            <a:ext cx="264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Isoprene SOA 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2277635" y="2373309"/>
            <a:ext cx="1022685" cy="63489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2277635" y="3650459"/>
            <a:ext cx="970686" cy="681990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uadroTexto 13"/>
          <p:cNvSpPr txBox="1"/>
          <p:nvPr/>
        </p:nvSpPr>
        <p:spPr>
          <a:xfrm>
            <a:off x="2989683" y="4063797"/>
            <a:ext cx="19616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Low-NOx</a:t>
            </a:r>
            <a:endParaRPr lang="en-US" sz="2400" b="1" baseline="-25000" dirty="0"/>
          </a:p>
        </p:txBody>
      </p:sp>
      <p:sp>
        <p:nvSpPr>
          <p:cNvPr id="14" name="CuadroTexto 13"/>
          <p:cNvSpPr txBox="1"/>
          <p:nvPr/>
        </p:nvSpPr>
        <p:spPr>
          <a:xfrm>
            <a:off x="3092995" y="2032487"/>
            <a:ext cx="19616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High-NO</a:t>
            </a:r>
            <a:r>
              <a:rPr lang="en-US" sz="2400" b="1" baseline="-25000" dirty="0"/>
              <a:t>x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7418" y="1340957"/>
            <a:ext cx="7002511" cy="4477806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2762978" y="5899160"/>
            <a:ext cx="75869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Isoprene SOA under Low-NOx condition can be enhanced by SO</a:t>
            </a:r>
            <a:r>
              <a:rPr lang="en-US" sz="2000" b="1" baseline="-25000" dirty="0"/>
              <a:t>2 </a:t>
            </a:r>
            <a:r>
              <a:rPr lang="en-US" sz="2000" b="1" dirty="0"/>
              <a:t>level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This is important because of the NOx decreasing trend around the world</a:t>
            </a:r>
          </a:p>
        </p:txBody>
      </p:sp>
      <p:sp>
        <p:nvSpPr>
          <p:cNvPr id="24" name="Title 1"/>
          <p:cNvSpPr>
            <a:spLocks noGrp="1"/>
          </p:cNvSpPr>
          <p:nvPr>
            <p:ph type="title"/>
          </p:nvPr>
        </p:nvSpPr>
        <p:spPr>
          <a:xfrm>
            <a:off x="190500" y="66675"/>
            <a:ext cx="8448174" cy="1325563"/>
          </a:xfrm>
        </p:spPr>
        <p:txBody>
          <a:bodyPr/>
          <a:lstStyle/>
          <a:p>
            <a:r>
              <a:rPr lang="en-US" dirty="0"/>
              <a:t>Isoprene Oxidation products </a:t>
            </a:r>
          </a:p>
        </p:txBody>
      </p:sp>
      <p:sp>
        <p:nvSpPr>
          <p:cNvPr id="27" name="Rectangle 26"/>
          <p:cNvSpPr/>
          <p:nvPr/>
        </p:nvSpPr>
        <p:spPr>
          <a:xfrm>
            <a:off x="10503204" y="6550223"/>
            <a:ext cx="168879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err="1">
                <a:solidFill>
                  <a:schemeClr val="bg2">
                    <a:lumMod val="75000"/>
                  </a:schemeClr>
                </a:solidFill>
              </a:rPr>
              <a:t>Arashiro</a:t>
            </a:r>
            <a:r>
              <a:rPr lang="en-US" sz="1400" dirty="0">
                <a:solidFill>
                  <a:schemeClr val="bg2">
                    <a:lumMod val="75000"/>
                  </a:schemeClr>
                </a:solidFill>
              </a:rPr>
              <a:t> et al., 2016 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4711700" y="2263320"/>
            <a:ext cx="342900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4692650" y="4332449"/>
            <a:ext cx="342900" cy="0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3092995" y="4622800"/>
            <a:ext cx="18582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RO2+HO2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RO2+RO2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Isomerization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300320" y="2690758"/>
            <a:ext cx="17352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RO2+NO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RO2+NO2</a:t>
            </a:r>
          </a:p>
        </p:txBody>
      </p:sp>
    </p:spTree>
    <p:extLst>
      <p:ext uri="{BB962C8B-B14F-4D97-AF65-F5344CB8AC3E}">
        <p14:creationId xmlns:p14="http://schemas.microsoft.com/office/powerpoint/2010/main" val="1934200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1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7857" y="62859"/>
            <a:ext cx="10515600" cy="1325563"/>
          </a:xfrm>
        </p:spPr>
        <p:txBody>
          <a:bodyPr/>
          <a:lstStyle/>
          <a:p>
            <a:r>
              <a:rPr lang="en-US" dirty="0"/>
              <a:t>Sulfuric dioxide (</a:t>
            </a:r>
            <a:r>
              <a:rPr lang="en-US" b="1" dirty="0"/>
              <a:t>SO</a:t>
            </a:r>
            <a:r>
              <a:rPr lang="en-US" b="1" baseline="-25000" dirty="0"/>
              <a:t>2</a:t>
            </a:r>
            <a:r>
              <a:rPr lang="en-US" b="1" dirty="0"/>
              <a:t>)</a:t>
            </a:r>
            <a:endParaRPr lang="en-US" dirty="0"/>
          </a:p>
        </p:txBody>
      </p:sp>
      <p:pic>
        <p:nvPicPr>
          <p:cNvPr id="3" name="Imagen 2" descr="powerplant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74" y="3343671"/>
            <a:ext cx="4422357" cy="3357918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2781454" y="6238153"/>
            <a:ext cx="1236236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dirty="0">
                <a:solidFill>
                  <a:schemeClr val="bg2">
                    <a:lumMod val="75000"/>
                  </a:schemeClr>
                </a:solidFill>
              </a:rPr>
              <a:t>https://</a:t>
            </a:r>
            <a:r>
              <a:rPr lang="en-US" sz="900" dirty="0" err="1">
                <a:solidFill>
                  <a:schemeClr val="bg2">
                    <a:lumMod val="75000"/>
                  </a:schemeClr>
                </a:solidFill>
              </a:rPr>
              <a:t>goo.gl</a:t>
            </a:r>
            <a:r>
              <a:rPr lang="en-US" sz="900" dirty="0">
                <a:solidFill>
                  <a:schemeClr val="bg2">
                    <a:lumMod val="75000"/>
                  </a:schemeClr>
                </a:solidFill>
              </a:rPr>
              <a:t>/</a:t>
            </a:r>
            <a:r>
              <a:rPr lang="en-US" sz="900" dirty="0" err="1">
                <a:solidFill>
                  <a:schemeClr val="bg2">
                    <a:lumMod val="75000"/>
                  </a:schemeClr>
                </a:solidFill>
              </a:rPr>
              <a:t>BxQZEx</a:t>
            </a:r>
            <a:endParaRPr lang="en-US" sz="9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2110777" y="3715130"/>
            <a:ext cx="19616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SO</a:t>
            </a:r>
            <a:r>
              <a:rPr lang="en-US" b="1" baseline="-25000" dirty="0"/>
              <a:t>2</a:t>
            </a:r>
          </a:p>
        </p:txBody>
      </p:sp>
      <p:sp>
        <p:nvSpPr>
          <p:cNvPr id="10" name="CuadroTexto 9"/>
          <p:cNvSpPr txBox="1"/>
          <p:nvPr/>
        </p:nvSpPr>
        <p:spPr>
          <a:xfrm>
            <a:off x="2178403" y="4625228"/>
            <a:ext cx="19616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SO</a:t>
            </a:r>
            <a:r>
              <a:rPr lang="en-US" sz="1400" b="1" baseline="-25000" dirty="0"/>
              <a:t>2</a:t>
            </a:r>
          </a:p>
        </p:txBody>
      </p:sp>
      <p:sp>
        <p:nvSpPr>
          <p:cNvPr id="11" name="CuadroTexto 10"/>
          <p:cNvSpPr txBox="1"/>
          <p:nvPr/>
        </p:nvSpPr>
        <p:spPr>
          <a:xfrm>
            <a:off x="2899845" y="5473771"/>
            <a:ext cx="196160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/>
              <a:t>SO</a:t>
            </a:r>
            <a:r>
              <a:rPr lang="en-US" sz="1050" b="1" baseline="-25000" dirty="0"/>
              <a:t>2</a:t>
            </a:r>
          </a:p>
        </p:txBody>
      </p:sp>
      <p:cxnSp>
        <p:nvCxnSpPr>
          <p:cNvPr id="16" name="Conector recto de flecha 15"/>
          <p:cNvCxnSpPr/>
          <p:nvPr/>
        </p:nvCxnSpPr>
        <p:spPr>
          <a:xfrm>
            <a:off x="4638528" y="2825121"/>
            <a:ext cx="1394668" cy="0"/>
          </a:xfrm>
          <a:prstGeom prst="straightConnector1">
            <a:avLst/>
          </a:prstGeom>
          <a:ln>
            <a:solidFill>
              <a:schemeClr val="accent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7275933" y="3046958"/>
            <a:ext cx="202486" cy="212592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7275933" y="3388645"/>
            <a:ext cx="287022" cy="140412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6210014" y="1045873"/>
            <a:ext cx="2334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High RH (aqueous) 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9716738" y="1016142"/>
            <a:ext cx="2334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Low RH 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248650" y="6550223"/>
            <a:ext cx="52705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2">
                    <a:lumMod val="75000"/>
                  </a:schemeClr>
                </a:solidFill>
              </a:rPr>
              <a:t>Modified from Aerosol Chemistry Lecture-Chapter 9 </a:t>
            </a:r>
          </a:p>
        </p:txBody>
      </p:sp>
      <p:cxnSp>
        <p:nvCxnSpPr>
          <p:cNvPr id="27" name="Straight Connector 26"/>
          <p:cNvCxnSpPr/>
          <p:nvPr/>
        </p:nvCxnSpPr>
        <p:spPr>
          <a:xfrm>
            <a:off x="8158278" y="2935832"/>
            <a:ext cx="90372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6155680" y="1633133"/>
            <a:ext cx="2475663" cy="2318823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uadroTexto 13"/>
          <p:cNvSpPr txBox="1"/>
          <p:nvPr/>
        </p:nvSpPr>
        <p:spPr>
          <a:xfrm>
            <a:off x="3159206" y="2555104"/>
            <a:ext cx="19616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SO</a:t>
            </a:r>
            <a:r>
              <a:rPr lang="en-US" sz="2400" b="1" baseline="-25000" dirty="0"/>
              <a:t>2</a:t>
            </a:r>
          </a:p>
        </p:txBody>
      </p:sp>
      <p:sp>
        <p:nvSpPr>
          <p:cNvPr id="17" name="CuadroTexto 16"/>
          <p:cNvSpPr txBox="1"/>
          <p:nvPr/>
        </p:nvSpPr>
        <p:spPr>
          <a:xfrm>
            <a:off x="5741814" y="2585151"/>
            <a:ext cx="19616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H</a:t>
            </a:r>
            <a:r>
              <a:rPr lang="en-US" sz="2000" b="1" baseline="-25000" dirty="0"/>
              <a:t>2</a:t>
            </a:r>
            <a:r>
              <a:rPr lang="en-US" sz="2000" b="1" dirty="0"/>
              <a:t>SO</a:t>
            </a:r>
            <a:r>
              <a:rPr lang="en-US" sz="2000" b="1" baseline="-25000" dirty="0"/>
              <a:t>4 (</a:t>
            </a:r>
            <a:r>
              <a:rPr lang="en-US" sz="2000" b="1" baseline="-25000" dirty="0" err="1"/>
              <a:t>aq</a:t>
            </a:r>
            <a:r>
              <a:rPr lang="en-US" sz="2000" b="1" baseline="-25000" dirty="0"/>
              <a:t>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756996" y="2439713"/>
            <a:ext cx="11577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Oxidation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7416844" y="2258026"/>
                <a:ext cx="1063184" cy="1010809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b="1" dirty="0">
                    <a:solidFill>
                      <a:schemeClr val="tx1"/>
                    </a:solidFill>
                  </a:rPr>
                  <a:t>HSO</a:t>
                </a:r>
                <a14:m>
                  <m:oMath xmlns:m="http://schemas.openxmlformats.org/officeDocument/2006/math">
                    <m:r>
                      <a:rPr lang="en-US" b="1" i="1" baseline="-2500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𝟒</m:t>
                    </m:r>
                  </m:oMath>
                </a14:m>
                <a:endParaRPr lang="en-US" b="1" baseline="-25000" dirty="0">
                  <a:solidFill>
                    <a:schemeClr val="tx1"/>
                  </a:solidFill>
                </a:endParaRPr>
              </a:p>
              <a:p>
                <a:pPr algn="ctr"/>
                <a:endParaRPr lang="en-US" b="1" dirty="0">
                  <a:solidFill>
                    <a:schemeClr val="tx1"/>
                  </a:solidFill>
                </a:endParaRPr>
              </a:p>
              <a:p>
                <a:pPr algn="ctr"/>
                <a:r>
                  <a:rPr lang="en-US" b="1" dirty="0">
                    <a:solidFill>
                      <a:schemeClr val="tx1"/>
                    </a:solidFill>
                  </a:rPr>
                  <a:t>SO</a:t>
                </a:r>
                <a:r>
                  <a:rPr lang="en-US" b="1" baseline="-25000" dirty="0">
                    <a:solidFill>
                      <a:schemeClr val="tx1"/>
                    </a:solidFill>
                  </a:rPr>
                  <a:t>4</a:t>
                </a:r>
                <a:endParaRPr lang="en-US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16844" y="2258026"/>
                <a:ext cx="1063184" cy="1010809"/>
              </a:xfrm>
              <a:prstGeom prst="rect">
                <a:avLst/>
              </a:prstGeom>
              <a:blipFill>
                <a:blip r:embed="rId3"/>
                <a:stretch>
                  <a:fillRect b="-481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Left-Right Arrow 21"/>
          <p:cNvSpPr/>
          <p:nvPr/>
        </p:nvSpPr>
        <p:spPr>
          <a:xfrm>
            <a:off x="8812534" y="2585151"/>
            <a:ext cx="1079500" cy="408559"/>
          </a:xfrm>
          <a:prstGeom prst="leftRight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10073225" y="1938340"/>
            <a:ext cx="1730421" cy="1650181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Dry salts</a:t>
            </a:r>
          </a:p>
          <a:p>
            <a:pPr algn="ctr"/>
            <a:endParaRPr lang="en-US" b="1" dirty="0">
              <a:solidFill>
                <a:schemeClr val="tx1"/>
              </a:solidFill>
            </a:endParaRPr>
          </a:p>
        </p:txBody>
      </p:sp>
      <p:grpSp>
        <p:nvGrpSpPr>
          <p:cNvPr id="38" name="Group 37"/>
          <p:cNvGrpSpPr/>
          <p:nvPr/>
        </p:nvGrpSpPr>
        <p:grpSpPr>
          <a:xfrm>
            <a:off x="8072812" y="2931215"/>
            <a:ext cx="90372" cy="38100"/>
            <a:chOff x="8113092" y="3427334"/>
            <a:chExt cx="90372" cy="38100"/>
          </a:xfrm>
        </p:grpSpPr>
        <p:cxnSp>
          <p:nvCxnSpPr>
            <p:cNvPr id="31" name="Straight Connector 30"/>
            <p:cNvCxnSpPr/>
            <p:nvPr/>
          </p:nvCxnSpPr>
          <p:spPr>
            <a:xfrm>
              <a:off x="8113092" y="3465434"/>
              <a:ext cx="90372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>
              <a:off x="8113092" y="3427334"/>
              <a:ext cx="90372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7" name="Group 36"/>
          <p:cNvGrpSpPr/>
          <p:nvPr/>
        </p:nvGrpSpPr>
        <p:grpSpPr>
          <a:xfrm>
            <a:off x="10674580" y="2707860"/>
            <a:ext cx="527709" cy="369332"/>
            <a:chOff x="10714860" y="3203979"/>
            <a:chExt cx="527709" cy="369332"/>
          </a:xfrm>
        </p:grpSpPr>
        <p:sp>
          <p:nvSpPr>
            <p:cNvPr id="33" name="Rectangle 32"/>
            <p:cNvSpPr/>
            <p:nvPr/>
          </p:nvSpPr>
          <p:spPr>
            <a:xfrm>
              <a:off x="10714860" y="3203979"/>
              <a:ext cx="52770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b="1" dirty="0"/>
                <a:t>SO</a:t>
              </a:r>
              <a:r>
                <a:rPr lang="en-US" b="1" baseline="-25000" dirty="0"/>
                <a:t>4</a:t>
              </a:r>
              <a:endParaRPr lang="en-US" b="1" dirty="0"/>
            </a:p>
          </p:txBody>
        </p:sp>
        <p:grpSp>
          <p:nvGrpSpPr>
            <p:cNvPr id="36" name="Group 35"/>
            <p:cNvGrpSpPr/>
            <p:nvPr/>
          </p:nvGrpSpPr>
          <p:grpSpPr>
            <a:xfrm>
              <a:off x="11107011" y="3305164"/>
              <a:ext cx="90372" cy="38507"/>
              <a:chOff x="11107011" y="3305164"/>
              <a:chExt cx="90372" cy="38507"/>
            </a:xfrm>
          </p:grpSpPr>
          <p:cxnSp>
            <p:nvCxnSpPr>
              <p:cNvPr id="34" name="Straight Connector 33"/>
              <p:cNvCxnSpPr/>
              <p:nvPr/>
            </p:nvCxnSpPr>
            <p:spPr>
              <a:xfrm>
                <a:off x="11107011" y="3343671"/>
                <a:ext cx="90372" cy="0"/>
              </a:xfrm>
              <a:prstGeom prst="line">
                <a:avLst/>
              </a:prstGeom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/>
              <p:cNvCxnSpPr/>
              <p:nvPr/>
            </p:nvCxnSpPr>
            <p:spPr>
              <a:xfrm>
                <a:off x="11107011" y="3305164"/>
                <a:ext cx="90372" cy="0"/>
              </a:xfrm>
              <a:prstGeom prst="line">
                <a:avLst/>
              </a:prstGeom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</p:grpSp>
      <p:sp>
        <p:nvSpPr>
          <p:cNvPr id="39" name="TextBox 38"/>
          <p:cNvSpPr txBox="1"/>
          <p:nvPr/>
        </p:nvSpPr>
        <p:spPr>
          <a:xfrm>
            <a:off x="7936657" y="4057744"/>
            <a:ext cx="3368841" cy="2308324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Sulfate plays an important role in  Isoprene-OA formation  (Xu </a:t>
            </a:r>
            <a:r>
              <a:rPr lang="en-US" i="1" dirty="0"/>
              <a:t>et al.</a:t>
            </a:r>
            <a:r>
              <a:rPr lang="en-US" dirty="0"/>
              <a:t>, 2015)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Sulfur dioxide reacts with </a:t>
            </a:r>
            <a:r>
              <a:rPr lang="en-US" dirty="0" err="1"/>
              <a:t>Crigee</a:t>
            </a:r>
            <a:r>
              <a:rPr lang="en-US" dirty="0"/>
              <a:t> intermediate, and increase limonene-SOA yield (Ye et al., 2017)</a:t>
            </a:r>
          </a:p>
        </p:txBody>
      </p:sp>
      <p:cxnSp>
        <p:nvCxnSpPr>
          <p:cNvPr id="41" name="Straight Arrow Connector 40"/>
          <p:cNvCxnSpPr/>
          <p:nvPr/>
        </p:nvCxnSpPr>
        <p:spPr>
          <a:xfrm>
            <a:off x="8316249" y="3260989"/>
            <a:ext cx="1095148" cy="689555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 flipH="1">
            <a:off x="9741192" y="3213573"/>
            <a:ext cx="842412" cy="738383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>
            <a:off x="8117998" y="2393263"/>
            <a:ext cx="90372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42071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D67E01-8E4F-C04B-AC4B-BF76386913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4621696" cy="1325563"/>
          </a:xfrm>
        </p:spPr>
        <p:txBody>
          <a:bodyPr/>
          <a:lstStyle/>
          <a:p>
            <a:r>
              <a:rPr lang="en-US" dirty="0"/>
              <a:t>Particle phase accretion reaction</a:t>
            </a:r>
          </a:p>
        </p:txBody>
      </p:sp>
      <p:pic>
        <p:nvPicPr>
          <p:cNvPr id="1025" name="Picture 1" descr="page5image8056768">
            <a:extLst>
              <a:ext uri="{FF2B5EF4-FFF2-40B4-BE49-F238E27FC236}">
                <a16:creationId xmlns:a16="http://schemas.microsoft.com/office/drawing/2014/main" id="{2C9178FE-43B9-B246-94C2-490C34C4F4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9896" y="365125"/>
            <a:ext cx="6337300" cy="633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D21C78A-1832-E64F-9509-B3184E61F1F3}"/>
              </a:ext>
            </a:extLst>
          </p:cNvPr>
          <p:cNvSpPr txBox="1"/>
          <p:nvPr/>
        </p:nvSpPr>
        <p:spPr>
          <a:xfrm>
            <a:off x="951741" y="2518112"/>
            <a:ext cx="474427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Acid catalyzed reactions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This is how oligomers are formed in particle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Irreversible reactions</a:t>
            </a:r>
          </a:p>
          <a:p>
            <a:r>
              <a:rPr lang="en-US" dirty="0"/>
              <a:t>	→ uptake of SV-VOCs onto particle 	surface will continued</a:t>
            </a:r>
          </a:p>
        </p:txBody>
      </p:sp>
      <p:pic>
        <p:nvPicPr>
          <p:cNvPr id="1026" name="Picture 2" descr="page36image8026304">
            <a:extLst>
              <a:ext uri="{FF2B5EF4-FFF2-40B4-BE49-F238E27FC236}">
                <a16:creationId xmlns:a16="http://schemas.microsoft.com/office/drawing/2014/main" id="{229EECCA-99A0-4E4A-839D-6598C0FDF0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0302" y="861152"/>
            <a:ext cx="7397749" cy="5605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2D2B9B6-2685-6645-8FA8-9BB156C8930D}"/>
              </a:ext>
            </a:extLst>
          </p:cNvPr>
          <p:cNvSpPr txBox="1"/>
          <p:nvPr/>
        </p:nvSpPr>
        <p:spPr>
          <a:xfrm>
            <a:off x="39757" y="6467059"/>
            <a:ext cx="68778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Hallquist</a:t>
            </a:r>
            <a:r>
              <a:rPr lang="en-US" dirty="0"/>
              <a:t> et al., 2009; slide from Aerosol Chemistry and Physics class</a:t>
            </a:r>
          </a:p>
        </p:txBody>
      </p:sp>
    </p:spTree>
    <p:extLst>
      <p:ext uri="{BB962C8B-B14F-4D97-AF65-F5344CB8AC3E}">
        <p14:creationId xmlns:p14="http://schemas.microsoft.com/office/powerpoint/2010/main" val="2758928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Isoprene SOA enhancement by sulfate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9D0E45-2EBC-CB49-A265-366BE2A36EA9}"/>
              </a:ext>
            </a:extLst>
          </p:cNvPr>
          <p:cNvSpPr txBox="1"/>
          <p:nvPr/>
        </p:nvSpPr>
        <p:spPr>
          <a:xfrm>
            <a:off x="0" y="6488668"/>
            <a:ext cx="24649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Xu et al., 2015, 2016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C1AA24F-4D93-724D-A4B0-2EA857A123BC}"/>
              </a:ext>
            </a:extLst>
          </p:cNvPr>
          <p:cNvSpPr txBox="1"/>
          <p:nvPr/>
        </p:nvSpPr>
        <p:spPr>
          <a:xfrm>
            <a:off x="7165940" y="1827520"/>
            <a:ext cx="4267199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Higher sulfate &amp; low pH </a:t>
            </a:r>
          </a:p>
          <a:p>
            <a:pPr lvl="1"/>
            <a:r>
              <a:rPr lang="en-US" dirty="0"/>
              <a:t>→ more isoprene SOA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Increase in sulfate</a:t>
            </a:r>
          </a:p>
          <a:p>
            <a:pPr lvl="1"/>
            <a:r>
              <a:rPr lang="en-US" dirty="0"/>
              <a:t>→ acidity &amp; surface area increase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→ Reaction rate &amp; uptake coefficient will increase (strong correlation between uptake coefficient &amp; acidity)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→ Oligomerization &amp; particle-phase reaction will be more active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199E629-0B9F-9B4E-8D6C-D66EAE38EE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04" y="1372348"/>
            <a:ext cx="7112932" cy="5116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68741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3323</TotalTime>
  <Words>686</Words>
  <Application>Microsoft Office PowerPoint</Application>
  <PresentationFormat>Widescreen</PresentationFormat>
  <Paragraphs>146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Cambria Math</vt:lpstr>
      <vt:lpstr>Office Theme</vt:lpstr>
      <vt:lpstr>Secondary Organic Aerosols Enhancement by Sulfuric Dioxide</vt:lpstr>
      <vt:lpstr>Organic Aerosol </vt:lpstr>
      <vt:lpstr>Sources  </vt:lpstr>
      <vt:lpstr>SOA: Potential adverse effects </vt:lpstr>
      <vt:lpstr>PowerPoint Presentation</vt:lpstr>
      <vt:lpstr>Isoprene Oxidation products </vt:lpstr>
      <vt:lpstr>Sulfuric dioxide (SO2)</vt:lpstr>
      <vt:lpstr>Particle phase accretion reaction</vt:lpstr>
      <vt:lpstr>Isoprene SOA enhancement by sulfate</vt:lpstr>
      <vt:lpstr>Isoprene SOA enhancement by sulfate</vt:lpstr>
      <vt:lpstr>Criegee Intermediate reaction with sulfur dioxide</vt:lpstr>
      <vt:lpstr>Limonene ozonolysis process</vt:lpstr>
      <vt:lpstr>Limonene SOA enhancement by sulfur dioxide</vt:lpstr>
      <vt:lpstr>Conclusions </vt:lpstr>
    </vt:vector>
  </TitlesOfParts>
  <Company>Georgia Institute of Technology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Secondary Organic Aerosols</dc:title>
  <dc:creator>Saavedra, Gabriela</dc:creator>
  <cp:lastModifiedBy>Yuhang</cp:lastModifiedBy>
  <cp:revision>105</cp:revision>
  <dcterms:created xsi:type="dcterms:W3CDTF">2018-04-11T16:00:48Z</dcterms:created>
  <dcterms:modified xsi:type="dcterms:W3CDTF">2019-01-07T23:05:58Z</dcterms:modified>
</cp:coreProperties>
</file>