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Montserra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11" Type="http://schemas.openxmlformats.org/officeDocument/2006/relationships/slide" Target="slides/slide7.xml"/><Relationship Id="rId22" Type="http://schemas.openxmlformats.org/officeDocument/2006/relationships/font" Target="fonts/Montserrat-italic.fntdata"/><Relationship Id="rId10" Type="http://schemas.openxmlformats.org/officeDocument/2006/relationships/slide" Target="slides/slide6.xml"/><Relationship Id="rId21" Type="http://schemas.openxmlformats.org/officeDocument/2006/relationships/font" Target="fonts/Montserrat-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dpi.com/2073-4433/7/10/124/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sz="1000">
                <a:solidFill>
                  <a:schemeClr val="dk1"/>
                </a:solidFill>
              </a:rPr>
              <a:t>More recently, Toyota and co-workers developed a 1-D model with explicit snowpack chemistry that coupled bromine, ozone, and mercury  chemistry in the air and snowpack. This study investigated the role of snowpack production of halogens and vertical transport of reactive</a:t>
            </a:r>
            <a:endParaRPr sz="1000">
              <a:solidFill>
                <a:schemeClr val="dk1"/>
              </a:solidFill>
            </a:endParaRPr>
          </a:p>
          <a:p>
            <a:pPr indent="0" lvl="0" marL="0">
              <a:spcBef>
                <a:spcPts val="0"/>
              </a:spcBef>
              <a:spcAft>
                <a:spcPts val="0"/>
              </a:spcAft>
              <a:buClr>
                <a:schemeClr val="dk1"/>
              </a:buClr>
              <a:buSzPts val="1100"/>
              <a:buFont typeface="Arial"/>
              <a:buNone/>
            </a:pPr>
            <a:r>
              <a:rPr lang="zh-CN" sz="1000">
                <a:solidFill>
                  <a:schemeClr val="dk1"/>
                </a:solidFill>
              </a:rPr>
              <a:t>halogens and found that enhanced vertical mixing led to higher BrO VCD due to increased vertical extent of snowpack influence on the atmosphere.</a:t>
            </a:r>
            <a:endParaRPr sz="1000">
              <a:solidFill>
                <a:schemeClr val="dk1"/>
              </a:solidFill>
            </a:endParaRPr>
          </a:p>
          <a:p>
            <a:pPr indent="0" lvl="0" marL="0">
              <a:spcBef>
                <a:spcPts val="0"/>
              </a:spcBef>
              <a:spcAft>
                <a:spcPts val="0"/>
              </a:spcAft>
              <a:buClr>
                <a:schemeClr val="dk1"/>
              </a:buClr>
              <a:buSzPts val="1100"/>
              <a:buFont typeface="Arial"/>
              <a:buNone/>
            </a:pPr>
            <a:r>
              <a:t/>
            </a:r>
            <a:endParaRPr sz="1000">
              <a:solidFill>
                <a:schemeClr val="dk1"/>
              </a:solidFill>
            </a:endParaRPr>
          </a:p>
          <a:p>
            <a:pPr indent="0" lvl="0" marL="0">
              <a:spcBef>
                <a:spcPts val="0"/>
              </a:spcBef>
              <a:spcAft>
                <a:spcPts val="0"/>
              </a:spcAft>
              <a:buNone/>
            </a:pPr>
            <a:r>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700">
                <a:solidFill>
                  <a:schemeClr val="dk1"/>
                </a:solidFill>
              </a:rPr>
              <a:t>The peak ClNO2 levels in February occurred somewhat later in the morning than those in September due to the lower photolysis rate and late sun rise. </a:t>
            </a:r>
            <a:endParaRPr sz="700">
              <a:solidFill>
                <a:schemeClr val="dk1"/>
              </a:solidFill>
            </a:endParaRPr>
          </a:p>
          <a:p>
            <a:pPr indent="0" lvl="0" marL="0">
              <a:spcBef>
                <a:spcPts val="0"/>
              </a:spcBef>
              <a:spcAft>
                <a:spcPts val="0"/>
              </a:spcAft>
              <a:buNone/>
            </a:pPr>
            <a:r>
              <a:rPr lang="zh-CN" sz="700">
                <a:solidFill>
                  <a:schemeClr val="dk1"/>
                </a:solidFill>
              </a:rPr>
              <a:t>enhancement started in the morning and reached a peak value in the afternoon and then decreased</a:t>
            </a:r>
            <a:endParaRPr sz="700">
              <a:solidFill>
                <a:schemeClr val="dk1"/>
              </a:solidFill>
            </a:endParaRPr>
          </a:p>
          <a:p>
            <a:pPr indent="0" lvl="0" marL="0">
              <a:spcBef>
                <a:spcPts val="0"/>
              </a:spcBef>
              <a:spcAft>
                <a:spcPts val="0"/>
              </a:spcAft>
              <a:buNone/>
            </a:pPr>
            <a:r>
              <a:rPr lang="zh-CN" sz="700">
                <a:solidFill>
                  <a:schemeClr val="dk1"/>
                </a:solidFill>
              </a:rPr>
              <a:t>these model simulations predict that its effect on O3 continues well into the day meaning that ClNO2 production will have a noticeable impact of 8-h daily maximum O3.</a:t>
            </a:r>
            <a:endParaRPr sz="7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700">
                <a:solidFill>
                  <a:schemeClr val="dk1"/>
                </a:solidFill>
              </a:rPr>
              <a:t>Predicted mean 8-h daily maximum O3 without the heterogeneous production are greater than 46 ppbv in most of the United States in September while predicted values are lower than 46 ppbv in February.</a:t>
            </a:r>
            <a:endParaRPr sz="700">
              <a:solidFill>
                <a:schemeClr val="dk1"/>
              </a:solidFill>
            </a:endParaRPr>
          </a:p>
          <a:p>
            <a:pPr indent="0" lvl="0" marL="0">
              <a:spcBef>
                <a:spcPts val="0"/>
              </a:spcBef>
              <a:spcAft>
                <a:spcPts val="0"/>
              </a:spcAft>
              <a:buNone/>
            </a:pPr>
            <a:r>
              <a:rPr lang="zh-CN" sz="700">
                <a:solidFill>
                  <a:schemeClr val="dk1"/>
                </a:solidFill>
              </a:rPr>
              <a:t>The heterogeneous production enhanced the monthly mean 8-h daily maximum O3 by up to 1.7 ppbv in February and 1.9 ppbv. On a percentage basis, the enhancement reached up to 4 % and 3 % in February and September, respectively. The largest monthly mean impact occurred in Los Angeles both in February and September.</a:t>
            </a:r>
            <a:endParaRPr sz="7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000"/>
          </a:p>
          <a:p>
            <a:pPr indent="0" lvl="0" marL="0" rtl="0">
              <a:spcBef>
                <a:spcPts val="0"/>
              </a:spcBef>
              <a:spcAft>
                <a:spcPts val="0"/>
              </a:spcAft>
              <a:buNone/>
            </a:pPr>
            <a:r>
              <a:rPr lang="zh-CN" sz="1000"/>
              <a:t>Roberts and co-workers showed that at highly acidic pH (pH &lt;2), N2O5 can directly oxidize chloride to Cl2, which may be responsible for production of molecular chlorine on acidic aerosol particles</a:t>
            </a:r>
            <a:endParaRPr sz="1000"/>
          </a:p>
          <a:p>
            <a:pPr indent="0" lvl="0" marL="0" rtl="0">
              <a:spcBef>
                <a:spcPts val="0"/>
              </a:spcBef>
              <a:spcAft>
                <a:spcPts val="0"/>
              </a:spcAft>
              <a:buNone/>
            </a:pPr>
            <a:r>
              <a:t/>
            </a:r>
            <a:endParaRPr sz="1000"/>
          </a:p>
          <a:p>
            <a:pPr indent="0" lvl="0" marL="0" rtl="0">
              <a:spcBef>
                <a:spcPts val="0"/>
              </a:spcBef>
              <a:spcAft>
                <a:spcPts val="0"/>
              </a:spcAft>
              <a:buNone/>
            </a:pPr>
            <a:r>
              <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N--buoyancy frequency larger stable.</a:t>
            </a:r>
            <a:endParaRPr/>
          </a:p>
          <a:p>
            <a:pPr indent="0" lvl="0" marL="0">
              <a:spcBef>
                <a:spcPts val="0"/>
              </a:spcBef>
              <a:spcAft>
                <a:spcPts val="0"/>
              </a:spcAft>
              <a:buNone/>
            </a:pPr>
            <a:r>
              <a:rPr lang="zh-CN"/>
              <a:t>U2--surface wind speed</a:t>
            </a:r>
            <a:endParaRPr/>
          </a:p>
          <a:p>
            <a:pPr indent="0" lvl="0" marL="0">
              <a:spcBef>
                <a:spcPts val="0"/>
              </a:spcBef>
              <a:spcAft>
                <a:spcPts val="0"/>
              </a:spcAft>
              <a:buNone/>
            </a:pPr>
            <a:r>
              <a:rPr lang="zh-CN"/>
              <a:t>As wind speed increases, a form drag associated with micro-topography on the snow surface develops, leading to pressure perturbations along mean streamlines on the upwind and downwind sides of the obstacles (Cunningham and Waddington, 1993; Andreas, 1995). This also creates pressure gradients within the porous snowpack and thus the ventilation of air, called “wind pumping”, according to Darcy’s law (Colbeck, 1989; Cunningham and Waddington, 1993; Albert, 1996). As in the previous similar model study by Thomas et al. (2011), the wind-pumping effect is superimposed as an additional, effective diffusivity (Dg, pump) to the effective molecular diffusivity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1450">
                <a:solidFill>
                  <a:srgbClr val="222222"/>
                </a:solidFill>
                <a:highlight>
                  <a:srgbClr val="FFFFFF"/>
                </a:highlight>
                <a:latin typeface="Times New Roman"/>
                <a:ea typeface="Times New Roman"/>
                <a:cs typeface="Times New Roman"/>
                <a:sym typeface="Times New Roman"/>
              </a:rPr>
              <a:t> </a:t>
            </a:r>
            <a:r>
              <a:rPr lang="zh-CN" sz="1800">
                <a:solidFill>
                  <a:schemeClr val="dk2"/>
                </a:solidFill>
              </a:rPr>
              <a:t>Reactive halogens generally destory ozone in catalytic cycles</a:t>
            </a:r>
            <a:endParaRPr sz="1800">
              <a:solidFill>
                <a:schemeClr val="dk2"/>
              </a:solidFill>
            </a:endParaRPr>
          </a:p>
          <a:p>
            <a:pPr indent="0" lvl="0" marL="0">
              <a:spcBef>
                <a:spcPts val="0"/>
              </a:spcBef>
              <a:spcAft>
                <a:spcPts val="0"/>
              </a:spcAft>
              <a:buNone/>
            </a:pPr>
            <a:r>
              <a:rPr lang="zh-CN" sz="1450">
                <a:solidFill>
                  <a:srgbClr val="222222"/>
                </a:solidFill>
                <a:highlight>
                  <a:srgbClr val="FFFFFF"/>
                </a:highlight>
                <a:latin typeface="Times New Roman"/>
                <a:ea typeface="Times New Roman"/>
                <a:cs typeface="Times New Roman"/>
                <a:sym typeface="Times New Roman"/>
              </a:rPr>
              <a:t>Temporal evolution of ozone and principal bromine species in a 200 m boundary layer with the original initial atmospheric composition. General trend is that bromine species remain in atmosphere after ozone depletion events</a:t>
            </a:r>
            <a:endParaRPr sz="1450">
              <a:solidFill>
                <a:srgbClr val="222222"/>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zh-CN" sz="1450">
                <a:solidFill>
                  <a:srgbClr val="222222"/>
                </a:solidFill>
                <a:highlight>
                  <a:srgbClr val="FFFFFF"/>
                </a:highlight>
                <a:latin typeface="Times New Roman"/>
                <a:ea typeface="Times New Roman"/>
                <a:cs typeface="Times New Roman"/>
                <a:sym typeface="Times New Roman"/>
              </a:rPr>
              <a:t>We can see that over the years, the ozone hole has increased in size</a:t>
            </a:r>
            <a:endParaRPr sz="1450">
              <a:solidFill>
                <a:srgbClr val="222222"/>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zh-CN" sz="1450">
                <a:solidFill>
                  <a:srgbClr val="222222"/>
                </a:solidFill>
                <a:highlight>
                  <a:srgbClr val="FFFFFF"/>
                </a:highlight>
                <a:latin typeface="Times New Roman"/>
                <a:ea typeface="Times New Roman"/>
                <a:cs typeface="Times New Roman"/>
                <a:sym typeface="Times New Roman"/>
              </a:rPr>
              <a:t>Why is there a peak during september months? </a:t>
            </a:r>
            <a:endParaRPr sz="1450">
              <a:solidFill>
                <a:srgbClr val="222222"/>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1200" u="sng">
                <a:solidFill>
                  <a:schemeClr val="hlink"/>
                </a:solidFill>
                <a:latin typeface="Times New Roman"/>
                <a:ea typeface="Times New Roman"/>
                <a:cs typeface="Times New Roman"/>
                <a:sym typeface="Times New Roman"/>
                <a:hlinkClick r:id="rId2"/>
              </a:rPr>
              <a:t>http://www.mdpi.com/2073-4433/7/10/124/htm</a:t>
            </a:r>
            <a:endParaRPr sz="1200">
              <a:latin typeface="Times New Roman"/>
              <a:ea typeface="Times New Roman"/>
              <a:cs typeface="Times New Roman"/>
              <a:sym typeface="Times New Roman"/>
            </a:endParaRPr>
          </a:p>
          <a:p>
            <a:pPr indent="0" lvl="0" marL="0">
              <a:spcBef>
                <a:spcPts val="0"/>
              </a:spcBef>
              <a:spcAft>
                <a:spcPts val="0"/>
              </a:spcAft>
              <a:buNone/>
            </a:pPr>
            <a:r>
              <a:t/>
            </a:r>
            <a:endParaRPr sz="1200">
              <a:latin typeface="Times New Roman"/>
              <a:ea typeface="Times New Roman"/>
              <a:cs typeface="Times New Roman"/>
              <a:sym typeface="Times New Roman"/>
            </a:endParaRPr>
          </a:p>
          <a:p>
            <a:pPr indent="0" lvl="0" marL="0">
              <a:spcBef>
                <a:spcPts val="0"/>
              </a:spcBef>
              <a:spcAft>
                <a:spcPts val="0"/>
              </a:spcAft>
              <a:buNone/>
            </a:pPr>
            <a:r>
              <a:rPr lang="zh-CN" sz="1200">
                <a:latin typeface="Times New Roman"/>
                <a:ea typeface="Times New Roman"/>
                <a:cs typeface="Times New Roman"/>
                <a:sym typeface="Times New Roman"/>
              </a:rPr>
              <a:t>Stratospheric O3 prevents penetration of UV-C rays and eliminates most UV-B rays. Essentially protect life on Earth from harmful solar radiation.  </a:t>
            </a:r>
            <a:r>
              <a:rPr lang="zh-CN" sz="1200">
                <a:solidFill>
                  <a:srgbClr val="333333"/>
                </a:solidFill>
                <a:highlight>
                  <a:srgbClr val="FCFCFC"/>
                </a:highlight>
                <a:latin typeface="Times New Roman"/>
                <a:ea typeface="Times New Roman"/>
                <a:cs typeface="Times New Roman"/>
                <a:sym typeface="Times New Roman"/>
              </a:rPr>
              <a:t>This process both warms the air, creating the stratosphere between 15 and 50 km altitude, and protects the biological activities at the Earth's surface from this damaging radiation. In the last half-century, the chemical mechanisms operating within the ozone layer have been shown to include very efficient catalytic chain reactions involving the chemical species HO, HO2, NO, NO2, Cl and ClO. The NOx and ClOx chains involve emission of stable molecules in very low concentration at the Earth's surface (N2O, CCl2F2, CCl3F, etc.), which wander in the atmosphere for as long as a century before absorbing ultraviolet radiation and decomposing to create NO and Cl in the middle of the stratospheric ozone layer. </a:t>
            </a:r>
            <a:r>
              <a:rPr lang="zh-CN" sz="1200">
                <a:latin typeface="Times New Roman"/>
                <a:ea typeface="Times New Roman"/>
                <a:cs typeface="Times New Roman"/>
                <a:sym typeface="Times New Roman"/>
              </a:rPr>
              <a:t>Here Ozone depletion would cause deletrious health effects for life on earth. </a:t>
            </a:r>
            <a:r>
              <a:rPr lang="zh-CN" sz="1200">
                <a:solidFill>
                  <a:srgbClr val="333333"/>
                </a:solidFill>
                <a:highlight>
                  <a:srgbClr val="FFFFFF"/>
                </a:highlight>
                <a:latin typeface="Montserrat"/>
                <a:ea typeface="Montserrat"/>
                <a:cs typeface="Montserrat"/>
                <a:sym typeface="Montserrat"/>
              </a:rPr>
              <a:t>Ultraviolet radiations (UVR), are high energy electromagnetic waves emitted from the Sun. UV radiation includes UV-A, the least dangerous form of UV radiation, UV-B, and UV-C, which is the most dangerous. UV-C is unable to reach the Earth's surface due to stratospheric ozone's ability to absorb it. The real threat comes from UV-B, which can enter the Earth's atmosphere, and has adverse effects.</a:t>
            </a:r>
            <a:endParaRPr sz="1200">
              <a:latin typeface="Times New Roman"/>
              <a:ea typeface="Times New Roman"/>
              <a:cs typeface="Times New Roman"/>
              <a:sym typeface="Times New Roman"/>
            </a:endParaRPr>
          </a:p>
          <a:p>
            <a:pPr indent="0" lvl="0" marL="0">
              <a:spcBef>
                <a:spcPts val="0"/>
              </a:spcBef>
              <a:spcAft>
                <a:spcPts val="0"/>
              </a:spcAft>
              <a:buNone/>
            </a:pPr>
            <a:r>
              <a:t/>
            </a:r>
            <a:endParaRPr sz="1200">
              <a:latin typeface="Times New Roman"/>
              <a:ea typeface="Times New Roman"/>
              <a:cs typeface="Times New Roman"/>
              <a:sym typeface="Times New Roman"/>
            </a:endParaRPr>
          </a:p>
          <a:p>
            <a:pPr indent="0" lvl="0" marL="0">
              <a:spcBef>
                <a:spcPts val="0"/>
              </a:spcBef>
              <a:spcAft>
                <a:spcPts val="0"/>
              </a:spcAft>
              <a:buNone/>
            </a:pPr>
            <a:r>
              <a:rPr lang="zh-CN" sz="1200">
                <a:latin typeface="Times New Roman"/>
                <a:ea typeface="Times New Roman"/>
                <a:cs typeface="Times New Roman"/>
                <a:sym typeface="Times New Roman"/>
              </a:rPr>
              <a:t>On the other hand, troposhperic O3 acts as both a pollutant and green house gas. It has been linked to tissue damage and … Hence troposhperic ozone depletion by way of halogen chemistry can be beneficial for life on earth. </a:t>
            </a:r>
            <a:endParaRPr sz="1200">
              <a:latin typeface="Times New Roman"/>
              <a:ea typeface="Times New Roman"/>
              <a:cs typeface="Times New Roman"/>
              <a:sym typeface="Times New Roman"/>
            </a:endParaRPr>
          </a:p>
          <a:p>
            <a:pPr indent="0" lvl="0" marL="0">
              <a:spcBef>
                <a:spcPts val="0"/>
              </a:spcBef>
              <a:spcAft>
                <a:spcPts val="0"/>
              </a:spcAft>
              <a:buNone/>
            </a:pPr>
            <a:r>
              <a:t/>
            </a:r>
            <a:endParaRPr sz="1200">
              <a:latin typeface="Times New Roman"/>
              <a:ea typeface="Times New Roman"/>
              <a:cs typeface="Times New Roman"/>
              <a:sym typeface="Times New Roman"/>
            </a:endParaRPr>
          </a:p>
          <a:p>
            <a:pPr indent="0" lvl="0" marL="190500" marR="190500" rtl="0">
              <a:lnSpc>
                <a:spcPct val="115000"/>
              </a:lnSpc>
              <a:spcBef>
                <a:spcPts val="600"/>
              </a:spcBef>
              <a:spcAft>
                <a:spcPts val="0"/>
              </a:spcAft>
              <a:buClr>
                <a:schemeClr val="dk1"/>
              </a:buClr>
              <a:buSzPts val="1100"/>
              <a:buFont typeface="Arial"/>
              <a:buNone/>
            </a:pPr>
            <a:r>
              <a:rPr b="1" lang="zh-CN" sz="1350">
                <a:solidFill>
                  <a:srgbClr val="0065C3"/>
                </a:solidFill>
                <a:highlight>
                  <a:srgbClr val="FFFFFF"/>
                </a:highlight>
                <a:latin typeface="Montserrat"/>
                <a:ea typeface="Montserrat"/>
                <a:cs typeface="Montserrat"/>
                <a:sym typeface="Montserrat"/>
              </a:rPr>
              <a:t>Impact on Humans</a:t>
            </a:r>
            <a:endParaRPr b="1" sz="1350">
              <a:solidFill>
                <a:srgbClr val="0065C3"/>
              </a:solidFill>
              <a:highlight>
                <a:srgbClr val="FFFFFF"/>
              </a:highlight>
              <a:latin typeface="Montserrat"/>
              <a:ea typeface="Montserrat"/>
              <a:cs typeface="Montserrat"/>
              <a:sym typeface="Montserrat"/>
            </a:endParaRPr>
          </a:p>
          <a:p>
            <a:pPr indent="-304800" lvl="0" marL="647700" marR="342900" rtl="0">
              <a:lnSpc>
                <a:spcPct val="115000"/>
              </a:lnSpc>
              <a:spcBef>
                <a:spcPts val="600"/>
              </a:spcBef>
              <a:spcAft>
                <a:spcPts val="0"/>
              </a:spcAft>
              <a:buClr>
                <a:srgbClr val="333333"/>
              </a:buClr>
              <a:buSzPts val="1200"/>
              <a:buFont typeface="Montserrat"/>
              <a:buChar char="●"/>
            </a:pPr>
            <a:r>
              <a:rPr lang="zh-CN" sz="1200">
                <a:solidFill>
                  <a:srgbClr val="333333"/>
                </a:solidFill>
                <a:highlight>
                  <a:srgbClr val="FFFFFF"/>
                </a:highlight>
                <a:latin typeface="Montserrat"/>
                <a:ea typeface="Montserrat"/>
                <a:cs typeface="Montserrat"/>
                <a:sym typeface="Montserrat"/>
              </a:rPr>
              <a:t>Skin cancer: Exposure to ultraviolet rays poses an increased risk of developing several types of skin cancers, including malignant melanoma, and basal and squamous cell carcinoma.</a:t>
            </a:r>
            <a:endParaRPr sz="1200">
              <a:solidFill>
                <a:srgbClr val="333333"/>
              </a:solidFill>
              <a:highlight>
                <a:srgbClr val="FFFFFF"/>
              </a:highlight>
              <a:latin typeface="Montserrat"/>
              <a:ea typeface="Montserrat"/>
              <a:cs typeface="Montserrat"/>
              <a:sym typeface="Montserrat"/>
            </a:endParaRPr>
          </a:p>
          <a:p>
            <a:pPr indent="-304800" lvl="0" marL="647700" marR="342900" rtl="0">
              <a:lnSpc>
                <a:spcPct val="115000"/>
              </a:lnSpc>
              <a:spcBef>
                <a:spcPts val="0"/>
              </a:spcBef>
              <a:spcAft>
                <a:spcPts val="0"/>
              </a:spcAft>
              <a:buClr>
                <a:srgbClr val="333333"/>
              </a:buClr>
              <a:buSzPts val="1200"/>
              <a:buFont typeface="Montserrat"/>
              <a:buChar char="●"/>
            </a:pPr>
            <a:r>
              <a:rPr lang="zh-CN" sz="1200">
                <a:solidFill>
                  <a:srgbClr val="333333"/>
                </a:solidFill>
                <a:highlight>
                  <a:srgbClr val="FFFFFF"/>
                </a:highlight>
                <a:latin typeface="Montserrat"/>
                <a:ea typeface="Montserrat"/>
                <a:cs typeface="Montserrat"/>
                <a:sym typeface="Montserrat"/>
              </a:rPr>
              <a:t>Eye damage: Direct exposure to UV radiations can result in photokeratitis (snow blindness), and cataracts.</a:t>
            </a:r>
            <a:endParaRPr sz="1200">
              <a:solidFill>
                <a:srgbClr val="333333"/>
              </a:solidFill>
              <a:highlight>
                <a:srgbClr val="FFFFFF"/>
              </a:highlight>
              <a:latin typeface="Montserrat"/>
              <a:ea typeface="Montserrat"/>
              <a:cs typeface="Montserrat"/>
              <a:sym typeface="Montserrat"/>
            </a:endParaRPr>
          </a:p>
          <a:p>
            <a:pPr indent="-304800" lvl="0" marL="647700" marR="342900" rtl="0">
              <a:lnSpc>
                <a:spcPct val="115000"/>
              </a:lnSpc>
              <a:spcBef>
                <a:spcPts val="0"/>
              </a:spcBef>
              <a:spcAft>
                <a:spcPts val="0"/>
              </a:spcAft>
              <a:buClr>
                <a:srgbClr val="333333"/>
              </a:buClr>
              <a:buSzPts val="1200"/>
              <a:buFont typeface="Montserrat"/>
              <a:buChar char="●"/>
            </a:pPr>
            <a:r>
              <a:rPr lang="zh-CN" sz="1200">
                <a:solidFill>
                  <a:srgbClr val="333333"/>
                </a:solidFill>
                <a:highlight>
                  <a:srgbClr val="FFFFFF"/>
                </a:highlight>
                <a:latin typeface="Montserrat"/>
                <a:ea typeface="Montserrat"/>
                <a:cs typeface="Montserrat"/>
                <a:sym typeface="Montserrat"/>
              </a:rPr>
              <a:t>Immune system damage: Effects of UV rays include impairment of the immune system. Increased exposure to UV rays weakens the response of the immune system.</a:t>
            </a:r>
            <a:endParaRPr sz="1200">
              <a:solidFill>
                <a:srgbClr val="333333"/>
              </a:solidFill>
              <a:highlight>
                <a:srgbClr val="FFFFFF"/>
              </a:highlight>
              <a:latin typeface="Montserrat"/>
              <a:ea typeface="Montserrat"/>
              <a:cs typeface="Montserrat"/>
              <a:sym typeface="Montserrat"/>
            </a:endParaRPr>
          </a:p>
          <a:p>
            <a:pPr indent="-304800" lvl="0" marL="647700" marR="342900" rtl="0">
              <a:lnSpc>
                <a:spcPct val="115000"/>
              </a:lnSpc>
              <a:spcBef>
                <a:spcPts val="0"/>
              </a:spcBef>
              <a:spcAft>
                <a:spcPts val="0"/>
              </a:spcAft>
              <a:buClr>
                <a:srgbClr val="333333"/>
              </a:buClr>
              <a:buSzPts val="1200"/>
              <a:buFont typeface="Montserrat"/>
              <a:buChar char="●"/>
            </a:pPr>
            <a:r>
              <a:rPr lang="zh-CN" sz="1200">
                <a:solidFill>
                  <a:srgbClr val="333333"/>
                </a:solidFill>
                <a:highlight>
                  <a:srgbClr val="FFFFFF"/>
                </a:highlight>
                <a:latin typeface="Montserrat"/>
                <a:ea typeface="Montserrat"/>
                <a:cs typeface="Montserrat"/>
                <a:sym typeface="Montserrat"/>
              </a:rPr>
              <a:t>Accelerated aging of skin: Constant exposure to UV radiation can cause photo allergy, which results in the outbreak of rashes in fair-skinned people.</a:t>
            </a:r>
            <a:endParaRPr sz="1200">
              <a:solidFill>
                <a:srgbClr val="333333"/>
              </a:solidFill>
              <a:highlight>
                <a:srgbClr val="FFFFFF"/>
              </a:highlight>
              <a:latin typeface="Montserrat"/>
              <a:ea typeface="Montserrat"/>
              <a:cs typeface="Montserrat"/>
              <a:sym typeface="Montserrat"/>
            </a:endParaRPr>
          </a:p>
          <a:p>
            <a:pPr indent="-304800" lvl="0" marL="647700" marR="342900" rtl="0">
              <a:lnSpc>
                <a:spcPct val="115000"/>
              </a:lnSpc>
              <a:spcBef>
                <a:spcPts val="0"/>
              </a:spcBef>
              <a:spcAft>
                <a:spcPts val="0"/>
              </a:spcAft>
              <a:buClr>
                <a:srgbClr val="333333"/>
              </a:buClr>
              <a:buSzPts val="1200"/>
              <a:buFont typeface="Montserrat"/>
              <a:buChar char="●"/>
            </a:pPr>
            <a:r>
              <a:rPr lang="zh-CN" sz="1200">
                <a:solidFill>
                  <a:srgbClr val="333333"/>
                </a:solidFill>
                <a:highlight>
                  <a:srgbClr val="FFFFFF"/>
                </a:highlight>
                <a:latin typeface="Montserrat"/>
                <a:ea typeface="Montserrat"/>
                <a:cs typeface="Montserrat"/>
                <a:sym typeface="Montserrat"/>
              </a:rPr>
              <a:t>Other effects: Ozone chemicals can cause difficulty in breathing, chest pain, throat irritation, and hamper lung functioning.</a:t>
            </a:r>
            <a:endParaRPr sz="1200">
              <a:solidFill>
                <a:srgbClr val="333333"/>
              </a:solidFill>
              <a:highlight>
                <a:srgbClr val="FFFFFF"/>
              </a:highlight>
              <a:latin typeface="Montserrat"/>
              <a:ea typeface="Montserrat"/>
              <a:cs typeface="Montserrat"/>
              <a:sym typeface="Montserrat"/>
            </a:endParaRPr>
          </a:p>
          <a:p>
            <a:pPr indent="0" lvl="0" marL="0">
              <a:spcBef>
                <a:spcPts val="60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Halogen precursors- polluted/urban environments with high Nox, marine boundary layer (Cl is more prevalent here), polar regions (</a:t>
            </a:r>
            <a:r>
              <a:rPr lang="zh-CN"/>
              <a:t>Arctic</a:t>
            </a:r>
            <a:r>
              <a:rPr lang="zh-CN"/>
              <a:t> --more likely to fine Bromine here).</a:t>
            </a:r>
            <a:endParaRPr/>
          </a:p>
          <a:p>
            <a:pPr indent="0" lvl="0" marL="0">
              <a:spcBef>
                <a:spcPts val="0"/>
              </a:spcBef>
              <a:spcAft>
                <a:spcPts val="0"/>
              </a:spcAft>
              <a:buNone/>
            </a:pPr>
            <a:r>
              <a:t/>
            </a:r>
            <a:endParaRPr/>
          </a:p>
          <a:p>
            <a:pPr indent="0" lvl="0" marL="0">
              <a:spcBef>
                <a:spcPts val="0"/>
              </a:spcBef>
              <a:spcAft>
                <a:spcPts val="0"/>
              </a:spcAft>
              <a:buNone/>
            </a:pPr>
            <a:r>
              <a:rPr lang="zh-CN"/>
              <a:t>Lost of interest in reactive halogen chemistry occurring in pollued regions. Activation is driven by N2O5 to form nitryl halides. These compounds photolyze and contribute to the morning radical budget. </a:t>
            </a:r>
            <a:endParaRPr/>
          </a:p>
          <a:p>
            <a:pPr indent="0" lvl="0" marL="0">
              <a:spcBef>
                <a:spcPts val="0"/>
              </a:spcBef>
              <a:spcAft>
                <a:spcPts val="0"/>
              </a:spcAft>
              <a:buNone/>
            </a:pPr>
            <a:r>
              <a:t/>
            </a:r>
            <a:endParaRPr/>
          </a:p>
          <a:p>
            <a:pPr indent="0" lvl="0" marL="0">
              <a:spcBef>
                <a:spcPts val="0"/>
              </a:spcBef>
              <a:spcAft>
                <a:spcPts val="0"/>
              </a:spcAft>
              <a:buNone/>
            </a:pPr>
            <a:r>
              <a:rPr lang="zh-CN"/>
              <a:t>more than 70% of the earth’s surface is covered by oceans. Sea spray aerosol released from the oceans is together with dust the largest natural source of aerosol particles. large amounts of bromide and chloride are present in MBL because they are present in seawater. Cl is the most abundant halide in the MBL and is released from sea salt as HCl by acid displacement. </a:t>
            </a:r>
            <a:endParaRPr/>
          </a:p>
          <a:p>
            <a:pPr indent="0" lvl="0" marL="0">
              <a:spcBef>
                <a:spcPts val="0"/>
              </a:spcBef>
              <a:spcAft>
                <a:spcPts val="0"/>
              </a:spcAft>
              <a:buNone/>
            </a:pPr>
            <a:r>
              <a:t/>
            </a:r>
            <a:endParaRPr/>
          </a:p>
          <a:p>
            <a:pPr indent="0" lvl="0" marL="0">
              <a:spcBef>
                <a:spcPts val="0"/>
              </a:spcBef>
              <a:spcAft>
                <a:spcPts val="0"/>
              </a:spcAft>
              <a:buNone/>
            </a:pPr>
            <a:r>
              <a:rPr lang="zh-CN"/>
              <a:t>Bromine was present during boundary layer ozone depletion events in polar regions, so halogens were considered to be the cause of depletion.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From the net reaction, we see that two X radicals form from one starting X radical, making it an autocatalytic cycle that builds up a pool of reactive halogen radicals. This process is called halogen explosion.  </a:t>
            </a:r>
            <a:endParaRPr/>
          </a:p>
          <a:p>
            <a:pPr indent="0" lvl="0" marL="0">
              <a:spcBef>
                <a:spcPts val="0"/>
              </a:spcBef>
              <a:spcAft>
                <a:spcPts val="0"/>
              </a:spcAft>
              <a:buNone/>
            </a:pPr>
            <a:r>
              <a:t/>
            </a:r>
            <a:endParaRPr/>
          </a:p>
          <a:p>
            <a:pPr indent="0" lvl="0" marL="0">
              <a:spcBef>
                <a:spcPts val="0"/>
              </a:spcBef>
              <a:spcAft>
                <a:spcPts val="0"/>
              </a:spcAft>
              <a:buNone/>
            </a:pPr>
            <a:r>
              <a:rPr lang="zh-CN"/>
              <a:t>Heterogenous surfaces for the production of photolabile halogen gases </a:t>
            </a:r>
            <a:endParaRPr/>
          </a:p>
          <a:p>
            <a:pPr indent="0" lvl="0" marL="0">
              <a:spcBef>
                <a:spcPts val="0"/>
              </a:spcBef>
              <a:spcAft>
                <a:spcPts val="0"/>
              </a:spcAft>
              <a:buNone/>
            </a:pPr>
            <a:r>
              <a:t/>
            </a:r>
            <a:endParaRPr/>
          </a:p>
          <a:p>
            <a:pPr indent="0" lvl="0" marL="0">
              <a:spcBef>
                <a:spcPts val="0"/>
              </a:spcBef>
              <a:spcAft>
                <a:spcPts val="0"/>
              </a:spcAft>
              <a:buNone/>
            </a:pPr>
            <a:r>
              <a:rPr lang="zh-CN"/>
              <a:t>Ice surfaces: combination of cryoconcentration of impurities and polarizability of halogen atoms</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zh-CN" sz="1000">
                <a:solidFill>
                  <a:schemeClr val="dk1"/>
                </a:solidFill>
                <a:highlight>
                  <a:schemeClr val="lt1"/>
                </a:highlight>
                <a:latin typeface="Trebuchet MS"/>
                <a:ea typeface="Trebuchet MS"/>
                <a:cs typeface="Trebuchet MS"/>
                <a:sym typeface="Trebuchet MS"/>
              </a:rPr>
              <a:t>explain the difference between OH radical chemistry and halogen radical chemistry</a:t>
            </a:r>
            <a:endParaRPr sz="1000">
              <a:solidFill>
                <a:schemeClr val="dk1"/>
              </a:solidFill>
              <a:highlight>
                <a:schemeClr val="lt1"/>
              </a:highlight>
              <a:latin typeface="Trebuchet MS"/>
              <a:ea typeface="Trebuchet MS"/>
              <a:cs typeface="Trebuchet MS"/>
              <a:sym typeface="Trebuchet MS"/>
            </a:endParaRPr>
          </a:p>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1000">
                <a:solidFill>
                  <a:schemeClr val="dk1"/>
                </a:solidFill>
                <a:highlight>
                  <a:srgbClr val="FFFFFF"/>
                </a:highlight>
                <a:latin typeface="Trebuchet MS"/>
                <a:ea typeface="Trebuchet MS"/>
                <a:cs typeface="Trebuchet MS"/>
                <a:sym typeface="Trebuchet MS"/>
              </a:rPr>
              <a:t>Simplified reaction diagram for halogen atoms, represented as “X” in this diagram, key chemical reaction pathways. Note that many species on this diagram are radicals, but for simplicity, only organic radicals and organic peroxy radicals, denoted by R</a:t>
            </a:r>
            <a:r>
              <a:rPr lang="zh-CN" sz="900">
                <a:solidFill>
                  <a:schemeClr val="dk1"/>
                </a:solidFill>
                <a:highlight>
                  <a:srgbClr val="FFFFFF"/>
                </a:highlight>
                <a:latin typeface="Trebuchet MS"/>
                <a:ea typeface="Trebuchet MS"/>
                <a:cs typeface="Trebuchet MS"/>
                <a:sym typeface="Trebuchet MS"/>
              </a:rPr>
              <a:t>•</a:t>
            </a:r>
            <a:r>
              <a:rPr lang="zh-CN" sz="1000">
                <a:solidFill>
                  <a:schemeClr val="dk1"/>
                </a:solidFill>
                <a:highlight>
                  <a:srgbClr val="FFFFFF"/>
                </a:highlight>
                <a:latin typeface="Trebuchet MS"/>
                <a:ea typeface="Trebuchet MS"/>
                <a:cs typeface="Trebuchet MS"/>
                <a:sym typeface="Trebuchet MS"/>
              </a:rPr>
              <a:t> and RO</a:t>
            </a:r>
            <a:r>
              <a:rPr lang="zh-CN" sz="900">
                <a:solidFill>
                  <a:schemeClr val="dk1"/>
                </a:solidFill>
                <a:highlight>
                  <a:srgbClr val="FFFFFF"/>
                </a:highlight>
                <a:latin typeface="Trebuchet MS"/>
                <a:ea typeface="Trebuchet MS"/>
                <a:cs typeface="Trebuchet MS"/>
                <a:sym typeface="Trebuchet MS"/>
              </a:rPr>
              <a:t>2</a:t>
            </a:r>
            <a:r>
              <a:rPr lang="zh-CN" sz="1000">
                <a:solidFill>
                  <a:schemeClr val="dk1"/>
                </a:solidFill>
                <a:highlight>
                  <a:srgbClr val="FFFFFF"/>
                </a:highlight>
                <a:latin typeface="Trebuchet MS"/>
                <a:ea typeface="Trebuchet MS"/>
                <a:cs typeface="Trebuchet MS"/>
                <a:sym typeface="Trebuchet MS"/>
              </a:rPr>
              <a:t> </a:t>
            </a:r>
            <a:r>
              <a:rPr lang="zh-CN" sz="900">
                <a:solidFill>
                  <a:schemeClr val="dk1"/>
                </a:solidFill>
                <a:highlight>
                  <a:srgbClr val="FFFFFF"/>
                </a:highlight>
                <a:latin typeface="Trebuchet MS"/>
                <a:ea typeface="Trebuchet MS"/>
                <a:cs typeface="Trebuchet MS"/>
                <a:sym typeface="Trebuchet MS"/>
              </a:rPr>
              <a:t>•</a:t>
            </a:r>
            <a:r>
              <a:rPr lang="zh-CN" sz="1000">
                <a:solidFill>
                  <a:schemeClr val="dk1"/>
                </a:solidFill>
                <a:highlight>
                  <a:srgbClr val="FFFFFF"/>
                </a:highlight>
                <a:latin typeface="Trebuchet MS"/>
                <a:ea typeface="Trebuchet MS"/>
                <a:cs typeface="Trebuchet MS"/>
                <a:sym typeface="Trebuchet MS"/>
              </a:rPr>
              <a:t>, are explicitly shown with an unpaired electron.</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rPr lang="zh-CN" sz="1000">
                <a:solidFill>
                  <a:schemeClr val="dk1"/>
                </a:solidFill>
                <a:highlight>
                  <a:srgbClr val="FFFFFF"/>
                </a:highlight>
                <a:latin typeface="Trebuchet MS"/>
                <a:ea typeface="Trebuchet MS"/>
                <a:cs typeface="Trebuchet MS"/>
                <a:sym typeface="Trebuchet MS"/>
              </a:rPr>
              <a:t>Initiation: formation of two radicals by breaking a bond between species with all paired electron bonds. Occurs through photochemistry. Halogen photochemistry absorption spectra lies in the visible to near UV region of spectrum whereas ozone photochemistry requires less abundant UV photons near 300 nm. As a result O3 photolysis (to produce OH radical) is slower than that of halogen photolysis.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rPr lang="zh-CN" sz="1000">
                <a:solidFill>
                  <a:schemeClr val="dk1"/>
                </a:solidFill>
                <a:highlight>
                  <a:srgbClr val="FFFFFF"/>
                </a:highlight>
                <a:latin typeface="Trebuchet MS"/>
                <a:ea typeface="Trebuchet MS"/>
                <a:cs typeface="Trebuchet MS"/>
                <a:sym typeface="Trebuchet MS"/>
              </a:rPr>
              <a:t>Propagation: step conserves the number of radicals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rPr lang="zh-CN" sz="1000">
                <a:solidFill>
                  <a:schemeClr val="dk1"/>
                </a:solidFill>
                <a:highlight>
                  <a:srgbClr val="FFFFFF"/>
                </a:highlight>
                <a:latin typeface="Trebuchet MS"/>
                <a:ea typeface="Trebuchet MS"/>
                <a:cs typeface="Trebuchet MS"/>
                <a:sym typeface="Trebuchet MS"/>
              </a:rPr>
              <a:t>Reactive halogens (X and XO) have short lifetimes (seconds to min), typically only being present during the day while the reservoir species are longer lived and often build at night.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rPr lang="zh-CN" sz="1000">
                <a:solidFill>
                  <a:schemeClr val="dk1"/>
                </a:solidFill>
                <a:highlight>
                  <a:srgbClr val="FFFFFF"/>
                </a:highlight>
                <a:latin typeface="Trebuchet MS"/>
                <a:ea typeface="Trebuchet MS"/>
                <a:cs typeface="Trebuchet MS"/>
                <a:sym typeface="Trebuchet MS"/>
              </a:rPr>
              <a:t>Discuss the two major pathways of X radical propogation: directly react with O3 (bromine in polar regions like the arctic) or react with hydrocarbon (chlorine in the marine boundary layer). Pathway that consumes ozone can also form it as well in the presence of light and O2.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rPr lang="zh-CN" sz="1000">
                <a:solidFill>
                  <a:schemeClr val="dk1"/>
                </a:solidFill>
                <a:highlight>
                  <a:srgbClr val="FFFFFF"/>
                </a:highlight>
                <a:latin typeface="Trebuchet MS"/>
                <a:ea typeface="Trebuchet MS"/>
                <a:cs typeface="Trebuchet MS"/>
                <a:sym typeface="Trebuchet MS"/>
              </a:rPr>
              <a:t>Discuss termination reactions as well.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rPr lang="zh-CN" sz="1000">
                <a:solidFill>
                  <a:schemeClr val="dk1"/>
                </a:solidFill>
                <a:highlight>
                  <a:srgbClr val="FFFFFF"/>
                </a:highlight>
                <a:latin typeface="Trebuchet MS"/>
                <a:ea typeface="Trebuchet MS"/>
                <a:cs typeface="Trebuchet MS"/>
                <a:sym typeface="Trebuchet MS"/>
              </a:rPr>
              <a:t>What does the HOx radical impact ozone production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a:p>
            <a:pPr indent="0" lvl="0" marL="0">
              <a:spcBef>
                <a:spcPts val="0"/>
              </a:spcBef>
              <a:spcAft>
                <a:spcPts val="0"/>
              </a:spcAft>
              <a:buNone/>
            </a:pPr>
            <a:r>
              <a:t/>
            </a:r>
            <a:endParaRPr sz="1000">
              <a:solidFill>
                <a:schemeClr val="dk1"/>
              </a:solidFill>
              <a:highlight>
                <a:srgbClr val="FFFFFF"/>
              </a:highlight>
              <a:latin typeface="Trebuchet MS"/>
              <a:ea typeface="Trebuchet MS"/>
              <a:cs typeface="Trebuchet MS"/>
              <a:sym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700"/>
              <a:t>The reactivity and or solubility of BrNO2 and INO2 are likely much greater than ClNO2, such that once produced they either react away to other halogen products or remain in the condensed phase.</a:t>
            </a:r>
            <a:endParaRPr sz="700"/>
          </a:p>
          <a:p>
            <a:pPr indent="0" lvl="0" marL="0">
              <a:spcBef>
                <a:spcPts val="0"/>
              </a:spcBef>
              <a:spcAft>
                <a:spcPts val="0"/>
              </a:spcAft>
              <a:buNone/>
            </a:pPr>
            <a:r>
              <a:rPr lang="zh-CN" sz="700"/>
              <a:t>Roberts and co-workers showed that at highly acidic pH (pH &lt;2), N2O5 can directly oxidize chloride to Cl2, which may be responsible for production of molecular chlorine on acidic aerosol particles</a:t>
            </a:r>
            <a:endParaRPr sz="700"/>
          </a:p>
          <a:p>
            <a:pPr indent="0" lvl="0" marL="0">
              <a:spcBef>
                <a:spcPts val="0"/>
              </a:spcBef>
              <a:spcAft>
                <a:spcPts val="0"/>
              </a:spcAft>
              <a:buClr>
                <a:schemeClr val="dk1"/>
              </a:buClr>
              <a:buSzPts val="1100"/>
              <a:buFont typeface="Arial"/>
              <a:buNone/>
            </a:pPr>
            <a:r>
              <a:t/>
            </a:r>
            <a:endParaRPr sz="700"/>
          </a:p>
          <a:p>
            <a:pPr indent="0" lvl="0" marL="0">
              <a:spcBef>
                <a:spcPts val="0"/>
              </a:spcBef>
              <a:spcAft>
                <a:spcPts val="0"/>
              </a:spcAft>
              <a:buNone/>
            </a:pPr>
            <a:r>
              <a:t/>
            </a:r>
            <a:endParaRPr sz="7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bromine was produced when the snow was exposed to natural sunlight, and that production of bromine increased upon addition of ozone gas.</a:t>
            </a:r>
            <a:endParaRPr/>
          </a:p>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zh-CN"/>
              <a:t>Bromine and Chlorine Chemistry in the Troposhere</a:t>
            </a:r>
            <a:endParaRPr/>
          </a:p>
        </p:txBody>
      </p:sp>
      <p:sp>
        <p:nvSpPr>
          <p:cNvPr id="55" name="Shape 55"/>
          <p:cNvSpPr txBox="1"/>
          <p:nvPr>
            <p:ph idx="1" type="subTitle"/>
          </p:nvPr>
        </p:nvSpPr>
        <p:spPr>
          <a:xfrm>
            <a:off x="1133250" y="3189875"/>
            <a:ext cx="68775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By: Ifayoyinsola Ibikunle and Qiyang Yan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a:t>Polar region: 0-D → 1-D model</a:t>
            </a:r>
            <a:endParaRPr/>
          </a:p>
        </p:txBody>
      </p:sp>
      <p:sp>
        <p:nvSpPr>
          <p:cNvPr id="121" name="Shape 121"/>
          <p:cNvSpPr txBox="1"/>
          <p:nvPr>
            <p:ph idx="1" type="body"/>
          </p:nvPr>
        </p:nvSpPr>
        <p:spPr>
          <a:xfrm>
            <a:off x="141875" y="1128200"/>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AutoNum type="arabicPeriod"/>
            </a:pPr>
            <a:r>
              <a:rPr lang="zh-CN">
                <a:solidFill>
                  <a:srgbClr val="000000"/>
                </a:solidFill>
              </a:rPr>
              <a:t>Chemistry of HOx, NOx and halogen chemistry (Cl, Br and I)</a:t>
            </a:r>
            <a:endParaRPr>
              <a:solidFill>
                <a:srgbClr val="000000"/>
              </a:solidFill>
            </a:endParaRPr>
          </a:p>
          <a:p>
            <a:pPr indent="-342900" lvl="0" marL="457200" rtl="0">
              <a:spcBef>
                <a:spcPts val="0"/>
              </a:spcBef>
              <a:spcAft>
                <a:spcPts val="0"/>
              </a:spcAft>
              <a:buClr>
                <a:srgbClr val="000000"/>
              </a:buClr>
              <a:buSzPts val="1800"/>
              <a:buAutoNum type="arabicPeriod"/>
            </a:pPr>
            <a:r>
              <a:rPr lang="zh-CN">
                <a:solidFill>
                  <a:srgbClr val="000000"/>
                </a:solidFill>
              </a:rPr>
              <a:t>Surfaces (snowpack, open water, ice forms and aerosol particles)</a:t>
            </a:r>
            <a:endParaRPr>
              <a:solidFill>
                <a:srgbClr val="000000"/>
              </a:solidFill>
            </a:endParaRPr>
          </a:p>
          <a:p>
            <a:pPr indent="-342900" lvl="0" marL="457200" rtl="0">
              <a:spcBef>
                <a:spcPts val="0"/>
              </a:spcBef>
              <a:spcAft>
                <a:spcPts val="0"/>
              </a:spcAft>
              <a:buClr>
                <a:srgbClr val="000000"/>
              </a:buClr>
              <a:buSzPts val="1800"/>
              <a:buAutoNum type="arabicPeriod"/>
            </a:pPr>
            <a:r>
              <a:rPr lang="zh-CN">
                <a:solidFill>
                  <a:srgbClr val="000000"/>
                </a:solidFill>
              </a:rPr>
              <a:t>Radical sources (HCHO, HONO)</a:t>
            </a:r>
            <a:endParaRPr>
              <a:solidFill>
                <a:srgbClr val="000000"/>
              </a:solidFill>
            </a:endParaRPr>
          </a:p>
          <a:p>
            <a:pPr indent="-342900" lvl="0" marL="457200" rtl="0">
              <a:spcBef>
                <a:spcPts val="0"/>
              </a:spcBef>
              <a:spcAft>
                <a:spcPts val="0"/>
              </a:spcAft>
              <a:buClr>
                <a:srgbClr val="000000"/>
              </a:buClr>
              <a:buSzPts val="1800"/>
              <a:buAutoNum type="arabicPeriod"/>
            </a:pPr>
            <a:r>
              <a:rPr lang="zh-CN">
                <a:solidFill>
                  <a:srgbClr val="000000"/>
                </a:solidFill>
              </a:rPr>
              <a:t>Wind speed and boundary layer height </a:t>
            </a:r>
            <a:endParaRPr>
              <a:solidFill>
                <a:srgbClr val="000000"/>
              </a:solidFill>
            </a:endParaRPr>
          </a:p>
          <a:p>
            <a:pPr indent="0" lvl="0" marL="0" rtl="0">
              <a:spcBef>
                <a:spcPts val="1600"/>
              </a:spcBef>
              <a:spcAft>
                <a:spcPts val="0"/>
              </a:spcAft>
              <a:buNone/>
            </a:pPr>
            <a:r>
              <a:t/>
            </a:r>
            <a:endParaRPr>
              <a:solidFill>
                <a:srgbClr val="000000"/>
              </a:solidFill>
            </a:endParaRPr>
          </a:p>
          <a:p>
            <a:pPr indent="0" lvl="0" marL="0" rtl="0">
              <a:spcBef>
                <a:spcPts val="1600"/>
              </a:spcBef>
              <a:spcAft>
                <a:spcPts val="0"/>
              </a:spcAft>
              <a:buNone/>
            </a:pPr>
            <a:r>
              <a:rPr lang="zh-CN">
                <a:solidFill>
                  <a:srgbClr val="000000"/>
                </a:solidFill>
              </a:rPr>
              <a:t>Observations: satellite, airborne and surface</a:t>
            </a:r>
            <a:endParaRPr>
              <a:solidFill>
                <a:srgbClr val="000000"/>
              </a:solidFill>
            </a:endParaRPr>
          </a:p>
          <a:p>
            <a:pPr indent="0" lvl="0" marL="0" rtl="0">
              <a:spcBef>
                <a:spcPts val="1600"/>
              </a:spcBef>
              <a:spcAft>
                <a:spcPts val="1600"/>
              </a:spcAft>
              <a:buNone/>
            </a:pPr>
            <a:r>
              <a:t/>
            </a:r>
            <a:endParaRPr>
              <a:solidFill>
                <a:srgbClr val="000000"/>
              </a:solidFill>
            </a:endParaRPr>
          </a:p>
        </p:txBody>
      </p:sp>
      <p:pic>
        <p:nvPicPr>
          <p:cNvPr id="122" name="Shape 122"/>
          <p:cNvPicPr preferRelativeResize="0"/>
          <p:nvPr/>
        </p:nvPicPr>
        <p:blipFill>
          <a:blip r:embed="rId3">
            <a:alphaModFix/>
          </a:blip>
          <a:stretch>
            <a:fillRect/>
          </a:stretch>
        </p:blipFill>
        <p:spPr>
          <a:xfrm>
            <a:off x="4880750" y="1846200"/>
            <a:ext cx="4263250" cy="3297300"/>
          </a:xfrm>
          <a:prstGeom prst="rect">
            <a:avLst/>
          </a:prstGeom>
          <a:noFill/>
          <a:ln>
            <a:noFill/>
          </a:ln>
        </p:spPr>
      </p:pic>
      <p:sp>
        <p:nvSpPr>
          <p:cNvPr id="123" name="Shape 123"/>
          <p:cNvSpPr txBox="1"/>
          <p:nvPr/>
        </p:nvSpPr>
        <p:spPr>
          <a:xfrm>
            <a:off x="3553150" y="4800575"/>
            <a:ext cx="3000000" cy="227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zh-CN" sz="1100">
                <a:solidFill>
                  <a:schemeClr val="dk1"/>
                </a:solidFill>
              </a:rPr>
              <a:t>Toyota et al. (2014)</a:t>
            </a:r>
            <a:endParaRPr/>
          </a:p>
        </p:txBody>
      </p:sp>
      <p:sp>
        <p:nvSpPr>
          <p:cNvPr id="124" name="Shape 124"/>
          <p:cNvSpPr txBox="1"/>
          <p:nvPr/>
        </p:nvSpPr>
        <p:spPr>
          <a:xfrm>
            <a:off x="141875" y="3638625"/>
            <a:ext cx="6906000" cy="80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Higher wind, higher BrO and more ozone depletion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259775" y="804100"/>
            <a:ext cx="5463526" cy="4081950"/>
          </a:xfrm>
          <a:prstGeom prst="rect">
            <a:avLst/>
          </a:prstGeom>
          <a:noFill/>
          <a:ln>
            <a:noFill/>
          </a:ln>
        </p:spPr>
      </p:pic>
      <p:sp>
        <p:nvSpPr>
          <p:cNvPr id="130" name="Shape 130"/>
          <p:cNvSpPr txBox="1"/>
          <p:nvPr/>
        </p:nvSpPr>
        <p:spPr>
          <a:xfrm>
            <a:off x="5797250" y="1586375"/>
            <a:ext cx="3457200" cy="303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a:solidFill>
                  <a:schemeClr val="dk1"/>
                </a:solidFill>
              </a:rPr>
              <a:t>Model simulation (CMAQ) using new</a:t>
            </a:r>
            <a:endParaRPr>
              <a:solidFill>
                <a:schemeClr val="dk1"/>
              </a:solidFill>
            </a:endParaRPr>
          </a:p>
          <a:p>
            <a:pPr indent="0" lvl="0" marL="0">
              <a:spcBef>
                <a:spcPts val="0"/>
              </a:spcBef>
              <a:spcAft>
                <a:spcPts val="0"/>
              </a:spcAft>
              <a:buNone/>
            </a:pPr>
            <a:r>
              <a:rPr lang="zh-CN">
                <a:solidFill>
                  <a:schemeClr val="dk1"/>
                </a:solidFill>
              </a:rPr>
              <a:t>chemistry mechanism with heterogenous</a:t>
            </a:r>
            <a:endParaRPr>
              <a:solidFill>
                <a:schemeClr val="dk1"/>
              </a:solidFill>
            </a:endParaRPr>
          </a:p>
          <a:p>
            <a:pPr indent="0" lvl="0" marL="0">
              <a:spcBef>
                <a:spcPts val="0"/>
              </a:spcBef>
              <a:spcAft>
                <a:spcPts val="0"/>
              </a:spcAft>
              <a:buNone/>
            </a:pPr>
            <a:r>
              <a:rPr lang="zh-CN">
                <a:solidFill>
                  <a:schemeClr val="dk1"/>
                </a:solidFill>
              </a:rPr>
              <a:t>reactions and reactions of chlorine with </a:t>
            </a:r>
            <a:endParaRPr>
              <a:solidFill>
                <a:schemeClr val="dk1"/>
              </a:solidFill>
            </a:endParaRPr>
          </a:p>
          <a:p>
            <a:pPr indent="0" lvl="0" marL="0">
              <a:spcBef>
                <a:spcPts val="0"/>
              </a:spcBef>
              <a:spcAft>
                <a:spcPts val="0"/>
              </a:spcAft>
              <a:buNone/>
            </a:pPr>
            <a:r>
              <a:rPr lang="zh-CN">
                <a:solidFill>
                  <a:schemeClr val="dk1"/>
                </a:solidFill>
              </a:rPr>
              <a:t>organic species.</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zh-CN">
                <a:solidFill>
                  <a:schemeClr val="dk1"/>
                </a:solidFill>
              </a:rPr>
              <a:t>Next day ozone increases.</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None/>
            </a:pPr>
            <a:r>
              <a:rPr lang="zh-CN"/>
              <a:t>Ozone impact persists into late afternoon. </a:t>
            </a:r>
            <a:endParaRPr/>
          </a:p>
        </p:txBody>
      </p:sp>
      <p:sp>
        <p:nvSpPr>
          <p:cNvPr id="131" name="Shape 131"/>
          <p:cNvSpPr txBox="1"/>
          <p:nvPr>
            <p:ph idx="4294967295" type="title"/>
          </p:nvPr>
        </p:nvSpPr>
        <p:spPr>
          <a:xfrm>
            <a:off x="311700" y="32677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Polluted region: 3-D model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220625" y="152400"/>
            <a:ext cx="2593200" cy="3631325"/>
          </a:xfrm>
          <a:prstGeom prst="rect">
            <a:avLst/>
          </a:prstGeom>
          <a:noFill/>
          <a:ln>
            <a:noFill/>
          </a:ln>
        </p:spPr>
      </p:pic>
      <p:pic>
        <p:nvPicPr>
          <p:cNvPr id="137" name="Shape 137"/>
          <p:cNvPicPr preferRelativeResize="0"/>
          <p:nvPr/>
        </p:nvPicPr>
        <p:blipFill>
          <a:blip r:embed="rId4">
            <a:alphaModFix/>
          </a:blip>
          <a:stretch>
            <a:fillRect/>
          </a:stretch>
        </p:blipFill>
        <p:spPr>
          <a:xfrm>
            <a:off x="2966225" y="152400"/>
            <a:ext cx="6025376" cy="3473031"/>
          </a:xfrm>
          <a:prstGeom prst="rect">
            <a:avLst/>
          </a:prstGeom>
          <a:noFill/>
          <a:ln>
            <a:noFill/>
          </a:ln>
        </p:spPr>
      </p:pic>
      <p:sp>
        <p:nvSpPr>
          <p:cNvPr id="138" name="Shape 138"/>
          <p:cNvSpPr txBox="1"/>
          <p:nvPr/>
        </p:nvSpPr>
        <p:spPr>
          <a:xfrm>
            <a:off x="808725" y="2695775"/>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zh-CN"/>
              <a:t>Sarwar et al. 2012. Feb and Sep in 2006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Future research needs</a:t>
            </a:r>
            <a:endParaRPr/>
          </a:p>
        </p:txBody>
      </p:sp>
      <p:sp>
        <p:nvSpPr>
          <p:cNvPr id="144" name="Shape 144"/>
          <p:cNvSpPr txBox="1"/>
          <p:nvPr/>
        </p:nvSpPr>
        <p:spPr>
          <a:xfrm>
            <a:off x="512600" y="1167600"/>
            <a:ext cx="6687600" cy="3786300"/>
          </a:xfrm>
          <a:prstGeom prst="rect">
            <a:avLst/>
          </a:prstGeom>
          <a:noFill/>
          <a:ln>
            <a:noFill/>
          </a:ln>
        </p:spPr>
        <p:txBody>
          <a:bodyPr anchorCtr="0" anchor="t" bIns="91425" lIns="91425" spcFirstLastPara="1" rIns="91425" wrap="square" tIns="91425">
            <a:noAutofit/>
          </a:bodyPr>
          <a:lstStyle/>
          <a:p>
            <a:pPr indent="-317500" lvl="0" marL="457200" rtl="0">
              <a:lnSpc>
                <a:spcPct val="200000"/>
              </a:lnSpc>
              <a:spcBef>
                <a:spcPts val="0"/>
              </a:spcBef>
              <a:spcAft>
                <a:spcPts val="0"/>
              </a:spcAft>
              <a:buSzPts val="1400"/>
              <a:buAutoNum type="arabicPeriod"/>
            </a:pPr>
            <a:r>
              <a:rPr lang="zh-CN"/>
              <a:t>Observation with lower detection limits</a:t>
            </a:r>
            <a:endParaRPr/>
          </a:p>
          <a:p>
            <a:pPr indent="-317500" lvl="0" marL="457200" rtl="0">
              <a:lnSpc>
                <a:spcPct val="200000"/>
              </a:lnSpc>
              <a:spcBef>
                <a:spcPts val="0"/>
              </a:spcBef>
              <a:spcAft>
                <a:spcPts val="0"/>
              </a:spcAft>
              <a:buSzPts val="1400"/>
              <a:buAutoNum type="arabicPeriod"/>
            </a:pPr>
            <a:r>
              <a:rPr lang="zh-CN"/>
              <a:t>Observation in free troposphere</a:t>
            </a:r>
            <a:endParaRPr/>
          </a:p>
          <a:p>
            <a:pPr indent="-317500" lvl="0" marL="457200" rtl="0">
              <a:lnSpc>
                <a:spcPct val="200000"/>
              </a:lnSpc>
              <a:spcBef>
                <a:spcPts val="0"/>
              </a:spcBef>
              <a:spcAft>
                <a:spcPts val="0"/>
              </a:spcAft>
              <a:buSzPts val="1400"/>
              <a:buAutoNum type="arabicPeriod"/>
            </a:pPr>
            <a:r>
              <a:rPr lang="zh-CN"/>
              <a:t>Halogen activation surface property</a:t>
            </a:r>
            <a:endParaRPr/>
          </a:p>
          <a:p>
            <a:pPr indent="-317500" lvl="0" marL="457200" rtl="0">
              <a:lnSpc>
                <a:spcPct val="200000"/>
              </a:lnSpc>
              <a:spcBef>
                <a:spcPts val="0"/>
              </a:spcBef>
              <a:spcAft>
                <a:spcPts val="0"/>
              </a:spcAft>
              <a:buSzPts val="1400"/>
              <a:buAutoNum type="arabicPeriod"/>
            </a:pPr>
            <a:r>
              <a:rPr lang="zh-CN"/>
              <a:t>Vertical interaction of surface and high altitude chemistry</a:t>
            </a:r>
            <a:endParaRPr/>
          </a:p>
          <a:p>
            <a:pPr indent="-317500" lvl="0" marL="457200" rtl="0">
              <a:lnSpc>
                <a:spcPct val="200000"/>
              </a:lnSpc>
              <a:spcBef>
                <a:spcPts val="0"/>
              </a:spcBef>
              <a:spcAft>
                <a:spcPts val="0"/>
              </a:spcAft>
              <a:buSzPts val="1400"/>
              <a:buAutoNum type="arabicPeriod"/>
            </a:pPr>
            <a:r>
              <a:rPr lang="zh-CN">
                <a:solidFill>
                  <a:schemeClr val="dk1"/>
                </a:solidFill>
              </a:rPr>
              <a:t>Particulate chloride spatial and seasonal distribution and transport issues</a:t>
            </a:r>
            <a:endParaRPr>
              <a:solidFill>
                <a:schemeClr val="dk1"/>
              </a:solidFill>
            </a:endParaRPr>
          </a:p>
          <a:p>
            <a:pPr indent="-317500" lvl="0" marL="457200" rtl="0">
              <a:lnSpc>
                <a:spcPct val="200000"/>
              </a:lnSpc>
              <a:spcBef>
                <a:spcPts val="0"/>
              </a:spcBef>
              <a:spcAft>
                <a:spcPts val="0"/>
              </a:spcAft>
              <a:buClr>
                <a:schemeClr val="dk1"/>
              </a:buClr>
              <a:buSzPts val="1400"/>
              <a:buAutoNum type="arabicPeriod"/>
            </a:pPr>
            <a:r>
              <a:rPr lang="zh-CN">
                <a:solidFill>
                  <a:schemeClr val="dk1"/>
                </a:solidFill>
              </a:rPr>
              <a:t>Satellite missions</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References</a:t>
            </a:r>
            <a:endParaRPr/>
          </a:p>
        </p:txBody>
      </p:sp>
      <p:sp>
        <p:nvSpPr>
          <p:cNvPr id="150" name="Shape 1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1000">
                <a:solidFill>
                  <a:srgbClr val="222222"/>
                </a:solidFill>
                <a:highlight>
                  <a:srgbClr val="FFFFFF"/>
                </a:highlight>
              </a:rPr>
              <a:t>Pratt, K. A., Custard, K. D., Shepson, P. B., Douglas, T. A., Pöhler, D., General, S., ... &amp; Huey, L. G. (2013). Photochemical production of molecular bromine in Arctic surface snowpacks. </a:t>
            </a:r>
            <a:r>
              <a:rPr i="1" lang="zh-CN" sz="1000">
                <a:solidFill>
                  <a:srgbClr val="222222"/>
                </a:solidFill>
                <a:highlight>
                  <a:srgbClr val="FFFFFF"/>
                </a:highlight>
              </a:rPr>
              <a:t>Nature Geoscience</a:t>
            </a:r>
            <a:r>
              <a:rPr lang="zh-CN" sz="1000">
                <a:solidFill>
                  <a:srgbClr val="222222"/>
                </a:solidFill>
                <a:highlight>
                  <a:srgbClr val="FFFFFF"/>
                </a:highlight>
              </a:rPr>
              <a:t>, </a:t>
            </a:r>
            <a:r>
              <a:rPr i="1" lang="zh-CN" sz="1000">
                <a:solidFill>
                  <a:srgbClr val="222222"/>
                </a:solidFill>
                <a:highlight>
                  <a:srgbClr val="FFFFFF"/>
                </a:highlight>
              </a:rPr>
              <a:t>6</a:t>
            </a:r>
            <a:r>
              <a:rPr lang="zh-CN" sz="1000">
                <a:solidFill>
                  <a:srgbClr val="222222"/>
                </a:solidFill>
                <a:highlight>
                  <a:srgbClr val="FFFFFF"/>
                </a:highlight>
              </a:rPr>
              <a:t>(5), 351.</a:t>
            </a:r>
            <a:endParaRPr sz="1000">
              <a:solidFill>
                <a:srgbClr val="222222"/>
              </a:solidFill>
              <a:highlight>
                <a:srgbClr val="FFFFFF"/>
              </a:highlight>
            </a:endParaRPr>
          </a:p>
          <a:p>
            <a:pPr indent="0" lvl="0" marL="0">
              <a:spcBef>
                <a:spcPts val="1600"/>
              </a:spcBef>
              <a:spcAft>
                <a:spcPts val="0"/>
              </a:spcAft>
              <a:buNone/>
            </a:pPr>
            <a:r>
              <a:rPr lang="zh-CN" sz="1000">
                <a:solidFill>
                  <a:srgbClr val="222222"/>
                </a:solidFill>
                <a:highlight>
                  <a:srgbClr val="FFFFFF"/>
                </a:highlight>
              </a:rPr>
              <a:t>Toyota, K., McConnell, J. C., Staebler, R. M., &amp; Dastoor, A. P. (2014). Air–snowpack exchange of bromine, ozone and mercury in the springtime Arctic simulated by the 1-D model PHANTAS–Part 1: In-snow bromine activation and its impact on ozone. </a:t>
            </a:r>
            <a:r>
              <a:rPr i="1" lang="zh-CN" sz="1000">
                <a:solidFill>
                  <a:srgbClr val="222222"/>
                </a:solidFill>
                <a:highlight>
                  <a:srgbClr val="FFFFFF"/>
                </a:highlight>
              </a:rPr>
              <a:t>Atmospheric Chemistry and Physics</a:t>
            </a:r>
            <a:r>
              <a:rPr lang="zh-CN" sz="1000">
                <a:solidFill>
                  <a:srgbClr val="222222"/>
                </a:solidFill>
                <a:highlight>
                  <a:srgbClr val="FFFFFF"/>
                </a:highlight>
              </a:rPr>
              <a:t>, </a:t>
            </a:r>
            <a:r>
              <a:rPr i="1" lang="zh-CN" sz="1000">
                <a:solidFill>
                  <a:srgbClr val="222222"/>
                </a:solidFill>
                <a:highlight>
                  <a:srgbClr val="FFFFFF"/>
                </a:highlight>
              </a:rPr>
              <a:t>14</a:t>
            </a:r>
            <a:r>
              <a:rPr lang="zh-CN" sz="1000">
                <a:solidFill>
                  <a:srgbClr val="222222"/>
                </a:solidFill>
                <a:highlight>
                  <a:srgbClr val="FFFFFF"/>
                </a:highlight>
              </a:rPr>
              <a:t>(8), 4101-4133.</a:t>
            </a:r>
            <a:endParaRPr sz="1000">
              <a:solidFill>
                <a:srgbClr val="222222"/>
              </a:solidFill>
              <a:highlight>
                <a:srgbClr val="FFFFFF"/>
              </a:highlight>
            </a:endParaRPr>
          </a:p>
          <a:p>
            <a:pPr indent="0" lvl="0" marL="0">
              <a:spcBef>
                <a:spcPts val="1600"/>
              </a:spcBef>
              <a:spcAft>
                <a:spcPts val="0"/>
              </a:spcAft>
              <a:buNone/>
            </a:pPr>
            <a:r>
              <a:rPr lang="zh-CN" sz="1000">
                <a:solidFill>
                  <a:srgbClr val="222222"/>
                </a:solidFill>
                <a:highlight>
                  <a:srgbClr val="FFFFFF"/>
                </a:highlight>
              </a:rPr>
              <a:t>Sarwar, G., Simon, H., Bhave, P., &amp; Yarwood, G. (2012). Examining the impact of heterogeneous nitryl chloride production on air quality across the United States. </a:t>
            </a:r>
            <a:r>
              <a:rPr i="1" lang="zh-CN" sz="1000">
                <a:solidFill>
                  <a:srgbClr val="222222"/>
                </a:solidFill>
                <a:highlight>
                  <a:srgbClr val="FFFFFF"/>
                </a:highlight>
              </a:rPr>
              <a:t>Atmospheric Chemistry and Physics</a:t>
            </a:r>
            <a:r>
              <a:rPr lang="zh-CN" sz="1000">
                <a:solidFill>
                  <a:srgbClr val="222222"/>
                </a:solidFill>
                <a:highlight>
                  <a:srgbClr val="FFFFFF"/>
                </a:highlight>
              </a:rPr>
              <a:t>, </a:t>
            </a:r>
            <a:r>
              <a:rPr i="1" lang="zh-CN" sz="1000">
                <a:solidFill>
                  <a:srgbClr val="222222"/>
                </a:solidFill>
                <a:highlight>
                  <a:srgbClr val="FFFFFF"/>
                </a:highlight>
              </a:rPr>
              <a:t>12</a:t>
            </a:r>
            <a:r>
              <a:rPr lang="zh-CN" sz="1000">
                <a:solidFill>
                  <a:srgbClr val="222222"/>
                </a:solidFill>
                <a:highlight>
                  <a:srgbClr val="FFFFFF"/>
                </a:highlight>
              </a:rPr>
              <a:t>(14), 6455-6473.</a:t>
            </a:r>
            <a:endParaRPr sz="1000">
              <a:solidFill>
                <a:srgbClr val="222222"/>
              </a:solidFill>
              <a:highlight>
                <a:srgbClr val="FFFFFF"/>
              </a:highlight>
            </a:endParaRPr>
          </a:p>
          <a:p>
            <a:pPr indent="0" lvl="0" marL="0">
              <a:spcBef>
                <a:spcPts val="1600"/>
              </a:spcBef>
              <a:spcAft>
                <a:spcPts val="0"/>
              </a:spcAft>
              <a:buClr>
                <a:schemeClr val="dk1"/>
              </a:buClr>
              <a:buSzPts val="1100"/>
              <a:buFont typeface="Arial"/>
              <a:buNone/>
            </a:pPr>
            <a:r>
              <a:rPr lang="zh-CN" sz="1000">
                <a:solidFill>
                  <a:srgbClr val="222222"/>
                </a:solidFill>
                <a:highlight>
                  <a:srgbClr val="FFFFFF"/>
                </a:highlight>
              </a:rPr>
              <a:t>Simpson, W. R., Brown, S. S., Saiz-Lopez, A., Thornton, J. A., &amp; von Glasow, R. (2015). Tropospheric halogen chemistry: Sources, cycling, and impacts. </a:t>
            </a:r>
            <a:r>
              <a:rPr i="1" lang="zh-CN" sz="1000">
                <a:solidFill>
                  <a:srgbClr val="222222"/>
                </a:solidFill>
                <a:highlight>
                  <a:srgbClr val="FFFFFF"/>
                </a:highlight>
              </a:rPr>
              <a:t>Chemical reviews</a:t>
            </a:r>
            <a:r>
              <a:rPr lang="zh-CN" sz="1000">
                <a:solidFill>
                  <a:srgbClr val="222222"/>
                </a:solidFill>
                <a:highlight>
                  <a:srgbClr val="FFFFFF"/>
                </a:highlight>
              </a:rPr>
              <a:t>, </a:t>
            </a:r>
            <a:r>
              <a:rPr i="1" lang="zh-CN" sz="1000">
                <a:solidFill>
                  <a:srgbClr val="222222"/>
                </a:solidFill>
                <a:highlight>
                  <a:srgbClr val="FFFFFF"/>
                </a:highlight>
              </a:rPr>
              <a:t>115</a:t>
            </a:r>
            <a:r>
              <a:rPr lang="zh-CN" sz="1000">
                <a:solidFill>
                  <a:srgbClr val="222222"/>
                </a:solidFill>
                <a:highlight>
                  <a:srgbClr val="FFFFFF"/>
                </a:highlight>
              </a:rPr>
              <a:t>(10), 4035-4062.</a:t>
            </a:r>
            <a:endParaRPr sz="1000">
              <a:solidFill>
                <a:srgbClr val="222222"/>
              </a:solidFill>
              <a:highlight>
                <a:srgbClr val="FFFFFF"/>
              </a:highlight>
            </a:endParaRPr>
          </a:p>
          <a:p>
            <a:pPr indent="0" lvl="0" marL="0">
              <a:spcBef>
                <a:spcPts val="1600"/>
              </a:spcBef>
              <a:spcAft>
                <a:spcPts val="0"/>
              </a:spcAft>
              <a:buClr>
                <a:schemeClr val="dk1"/>
              </a:buClr>
              <a:buSzPts val="1100"/>
              <a:buFont typeface="Arial"/>
              <a:buNone/>
            </a:pPr>
            <a:r>
              <a:rPr lang="zh-CN" sz="1000">
                <a:solidFill>
                  <a:srgbClr val="333333"/>
                </a:solidFill>
                <a:highlight>
                  <a:srgbClr val="FCFCFC"/>
                </a:highlight>
              </a:rPr>
              <a:t>Rowland F.S. (2009) Stratospheric Ozone Depletion. In: Zerefos C., Contopoulos G., Skalkeas G. (eds) Twenty Years of Ozone Decline. Springer, Dordrecht</a:t>
            </a:r>
            <a:endParaRPr sz="1000">
              <a:solidFill>
                <a:srgbClr val="333333"/>
              </a:solidFill>
              <a:highlight>
                <a:srgbClr val="FCFCFC"/>
              </a:highlight>
            </a:endParaRPr>
          </a:p>
          <a:p>
            <a:pPr indent="0" lvl="0" marL="0">
              <a:spcBef>
                <a:spcPts val="1600"/>
              </a:spcBef>
              <a:spcAft>
                <a:spcPts val="0"/>
              </a:spcAft>
              <a:buClr>
                <a:schemeClr val="dk1"/>
              </a:buClr>
              <a:buSzPts val="1100"/>
              <a:buFont typeface="Arial"/>
              <a:buNone/>
            </a:pPr>
            <a:r>
              <a:rPr lang="zh-CN" sz="1000">
                <a:solidFill>
                  <a:srgbClr val="333333"/>
                </a:solidFill>
                <a:highlight>
                  <a:srgbClr val="FCFCFC"/>
                </a:highlight>
              </a:rPr>
              <a:t>Cao, L., et. al. (2016) Sensitivity of the Reaction Mechanism of the Ozone Depletion Events during the Arctic Spring on the Initial Atmospheric Composition of the Troposphere. </a:t>
            </a:r>
            <a:r>
              <a:rPr i="1" lang="zh-CN" sz="1000">
                <a:solidFill>
                  <a:srgbClr val="333333"/>
                </a:solidFill>
                <a:highlight>
                  <a:srgbClr val="FCFCFC"/>
                </a:highlight>
              </a:rPr>
              <a:t>Atmosphere. </a:t>
            </a:r>
            <a:r>
              <a:rPr i="1" lang="zh-CN" sz="1000">
                <a:solidFill>
                  <a:srgbClr val="222222"/>
                </a:solidFill>
                <a:highlight>
                  <a:srgbClr val="FFFFFF"/>
                </a:highlight>
              </a:rPr>
              <a:t>7</a:t>
            </a:r>
            <a:r>
              <a:rPr lang="zh-CN" sz="1000">
                <a:solidFill>
                  <a:srgbClr val="222222"/>
                </a:solidFill>
                <a:highlight>
                  <a:srgbClr val="FFFFFF"/>
                </a:highlight>
              </a:rPr>
              <a:t>(10), 124</a:t>
            </a:r>
            <a:endParaRPr sz="1000">
              <a:solidFill>
                <a:srgbClr val="333333"/>
              </a:solidFill>
              <a:highlight>
                <a:srgbClr val="FCFCFC"/>
              </a:highlight>
            </a:endParaRPr>
          </a:p>
          <a:p>
            <a:pPr indent="0" lvl="0" marL="0">
              <a:spcBef>
                <a:spcPts val="1600"/>
              </a:spcBef>
              <a:spcAft>
                <a:spcPts val="1600"/>
              </a:spcAft>
              <a:buNone/>
            </a:pPr>
            <a:r>
              <a:t/>
            </a:r>
            <a:endParaRPr sz="1000">
              <a:solidFill>
                <a:srgbClr val="222222"/>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4437013" y="221625"/>
            <a:ext cx="4106975" cy="1892800"/>
          </a:xfrm>
          <a:prstGeom prst="rect">
            <a:avLst/>
          </a:prstGeom>
          <a:noFill/>
          <a:ln>
            <a:noFill/>
          </a:ln>
        </p:spPr>
      </p:pic>
      <p:pic>
        <p:nvPicPr>
          <p:cNvPr id="156" name="Shape 156"/>
          <p:cNvPicPr preferRelativeResize="0"/>
          <p:nvPr/>
        </p:nvPicPr>
        <p:blipFill rotWithShape="1">
          <a:blip r:embed="rId4">
            <a:alphaModFix/>
          </a:blip>
          <a:srcRect b="0" l="0" r="-2207" t="0"/>
          <a:stretch/>
        </p:blipFill>
        <p:spPr>
          <a:xfrm>
            <a:off x="356225" y="149675"/>
            <a:ext cx="3888050" cy="4838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Halogens exert a powerful influence on chemical composition of the atmosphere</a:t>
            </a:r>
            <a:endParaRPr/>
          </a:p>
        </p:txBody>
      </p:sp>
      <p:sp>
        <p:nvSpPr>
          <p:cNvPr id="61" name="Shape 61"/>
          <p:cNvSpPr txBox="1"/>
          <p:nvPr>
            <p:ph idx="1" type="body"/>
          </p:nvPr>
        </p:nvSpPr>
        <p:spPr>
          <a:xfrm>
            <a:off x="311700" y="1415750"/>
            <a:ext cx="8520600" cy="38217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62" name="Shape 62"/>
          <p:cNvPicPr preferRelativeResize="0"/>
          <p:nvPr/>
        </p:nvPicPr>
        <p:blipFill>
          <a:blip r:embed="rId3">
            <a:alphaModFix/>
          </a:blip>
          <a:stretch>
            <a:fillRect/>
          </a:stretch>
        </p:blipFill>
        <p:spPr>
          <a:xfrm>
            <a:off x="364950" y="1415762"/>
            <a:ext cx="2387402" cy="2029225"/>
          </a:xfrm>
          <a:prstGeom prst="rect">
            <a:avLst/>
          </a:prstGeom>
          <a:noFill/>
          <a:ln>
            <a:noFill/>
          </a:ln>
        </p:spPr>
      </p:pic>
      <p:sp>
        <p:nvSpPr>
          <p:cNvPr id="63" name="Shape 63"/>
          <p:cNvSpPr txBox="1"/>
          <p:nvPr/>
        </p:nvSpPr>
        <p:spPr>
          <a:xfrm>
            <a:off x="311698" y="3442000"/>
            <a:ext cx="2493900" cy="36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a:t>Cao, L., et. al (2016)</a:t>
            </a:r>
            <a:endParaRPr/>
          </a:p>
        </p:txBody>
      </p:sp>
      <p:pic>
        <p:nvPicPr>
          <p:cNvPr id="64" name="Shape 64"/>
          <p:cNvPicPr preferRelativeResize="0"/>
          <p:nvPr/>
        </p:nvPicPr>
        <p:blipFill>
          <a:blip r:embed="rId4">
            <a:alphaModFix/>
          </a:blip>
          <a:stretch>
            <a:fillRect/>
          </a:stretch>
        </p:blipFill>
        <p:spPr>
          <a:xfrm>
            <a:off x="2752361" y="2415862"/>
            <a:ext cx="3043827" cy="2029226"/>
          </a:xfrm>
          <a:prstGeom prst="rect">
            <a:avLst/>
          </a:prstGeom>
          <a:noFill/>
          <a:ln>
            <a:noFill/>
          </a:ln>
        </p:spPr>
      </p:pic>
      <p:sp>
        <p:nvSpPr>
          <p:cNvPr id="65" name="Shape 65"/>
          <p:cNvSpPr txBox="1"/>
          <p:nvPr/>
        </p:nvSpPr>
        <p:spPr>
          <a:xfrm>
            <a:off x="2699100" y="4445100"/>
            <a:ext cx="3293100" cy="792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http://www.cpc.ncep.noaa.gov/products/stratosphere/polar/gif_files/ozone_hole_1980.png</a:t>
            </a:r>
            <a:endParaRPr/>
          </a:p>
        </p:txBody>
      </p:sp>
      <p:pic>
        <p:nvPicPr>
          <p:cNvPr id="66" name="Shape 66"/>
          <p:cNvPicPr preferRelativeResize="0"/>
          <p:nvPr/>
        </p:nvPicPr>
        <p:blipFill>
          <a:blip r:embed="rId5">
            <a:alphaModFix/>
          </a:blip>
          <a:stretch>
            <a:fillRect/>
          </a:stretch>
        </p:blipFill>
        <p:spPr>
          <a:xfrm>
            <a:off x="5788475" y="1334825"/>
            <a:ext cx="3043825" cy="2029223"/>
          </a:xfrm>
          <a:prstGeom prst="rect">
            <a:avLst/>
          </a:prstGeom>
          <a:noFill/>
          <a:ln>
            <a:noFill/>
          </a:ln>
        </p:spPr>
      </p:pic>
      <p:sp>
        <p:nvSpPr>
          <p:cNvPr id="67" name="Shape 67"/>
          <p:cNvSpPr txBox="1"/>
          <p:nvPr/>
        </p:nvSpPr>
        <p:spPr>
          <a:xfrm>
            <a:off x="5788475" y="3364050"/>
            <a:ext cx="3293100" cy="792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http://www.cpc.ncep.noaa.gov/products/stratosphere/polar/gif_files/ozone_hole_2016.png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Troposhpheric Ozone is “bad ozone” </a:t>
            </a:r>
            <a:endParaRPr/>
          </a:p>
        </p:txBody>
      </p:sp>
      <p:sp>
        <p:nvSpPr>
          <p:cNvPr id="73" name="Shape 7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1800"/>
              <a:t>Tropsheric Ozone</a:t>
            </a:r>
            <a:endParaRPr sz="1800"/>
          </a:p>
          <a:p>
            <a:pPr indent="-342900" lvl="0" marL="457200" rtl="0">
              <a:spcBef>
                <a:spcPts val="1600"/>
              </a:spcBef>
              <a:spcAft>
                <a:spcPts val="0"/>
              </a:spcAft>
              <a:buSzPts val="1800"/>
              <a:buChar char="●"/>
            </a:pPr>
            <a:r>
              <a:rPr lang="zh-CN" sz="1800"/>
              <a:t>Acts as air pollutant and green house gas</a:t>
            </a:r>
            <a:endParaRPr sz="1800"/>
          </a:p>
          <a:p>
            <a:pPr indent="-342900" lvl="0" marL="457200" rtl="0">
              <a:spcBef>
                <a:spcPts val="0"/>
              </a:spcBef>
              <a:spcAft>
                <a:spcPts val="0"/>
              </a:spcAft>
              <a:buSzPts val="1800"/>
              <a:buChar char="●"/>
            </a:pPr>
            <a:r>
              <a:rPr lang="zh-CN" sz="1800"/>
              <a:t>Impact on humans</a:t>
            </a:r>
            <a:endParaRPr sz="1800"/>
          </a:p>
          <a:p>
            <a:pPr indent="-342900" lvl="1" marL="914400" rtl="0">
              <a:spcBef>
                <a:spcPts val="0"/>
              </a:spcBef>
              <a:spcAft>
                <a:spcPts val="0"/>
              </a:spcAft>
              <a:buSzPts val="1800"/>
              <a:buChar char="○"/>
            </a:pPr>
            <a:r>
              <a:rPr lang="zh-CN" sz="1800"/>
              <a:t>skin cancer</a:t>
            </a:r>
            <a:endParaRPr sz="1800"/>
          </a:p>
          <a:p>
            <a:pPr indent="-342900" lvl="1" marL="914400" rtl="0">
              <a:spcBef>
                <a:spcPts val="0"/>
              </a:spcBef>
              <a:spcAft>
                <a:spcPts val="0"/>
              </a:spcAft>
              <a:buSzPts val="1800"/>
              <a:buChar char="○"/>
            </a:pPr>
            <a:r>
              <a:rPr lang="zh-CN" sz="1800"/>
              <a:t>eye damage</a:t>
            </a:r>
            <a:endParaRPr sz="1800"/>
          </a:p>
          <a:p>
            <a:pPr indent="-342900" lvl="1" marL="914400" rtl="0">
              <a:spcBef>
                <a:spcPts val="0"/>
              </a:spcBef>
              <a:spcAft>
                <a:spcPts val="0"/>
              </a:spcAft>
              <a:buSzPts val="1800"/>
              <a:buChar char="○"/>
            </a:pPr>
            <a:r>
              <a:rPr lang="zh-CN" sz="1800"/>
              <a:t>accerlated aging of skin </a:t>
            </a:r>
            <a:endParaRPr sz="1800"/>
          </a:p>
          <a:p>
            <a:pPr indent="-342900" lvl="1" marL="914400">
              <a:spcBef>
                <a:spcPts val="0"/>
              </a:spcBef>
              <a:spcAft>
                <a:spcPts val="0"/>
              </a:spcAft>
              <a:buSzPts val="1800"/>
              <a:buChar char="○"/>
            </a:pPr>
            <a:r>
              <a:rPr lang="zh-CN" sz="1800"/>
              <a:t>hinder lung functioning </a:t>
            </a:r>
            <a:endParaRPr sz="1800"/>
          </a:p>
        </p:txBody>
      </p:sp>
      <p:sp>
        <p:nvSpPr>
          <p:cNvPr id="74" name="Shape 7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1800"/>
              <a:t>Stratospheric Ozone</a:t>
            </a:r>
            <a:endParaRPr sz="1800"/>
          </a:p>
          <a:p>
            <a:pPr indent="-342900" lvl="0" marL="457200" rtl="0">
              <a:spcBef>
                <a:spcPts val="1600"/>
              </a:spcBef>
              <a:spcAft>
                <a:spcPts val="0"/>
              </a:spcAft>
              <a:buSzPts val="1800"/>
              <a:buChar char="●"/>
            </a:pPr>
            <a:r>
              <a:rPr lang="zh-CN" sz="1800"/>
              <a:t>Organisms do not live in the stratosphere so ozone is not harmful </a:t>
            </a:r>
            <a:endParaRPr sz="1800"/>
          </a:p>
          <a:p>
            <a:pPr indent="-342900" lvl="0" marL="457200">
              <a:spcBef>
                <a:spcPts val="0"/>
              </a:spcBef>
              <a:spcAft>
                <a:spcPts val="0"/>
              </a:spcAft>
              <a:buSzPts val="1800"/>
              <a:buChar char="●"/>
            </a:pPr>
            <a:r>
              <a:rPr lang="zh-CN" sz="1800"/>
              <a:t>prevents penetration of UV-C rays and eliminate most UV-B rays from Earth’s surface</a:t>
            </a:r>
            <a:endParaRPr sz="1800"/>
          </a:p>
          <a:p>
            <a:pPr indent="0" lvl="0" marL="0">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789650" y="381913"/>
            <a:ext cx="7166749" cy="437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90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Heterogeneous Chemistry of Halogens requires a reactive surface</a:t>
            </a:r>
            <a:endParaRPr/>
          </a:p>
        </p:txBody>
      </p:sp>
      <p:sp>
        <p:nvSpPr>
          <p:cNvPr id="85" name="Shape 85"/>
          <p:cNvSpPr txBox="1"/>
          <p:nvPr>
            <p:ph idx="1" type="body"/>
          </p:nvPr>
        </p:nvSpPr>
        <p:spPr>
          <a:xfrm>
            <a:off x="311700" y="1426225"/>
            <a:ext cx="8520600" cy="3142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zh-CN"/>
              <a:t>Net reaction: X+ HO</a:t>
            </a:r>
            <a:r>
              <a:rPr baseline="-25000" lang="zh-CN"/>
              <a:t>2</a:t>
            </a:r>
            <a:r>
              <a:rPr lang="zh-CN"/>
              <a:t>+ X</a:t>
            </a:r>
            <a:r>
              <a:rPr baseline="30000" lang="zh-CN"/>
              <a:t>-</a:t>
            </a:r>
            <a:r>
              <a:rPr lang="zh-CN"/>
              <a:t>/ HX (on surface) + h𝝂 → 2X +OH</a:t>
            </a:r>
            <a:r>
              <a:rPr baseline="30000" lang="zh-CN"/>
              <a:t>-</a:t>
            </a:r>
            <a:r>
              <a:rPr lang="zh-CN"/>
              <a:t>/H2O</a:t>
            </a:r>
            <a:endParaRPr/>
          </a:p>
          <a:p>
            <a:pPr indent="0" lvl="0" marL="0" rtl="0">
              <a:spcBef>
                <a:spcPts val="1600"/>
              </a:spcBef>
              <a:spcAft>
                <a:spcPts val="0"/>
              </a:spcAft>
              <a:buNone/>
            </a:pPr>
            <a:r>
              <a:t/>
            </a:r>
            <a:endParaRPr/>
          </a:p>
          <a:p>
            <a:pPr indent="-342900" lvl="0" marL="457200" rtl="0">
              <a:spcBef>
                <a:spcPts val="1600"/>
              </a:spcBef>
              <a:spcAft>
                <a:spcPts val="0"/>
              </a:spcAft>
              <a:buSzPts val="1800"/>
              <a:buChar char="●"/>
            </a:pPr>
            <a:r>
              <a:rPr lang="zh-CN"/>
              <a:t>Heterogeneous surfaces: </a:t>
            </a:r>
            <a:endParaRPr/>
          </a:p>
          <a:p>
            <a:pPr indent="-317500" lvl="1" marL="914400" rtl="0">
              <a:spcBef>
                <a:spcPts val="0"/>
              </a:spcBef>
              <a:spcAft>
                <a:spcPts val="0"/>
              </a:spcAft>
              <a:buSzPts val="1400"/>
              <a:buChar char="○"/>
            </a:pPr>
            <a:r>
              <a:rPr lang="zh-CN"/>
              <a:t>snowpack </a:t>
            </a:r>
            <a:endParaRPr/>
          </a:p>
          <a:p>
            <a:pPr indent="-317500" lvl="1" marL="914400" rtl="0">
              <a:spcBef>
                <a:spcPts val="0"/>
              </a:spcBef>
              <a:spcAft>
                <a:spcPts val="0"/>
              </a:spcAft>
              <a:buSzPts val="1400"/>
              <a:buChar char="○"/>
            </a:pPr>
            <a:r>
              <a:rPr lang="zh-CN"/>
              <a:t>open water</a:t>
            </a:r>
            <a:endParaRPr/>
          </a:p>
          <a:p>
            <a:pPr indent="-317500" lvl="1" marL="914400" rtl="0">
              <a:spcBef>
                <a:spcPts val="0"/>
              </a:spcBef>
              <a:spcAft>
                <a:spcPts val="0"/>
              </a:spcAft>
              <a:buSzPts val="1400"/>
              <a:buChar char="○"/>
            </a:pPr>
            <a:r>
              <a:rPr lang="zh-CN"/>
              <a:t>ice forms (frost flowers)</a:t>
            </a:r>
            <a:endParaRPr/>
          </a:p>
          <a:p>
            <a:pPr indent="-317500" lvl="1" marL="914400" rtl="0">
              <a:spcBef>
                <a:spcPts val="0"/>
              </a:spcBef>
              <a:spcAft>
                <a:spcPts val="0"/>
              </a:spcAft>
              <a:buSzPts val="1400"/>
              <a:buChar char="○"/>
            </a:pPr>
            <a:r>
              <a:rPr lang="zh-CN"/>
              <a:t>aerosol particles </a:t>
            </a:r>
            <a:endParaRPr/>
          </a:p>
        </p:txBody>
      </p:sp>
      <p:pic>
        <p:nvPicPr>
          <p:cNvPr id="86" name="Shape 86"/>
          <p:cNvPicPr preferRelativeResize="0"/>
          <p:nvPr/>
        </p:nvPicPr>
        <p:blipFill>
          <a:blip r:embed="rId3">
            <a:alphaModFix/>
          </a:blip>
          <a:stretch>
            <a:fillRect/>
          </a:stretch>
        </p:blipFill>
        <p:spPr>
          <a:xfrm>
            <a:off x="4561900" y="2217645"/>
            <a:ext cx="3135150" cy="235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Chemistry: </a:t>
            </a:r>
            <a:r>
              <a:rPr lang="zh-CN"/>
              <a:t>Halogen Radical Reactions</a:t>
            </a:r>
            <a:endParaRPr/>
          </a:p>
        </p:txBody>
      </p:sp>
      <p:sp>
        <p:nvSpPr>
          <p:cNvPr id="92" name="Shape 9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1800"/>
              <a:t>Radical reactions involve: </a:t>
            </a:r>
            <a:endParaRPr sz="1800"/>
          </a:p>
          <a:p>
            <a:pPr indent="-342900" lvl="0" marL="457200" rtl="0">
              <a:spcBef>
                <a:spcPts val="1600"/>
              </a:spcBef>
              <a:spcAft>
                <a:spcPts val="0"/>
              </a:spcAft>
              <a:buSzPts val="1800"/>
              <a:buAutoNum type="arabicPeriod"/>
            </a:pPr>
            <a:r>
              <a:rPr lang="zh-CN" sz="1800"/>
              <a:t>Initiation steps</a:t>
            </a:r>
            <a:endParaRPr sz="1800"/>
          </a:p>
          <a:p>
            <a:pPr indent="-342900" lvl="1" marL="914400" rtl="0">
              <a:spcBef>
                <a:spcPts val="0"/>
              </a:spcBef>
              <a:spcAft>
                <a:spcPts val="0"/>
              </a:spcAft>
              <a:buSzPts val="1800"/>
              <a:buAutoNum type="alphaLcPeriod"/>
            </a:pPr>
            <a:r>
              <a:rPr lang="zh-CN" sz="1800"/>
              <a:t>dihalogen bonds broken homolytically</a:t>
            </a:r>
            <a:endParaRPr sz="1800"/>
          </a:p>
          <a:p>
            <a:pPr indent="-342900" lvl="0" marL="457200" rtl="0">
              <a:spcBef>
                <a:spcPts val="0"/>
              </a:spcBef>
              <a:spcAft>
                <a:spcPts val="0"/>
              </a:spcAft>
              <a:buSzPts val="1800"/>
              <a:buAutoNum type="arabicPeriod"/>
            </a:pPr>
            <a:r>
              <a:rPr lang="zh-CN" sz="1800"/>
              <a:t>Propagation reactions</a:t>
            </a:r>
            <a:endParaRPr sz="1800"/>
          </a:p>
          <a:p>
            <a:pPr indent="-342900" lvl="1" marL="914400" rtl="0">
              <a:spcBef>
                <a:spcPts val="0"/>
              </a:spcBef>
              <a:spcAft>
                <a:spcPts val="0"/>
              </a:spcAft>
              <a:buSzPts val="1800"/>
              <a:buAutoNum type="alphaLcPeriod"/>
            </a:pPr>
            <a:r>
              <a:rPr lang="zh-CN" sz="1800"/>
              <a:t>occur between radical and non radical</a:t>
            </a:r>
            <a:endParaRPr sz="1800"/>
          </a:p>
          <a:p>
            <a:pPr indent="-342900" lvl="0" marL="457200" rtl="0">
              <a:spcBef>
                <a:spcPts val="0"/>
              </a:spcBef>
              <a:spcAft>
                <a:spcPts val="0"/>
              </a:spcAft>
              <a:buSzPts val="1800"/>
              <a:buAutoNum type="arabicPeriod"/>
            </a:pPr>
            <a:r>
              <a:rPr lang="zh-CN" sz="1800"/>
              <a:t>Termination reactions</a:t>
            </a:r>
            <a:endParaRPr sz="1800"/>
          </a:p>
          <a:p>
            <a:pPr indent="-342900" lvl="1" marL="914400">
              <a:spcBef>
                <a:spcPts val="0"/>
              </a:spcBef>
              <a:spcAft>
                <a:spcPts val="0"/>
              </a:spcAft>
              <a:buSzPts val="1800"/>
              <a:buAutoNum type="alphaLcPeriod"/>
            </a:pPr>
            <a:r>
              <a:rPr lang="zh-CN" sz="1800"/>
              <a:t>combine two radicals to form a non radical </a:t>
            </a:r>
            <a:endParaRPr sz="1800"/>
          </a:p>
        </p:txBody>
      </p:sp>
      <p:pic>
        <p:nvPicPr>
          <p:cNvPr id="93" name="Shape 93"/>
          <p:cNvPicPr preferRelativeResize="0"/>
          <p:nvPr/>
        </p:nvPicPr>
        <p:blipFill>
          <a:blip r:embed="rId3">
            <a:alphaModFix/>
          </a:blip>
          <a:stretch>
            <a:fillRect/>
          </a:stretch>
        </p:blipFill>
        <p:spPr>
          <a:xfrm>
            <a:off x="183900" y="1230813"/>
            <a:ext cx="4255500" cy="3259725"/>
          </a:xfrm>
          <a:prstGeom prst="rect">
            <a:avLst/>
          </a:prstGeom>
          <a:noFill/>
          <a:ln>
            <a:noFill/>
          </a:ln>
        </p:spPr>
      </p:pic>
      <p:sp>
        <p:nvSpPr>
          <p:cNvPr id="94" name="Shape 94"/>
          <p:cNvSpPr txBox="1"/>
          <p:nvPr/>
        </p:nvSpPr>
        <p:spPr>
          <a:xfrm>
            <a:off x="318625" y="4657975"/>
            <a:ext cx="4255500" cy="572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zh-CN" sz="1000">
                <a:highlight>
                  <a:schemeClr val="lt1"/>
                </a:highlight>
              </a:rPr>
              <a:t>Simpson, W. R., et. al.  </a:t>
            </a:r>
            <a:r>
              <a:rPr i="1" lang="zh-CN" sz="1000">
                <a:highlight>
                  <a:schemeClr val="lt1"/>
                </a:highlight>
              </a:rPr>
              <a:t>Chemical reviews </a:t>
            </a:r>
            <a:r>
              <a:rPr lang="zh-CN" sz="1000">
                <a:highlight>
                  <a:schemeClr val="lt1"/>
                </a:highlight>
              </a:rPr>
              <a:t> (2015).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a:t>Polluted region: Chemistry</a:t>
            </a:r>
            <a:endParaRPr/>
          </a:p>
        </p:txBody>
      </p:sp>
      <p:pic>
        <p:nvPicPr>
          <p:cNvPr id="100" name="Shape 100"/>
          <p:cNvPicPr preferRelativeResize="0"/>
          <p:nvPr/>
        </p:nvPicPr>
        <p:blipFill>
          <a:blip r:embed="rId3">
            <a:alphaModFix/>
          </a:blip>
          <a:stretch>
            <a:fillRect/>
          </a:stretch>
        </p:blipFill>
        <p:spPr>
          <a:xfrm>
            <a:off x="152400" y="1170125"/>
            <a:ext cx="3495675" cy="1714500"/>
          </a:xfrm>
          <a:prstGeom prst="rect">
            <a:avLst/>
          </a:prstGeom>
          <a:noFill/>
          <a:ln>
            <a:noFill/>
          </a:ln>
        </p:spPr>
      </p:pic>
      <p:sp>
        <p:nvSpPr>
          <p:cNvPr id="101" name="Shape 101"/>
          <p:cNvSpPr txBox="1"/>
          <p:nvPr/>
        </p:nvSpPr>
        <p:spPr>
          <a:xfrm>
            <a:off x="3473300" y="2104325"/>
            <a:ext cx="6687600" cy="78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a:t>← compete hydrolysis; mainly ClNO2; pH related</a:t>
            </a:r>
            <a:endParaRPr/>
          </a:p>
          <a:p>
            <a:pPr indent="0" lvl="0" marL="0">
              <a:spcBef>
                <a:spcPts val="0"/>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rPr lang="zh-CN">
                <a:solidFill>
                  <a:schemeClr val="dk1"/>
                </a:solidFill>
              </a:rPr>
              <a:t>← X+RH secondary HOx, second day ozone increase</a:t>
            </a:r>
            <a:endParaRPr/>
          </a:p>
        </p:txBody>
      </p:sp>
      <p:pic>
        <p:nvPicPr>
          <p:cNvPr id="102" name="Shape 102"/>
          <p:cNvPicPr preferRelativeResize="0"/>
          <p:nvPr/>
        </p:nvPicPr>
        <p:blipFill>
          <a:blip r:embed="rId4">
            <a:alphaModFix/>
          </a:blip>
          <a:stretch>
            <a:fillRect/>
          </a:stretch>
        </p:blipFill>
        <p:spPr>
          <a:xfrm>
            <a:off x="311700" y="3363050"/>
            <a:ext cx="4000500" cy="107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nvSpPr>
        <p:spPr>
          <a:xfrm>
            <a:off x="339525" y="536625"/>
            <a:ext cx="7960500" cy="591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zh-CN" sz="2400"/>
              <a:t>Recent advances in tropospheric halogen chemistry</a:t>
            </a:r>
            <a:endParaRPr sz="2400"/>
          </a:p>
        </p:txBody>
      </p:sp>
      <p:sp>
        <p:nvSpPr>
          <p:cNvPr id="108" name="Shape 108"/>
          <p:cNvSpPr txBox="1"/>
          <p:nvPr/>
        </p:nvSpPr>
        <p:spPr>
          <a:xfrm>
            <a:off x="697875" y="1416200"/>
            <a:ext cx="7243800" cy="8451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zh-CN" sz="1800"/>
              <a:t>Polar region</a:t>
            </a:r>
            <a:endParaRPr sz="1800"/>
          </a:p>
          <a:p>
            <a:pPr indent="0" lvl="0" marL="0" rtl="0">
              <a:spcBef>
                <a:spcPts val="0"/>
              </a:spcBef>
              <a:spcAft>
                <a:spcPts val="0"/>
              </a:spcAft>
              <a:buNone/>
            </a:pPr>
            <a:r>
              <a:rPr lang="zh-CN" sz="1800"/>
              <a:t>      </a:t>
            </a:r>
            <a:endParaRPr sz="1800"/>
          </a:p>
          <a:p>
            <a:pPr indent="-342900" lvl="0" marL="457200">
              <a:spcBef>
                <a:spcPts val="0"/>
              </a:spcBef>
              <a:spcAft>
                <a:spcPts val="0"/>
              </a:spcAft>
              <a:buSzPts val="1800"/>
              <a:buAutoNum type="arabicPeriod"/>
            </a:pPr>
            <a:r>
              <a:rPr lang="zh-CN" sz="1800"/>
              <a:t>Polluted region</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Polar region: chamber studies</a:t>
            </a:r>
            <a:endParaRPr/>
          </a:p>
        </p:txBody>
      </p:sp>
      <p:pic>
        <p:nvPicPr>
          <p:cNvPr id="114" name="Shape 114"/>
          <p:cNvPicPr preferRelativeResize="0"/>
          <p:nvPr/>
        </p:nvPicPr>
        <p:blipFill>
          <a:blip r:embed="rId3">
            <a:alphaModFix/>
          </a:blip>
          <a:stretch>
            <a:fillRect/>
          </a:stretch>
        </p:blipFill>
        <p:spPr>
          <a:xfrm>
            <a:off x="152400" y="1170125"/>
            <a:ext cx="8839199" cy="3471501"/>
          </a:xfrm>
          <a:prstGeom prst="rect">
            <a:avLst/>
          </a:prstGeom>
          <a:noFill/>
          <a:ln>
            <a:noFill/>
          </a:ln>
        </p:spPr>
      </p:pic>
      <p:sp>
        <p:nvSpPr>
          <p:cNvPr id="115" name="Shape 115"/>
          <p:cNvSpPr txBox="1"/>
          <p:nvPr/>
        </p:nvSpPr>
        <p:spPr>
          <a:xfrm>
            <a:off x="4327475" y="4641625"/>
            <a:ext cx="3000000" cy="345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zh-CN"/>
              <a:t>Pratt et al. (2013).</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