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 id="2147483730" r:id="rId2"/>
  </p:sldMasterIdLst>
  <p:notesMasterIdLst>
    <p:notesMasterId r:id="rId19"/>
  </p:notesMasterIdLst>
  <p:handoutMasterIdLst>
    <p:handoutMasterId r:id="rId20"/>
  </p:handoutMasterIdLst>
  <p:sldIdLst>
    <p:sldId id="256" r:id="rId3"/>
    <p:sldId id="279" r:id="rId4"/>
    <p:sldId id="257" r:id="rId5"/>
    <p:sldId id="270" r:id="rId6"/>
    <p:sldId id="277" r:id="rId7"/>
    <p:sldId id="258" r:id="rId8"/>
    <p:sldId id="278" r:id="rId9"/>
    <p:sldId id="262" r:id="rId10"/>
    <p:sldId id="261" r:id="rId11"/>
    <p:sldId id="280" r:id="rId12"/>
    <p:sldId id="268" r:id="rId13"/>
    <p:sldId id="259" r:id="rId14"/>
    <p:sldId id="265" r:id="rId15"/>
    <p:sldId id="266" r:id="rId16"/>
    <p:sldId id="267" r:id="rId17"/>
    <p:sldId id="269"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04" autoAdjust="0"/>
    <p:restoredTop sz="79404" autoAdjust="0"/>
  </p:normalViewPr>
  <p:slideViewPr>
    <p:cSldViewPr snapToGrid="0">
      <p:cViewPr varScale="1">
        <p:scale>
          <a:sx n="101" d="100"/>
          <a:sy n="101" d="100"/>
        </p:scale>
        <p:origin x="188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7C512BE0-A291-4090-917D-69A25DC85D13}" type="datetimeFigureOut">
              <a:rPr lang="en-US" smtClean="0"/>
              <a:t>4/23/18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B29B25F-E377-4930-B299-3534AFF5676B}" type="slidenum">
              <a:rPr lang="en-US" smtClean="0"/>
              <a:t>‹#›</a:t>
            </a:fld>
            <a:endParaRPr lang="en-US"/>
          </a:p>
        </p:txBody>
      </p:sp>
    </p:spTree>
    <p:extLst>
      <p:ext uri="{BB962C8B-B14F-4D97-AF65-F5344CB8AC3E}">
        <p14:creationId xmlns:p14="http://schemas.microsoft.com/office/powerpoint/2010/main" val="23616180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E8C527B5-2800-4FDF-A4D5-6172A645E2FF}" type="datetimeFigureOut">
              <a:rPr lang="en-US" smtClean="0"/>
              <a:t>4/23/18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B5EFDE9-7E33-452A-8B55-A5A7C251AA6C}" type="slidenum">
              <a:rPr lang="en-US" smtClean="0"/>
              <a:t>‹#›</a:t>
            </a:fld>
            <a:endParaRPr lang="en-US"/>
          </a:p>
        </p:txBody>
      </p:sp>
    </p:spTree>
    <p:extLst>
      <p:ext uri="{BB962C8B-B14F-4D97-AF65-F5344CB8AC3E}">
        <p14:creationId xmlns:p14="http://schemas.microsoft.com/office/powerpoint/2010/main" val="37744438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5EFDE9-7E33-452A-8B55-A5A7C251AA6C}" type="slidenum">
              <a:rPr lang="en-US" smtClean="0"/>
              <a:t>1</a:t>
            </a:fld>
            <a:endParaRPr lang="en-US"/>
          </a:p>
        </p:txBody>
      </p:sp>
    </p:spTree>
    <p:extLst>
      <p:ext uri="{BB962C8B-B14F-4D97-AF65-F5344CB8AC3E}">
        <p14:creationId xmlns:p14="http://schemas.microsoft.com/office/powerpoint/2010/main" val="1738008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we tried to analyze organic fragments coming from each families. CHO1 species are comparable to CH families because parent VOC already has one oxygen atom. F44, which mostly coming from CO2+ fragment, was relatively higher than f43 and other fragments. As f44 is coming from organic acids from previous studies, we expect to measure acids from the CIMS. One interesting peak here was m/z 82, which is isoprene SOA signal. If </a:t>
            </a:r>
            <a:r>
              <a:rPr lang="en-US" sz="1200" kern="1200" dirty="0" err="1">
                <a:solidFill>
                  <a:schemeClr val="tx1"/>
                </a:solidFill>
                <a:effectLst/>
                <a:latin typeface="+mn-lt"/>
                <a:ea typeface="+mn-ea"/>
                <a:cs typeface="+mn-cs"/>
              </a:rPr>
              <a:t>methylfuran</a:t>
            </a:r>
            <a:r>
              <a:rPr lang="en-US" sz="1200" kern="1200" dirty="0">
                <a:solidFill>
                  <a:schemeClr val="tx1"/>
                </a:solidFill>
                <a:effectLst/>
                <a:latin typeface="+mn-lt"/>
                <a:ea typeface="+mn-ea"/>
                <a:cs typeface="+mn-cs"/>
              </a:rPr>
              <a:t> emission is large, it may interfere such signal. When we move on to NO and NO2 signal, NO is higher, which indicates that there is organic nitrate formation going on.</a:t>
            </a:r>
          </a:p>
        </p:txBody>
      </p:sp>
      <p:sp>
        <p:nvSpPr>
          <p:cNvPr id="4" name="Slide Number Placeholder 3"/>
          <p:cNvSpPr>
            <a:spLocks noGrp="1"/>
          </p:cNvSpPr>
          <p:nvPr>
            <p:ph type="sldNum" sz="quarter" idx="10"/>
          </p:nvPr>
        </p:nvSpPr>
        <p:spPr/>
        <p:txBody>
          <a:bodyPr/>
          <a:lstStyle/>
          <a:p>
            <a:fld id="{9B5EFDE9-7E33-452A-8B55-A5A7C251AA6C}" type="slidenum">
              <a:rPr lang="en-US" smtClean="0"/>
              <a:t>11</a:t>
            </a:fld>
            <a:endParaRPr lang="en-US"/>
          </a:p>
        </p:txBody>
      </p:sp>
    </p:spTree>
    <p:extLst>
      <p:ext uri="{BB962C8B-B14F-4D97-AF65-F5344CB8AC3E}">
        <p14:creationId xmlns:p14="http://schemas.microsoft.com/office/powerpoint/2010/main" val="3476484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we tried to estimate organic nitrate that is measured as NO3 from the AMS. This equation is from Farmer et al., 2010, and Robs is measured NO/NO2 ratio, RNH4NO3 is NO/NO2 ratio from IE calibration, and RON used here is 5.6, which was the maximum value from this experiment. From the calculation, we estimate 25% of organic nitrate is measured as NO3 in AMS. And NO3/Org is decreasing in the beginning, which was unexpected trend. This is because we injected huge amount of N2O5, that can make some inorganic nitrate even though all experiments here are under dry condition.</a:t>
            </a:r>
          </a:p>
        </p:txBody>
      </p:sp>
      <p:sp>
        <p:nvSpPr>
          <p:cNvPr id="4" name="Slide Number Placeholder 3"/>
          <p:cNvSpPr>
            <a:spLocks noGrp="1"/>
          </p:cNvSpPr>
          <p:nvPr>
            <p:ph type="sldNum" sz="quarter" idx="10"/>
          </p:nvPr>
        </p:nvSpPr>
        <p:spPr/>
        <p:txBody>
          <a:bodyPr/>
          <a:lstStyle/>
          <a:p>
            <a:fld id="{9B5EFDE9-7E33-452A-8B55-A5A7C251AA6C}" type="slidenum">
              <a:rPr lang="en-US" smtClean="0"/>
              <a:t>12</a:t>
            </a:fld>
            <a:endParaRPr lang="en-US"/>
          </a:p>
        </p:txBody>
      </p:sp>
    </p:spTree>
    <p:extLst>
      <p:ext uri="{BB962C8B-B14F-4D97-AF65-F5344CB8AC3E}">
        <p14:creationId xmlns:p14="http://schemas.microsoft.com/office/powerpoint/2010/main" val="1795629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we move to CIMS data analysis to see which specific compound is contributing to aerosol. We normalized mass spectra with iodide signal and compare the results with oxidation pathway that was reported from previous studies. The major measured gas species was C5H5NO5, red boxed compound at this oxidation pathway figure, and C5H6O3 was the major particle compound, which boxed in orange. When we classify into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generation product and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generation product based on this suggested pathway, we were able to observe keep increasing trend of the sum of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generation compounds. This also supports the importance of multi-generational oxidation contributing to SOA. </a:t>
            </a:r>
          </a:p>
        </p:txBody>
      </p:sp>
      <p:sp>
        <p:nvSpPr>
          <p:cNvPr id="4" name="Slide Number Placeholder 3"/>
          <p:cNvSpPr>
            <a:spLocks noGrp="1"/>
          </p:cNvSpPr>
          <p:nvPr>
            <p:ph type="sldNum" sz="quarter" idx="10"/>
          </p:nvPr>
        </p:nvSpPr>
        <p:spPr/>
        <p:txBody>
          <a:bodyPr/>
          <a:lstStyle/>
          <a:p>
            <a:fld id="{9B5EFDE9-7E33-452A-8B55-A5A7C251AA6C}" type="slidenum">
              <a:rPr lang="en-US" smtClean="0"/>
              <a:t>13</a:t>
            </a:fld>
            <a:endParaRPr lang="en-US"/>
          </a:p>
        </p:txBody>
      </p:sp>
    </p:spTree>
    <p:extLst>
      <p:ext uri="{BB962C8B-B14F-4D97-AF65-F5344CB8AC3E}">
        <p14:creationId xmlns:p14="http://schemas.microsoft.com/office/powerpoint/2010/main" val="2596617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From the particle phase mass spectra which was measure from FIGAERO-CIMS, we could classify into monomer region and dimer region. The major compound that we observed was C5H6O3, which has a carboxylic acid functional group. This species has stable structure, which makes sense that it shows high signal here. </a:t>
            </a:r>
          </a:p>
          <a:p>
            <a:r>
              <a:rPr lang="en-US" sz="1200" kern="1200" dirty="0">
                <a:solidFill>
                  <a:schemeClr val="tx1"/>
                </a:solidFill>
                <a:effectLst/>
                <a:latin typeface="+mn-lt"/>
                <a:ea typeface="+mn-ea"/>
                <a:cs typeface="+mn-cs"/>
              </a:rPr>
              <a:t>Lower signal in dimer region would be the reason for low SOA yield. Also, such response might be due to fragile oligomers are consisting SOA.</a:t>
            </a:r>
          </a:p>
        </p:txBody>
      </p:sp>
      <p:sp>
        <p:nvSpPr>
          <p:cNvPr id="4" name="Slide Number Placeholder 3"/>
          <p:cNvSpPr>
            <a:spLocks noGrp="1"/>
          </p:cNvSpPr>
          <p:nvPr>
            <p:ph type="sldNum" sz="quarter" idx="10"/>
          </p:nvPr>
        </p:nvSpPr>
        <p:spPr/>
        <p:txBody>
          <a:bodyPr/>
          <a:lstStyle/>
          <a:p>
            <a:fld id="{9B5EFDE9-7E33-452A-8B55-A5A7C251AA6C}" type="slidenum">
              <a:rPr lang="en-US" smtClean="0"/>
              <a:t>14</a:t>
            </a:fld>
            <a:endParaRPr lang="en-US"/>
          </a:p>
        </p:txBody>
      </p:sp>
    </p:spTree>
    <p:extLst>
      <p:ext uri="{BB962C8B-B14F-4D97-AF65-F5344CB8AC3E}">
        <p14:creationId xmlns:p14="http://schemas.microsoft.com/office/powerpoint/2010/main" val="3820354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Up to here is that has been done so far, and here is the summary of today’s talk. SOA yield was around ~~~~~</a:t>
            </a:r>
          </a:p>
        </p:txBody>
      </p:sp>
      <p:sp>
        <p:nvSpPr>
          <p:cNvPr id="4" name="Slide Number Placeholder 3"/>
          <p:cNvSpPr>
            <a:spLocks noGrp="1"/>
          </p:cNvSpPr>
          <p:nvPr>
            <p:ph type="sldNum" sz="quarter" idx="10"/>
          </p:nvPr>
        </p:nvSpPr>
        <p:spPr/>
        <p:txBody>
          <a:bodyPr/>
          <a:lstStyle/>
          <a:p>
            <a:fld id="{9B5EFDE9-7E33-452A-8B55-A5A7C251AA6C}" type="slidenum">
              <a:rPr lang="en-US" smtClean="0"/>
              <a:t>15</a:t>
            </a:fld>
            <a:endParaRPr lang="en-US"/>
          </a:p>
        </p:txBody>
      </p:sp>
    </p:spTree>
    <p:extLst>
      <p:ext uri="{BB962C8B-B14F-4D97-AF65-F5344CB8AC3E}">
        <p14:creationId xmlns:p14="http://schemas.microsoft.com/office/powerpoint/2010/main" val="2541847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also tried to see how organic fragments from AMS would behave during the experiment. We normalized by sulfate because it is non-volatile and reflects particle wall loss and collection efficiency variation. As in the figure, all species grow slowly, which also indicates that multi-generational oxidation products contribute to aerosol growth. Another thing that is unusual is species stay constant after reaching maximum. We expect organics are partitioning to all size range of sulfate here. Also, we assume less particle-phase reaction is going on, because if there is particle phase reaction, one of the families here should decrease at certain point, rather than staying constant. </a:t>
            </a:r>
          </a:p>
        </p:txBody>
      </p:sp>
      <p:sp>
        <p:nvSpPr>
          <p:cNvPr id="4" name="Slide Number Placeholder 3"/>
          <p:cNvSpPr>
            <a:spLocks noGrp="1"/>
          </p:cNvSpPr>
          <p:nvPr>
            <p:ph type="sldNum" sz="quarter" idx="10"/>
          </p:nvPr>
        </p:nvSpPr>
        <p:spPr/>
        <p:txBody>
          <a:bodyPr/>
          <a:lstStyle/>
          <a:p>
            <a:fld id="{9B5EFDE9-7E33-452A-8B55-A5A7C251AA6C}" type="slidenum">
              <a:rPr lang="en-US" smtClean="0"/>
              <a:t>16</a:t>
            </a:fld>
            <a:endParaRPr lang="en-US"/>
          </a:p>
        </p:txBody>
      </p:sp>
    </p:spTree>
    <p:extLst>
      <p:ext uri="{BB962C8B-B14F-4D97-AF65-F5344CB8AC3E}">
        <p14:creationId xmlns:p14="http://schemas.microsoft.com/office/powerpoint/2010/main" val="4063186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 of all, I would like start from why we need to think about Aerosol, especially organic aerosol. Aerosol is important because it affects climate, visibility, and human health. Among aerosol, Organic aerosol contributes from 20-90% of total submicron particle mass. POA, which is primary organic aerosol, is emitted directly from fossil fuel or biomass burning, and absorb sunlight. SOA, which is secondary organic aerosol, is coming from gas-to-particle partitioning when Volatile organic compounds, VOCs, are oxidized in the atmosphere. Among Organic aerosol’s source, biomass burning is one of the major source.</a:t>
            </a:r>
          </a:p>
          <a:p>
            <a:endParaRPr lang="en-US" dirty="0"/>
          </a:p>
        </p:txBody>
      </p:sp>
      <p:sp>
        <p:nvSpPr>
          <p:cNvPr id="4" name="Slide Number Placeholder 3"/>
          <p:cNvSpPr>
            <a:spLocks noGrp="1"/>
          </p:cNvSpPr>
          <p:nvPr>
            <p:ph type="sldNum" sz="quarter" idx="10"/>
          </p:nvPr>
        </p:nvSpPr>
        <p:spPr/>
        <p:txBody>
          <a:bodyPr/>
          <a:lstStyle/>
          <a:p>
            <a:fld id="{9B5EFDE9-7E33-452A-8B55-A5A7C251AA6C}" type="slidenum">
              <a:rPr lang="en-US" smtClean="0"/>
              <a:t>2</a:t>
            </a:fld>
            <a:endParaRPr lang="en-US"/>
          </a:p>
        </p:txBody>
      </p:sp>
    </p:spTree>
    <p:extLst>
      <p:ext uri="{BB962C8B-B14F-4D97-AF65-F5344CB8AC3E}">
        <p14:creationId xmlns:p14="http://schemas.microsoft.com/office/powerpoint/2010/main" val="1458222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Biomass burning emits 2-5 </a:t>
            </a:r>
            <a:r>
              <a:rPr lang="en-US" sz="1200" kern="1200" dirty="0" err="1">
                <a:solidFill>
                  <a:schemeClr val="tx1"/>
                </a:solidFill>
                <a:effectLst/>
                <a:latin typeface="+mn-lt"/>
                <a:ea typeface="+mn-ea"/>
                <a:cs typeface="+mn-cs"/>
              </a:rPr>
              <a:t>petagram</a:t>
            </a:r>
            <a:r>
              <a:rPr lang="en-US" sz="1200" kern="1200" dirty="0">
                <a:solidFill>
                  <a:schemeClr val="tx1"/>
                </a:solidFill>
                <a:effectLst/>
                <a:latin typeface="+mn-lt"/>
                <a:ea typeface="+mn-ea"/>
                <a:cs typeface="+mn-cs"/>
              </a:rPr>
              <a:t> of carbon in the atmosphere, as in both gas and particle phase. In case of tropical region, 66 to 84 percent of aerosol budget is coming from biomass burning, and up to 70% of global SOA is coming from biomass burning. Because thousands of VOCs are emitted from biomass burning, flame chamber studies have been conducted, and they consistently suggest that the importance of understudied/unknown SOA source is important as biomass burning plume ages.</a:t>
            </a:r>
          </a:p>
        </p:txBody>
      </p:sp>
      <p:sp>
        <p:nvSpPr>
          <p:cNvPr id="4" name="Slide Number Placeholder 3"/>
          <p:cNvSpPr>
            <a:spLocks noGrp="1"/>
          </p:cNvSpPr>
          <p:nvPr>
            <p:ph type="sldNum" sz="quarter" idx="10"/>
          </p:nvPr>
        </p:nvSpPr>
        <p:spPr/>
        <p:txBody>
          <a:bodyPr/>
          <a:lstStyle/>
          <a:p>
            <a:fld id="{9B5EFDE9-7E33-452A-8B55-A5A7C251AA6C}" type="slidenum">
              <a:rPr lang="en-US" smtClean="0"/>
              <a:t>3</a:t>
            </a:fld>
            <a:endParaRPr lang="en-US"/>
          </a:p>
        </p:txBody>
      </p:sp>
    </p:spTree>
    <p:extLst>
      <p:ext uri="{BB962C8B-B14F-4D97-AF65-F5344CB8AC3E}">
        <p14:creationId xmlns:p14="http://schemas.microsoft.com/office/powerpoint/2010/main" val="3627127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among those understudied/unknown species, furans are considered as an important VOCs. As in this figure, furans are one type of major VOCs coming from biomass burning, and they are one of understudied important VOCs that contribute to SOA. And Furans are highly reactive to OH radical, which quickly oxidized after emitted. Among furans, major compounds coming from biomass burning are two isomers of </a:t>
            </a:r>
            <a:r>
              <a:rPr lang="en-US" sz="1200" kern="1200" dirty="0" err="1">
                <a:solidFill>
                  <a:schemeClr val="tx1"/>
                </a:solidFill>
                <a:effectLst/>
                <a:latin typeface="+mn-lt"/>
                <a:ea typeface="+mn-ea"/>
                <a:cs typeface="+mn-cs"/>
              </a:rPr>
              <a:t>methylfuran</a:t>
            </a:r>
            <a:r>
              <a:rPr lang="en-US" sz="1200" kern="1200" dirty="0">
                <a:solidFill>
                  <a:schemeClr val="tx1"/>
                </a:solidFill>
                <a:effectLst/>
                <a:latin typeface="+mn-lt"/>
                <a:ea typeface="+mn-ea"/>
                <a:cs typeface="+mn-cs"/>
              </a:rPr>
              <a:t> and furfural.</a:t>
            </a:r>
          </a:p>
        </p:txBody>
      </p:sp>
      <p:sp>
        <p:nvSpPr>
          <p:cNvPr id="4" name="Slide Number Placeholder 3"/>
          <p:cNvSpPr>
            <a:spLocks noGrp="1"/>
          </p:cNvSpPr>
          <p:nvPr>
            <p:ph type="sldNum" sz="quarter" idx="10"/>
          </p:nvPr>
        </p:nvSpPr>
        <p:spPr/>
        <p:txBody>
          <a:bodyPr/>
          <a:lstStyle/>
          <a:p>
            <a:fld id="{9B5EFDE9-7E33-452A-8B55-A5A7C251AA6C}" type="slidenum">
              <a:rPr lang="en-US" smtClean="0"/>
              <a:t>4</a:t>
            </a:fld>
            <a:endParaRPr lang="en-US"/>
          </a:p>
        </p:txBody>
      </p:sp>
    </p:spTree>
    <p:extLst>
      <p:ext uri="{BB962C8B-B14F-4D97-AF65-F5344CB8AC3E}">
        <p14:creationId xmlns:p14="http://schemas.microsoft.com/office/powerpoint/2010/main" val="89971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were only two SOA studies from furan oxidation, but all of them are conducted with OH radical, under high-NOx condition. There are couple of shortcomings from these studies. First, experiments are done only one or two times for each species, which makes it difficult to parameterize SOA yield. Second, only OH radical has been considered as the oxidant. Also, none of them conducted real-time measurement for gas and particle phase products. In this matter, our objectives are: to estimate SOA yield under RO2+NO3 condition, determine oxidation pathway, and identify major species that partition into particle phase from real-time measurement of gas and particle-phase.</a:t>
            </a:r>
          </a:p>
        </p:txBody>
      </p:sp>
      <p:sp>
        <p:nvSpPr>
          <p:cNvPr id="4" name="Slide Number Placeholder 3"/>
          <p:cNvSpPr>
            <a:spLocks noGrp="1"/>
          </p:cNvSpPr>
          <p:nvPr>
            <p:ph type="sldNum" sz="quarter" idx="10"/>
          </p:nvPr>
        </p:nvSpPr>
        <p:spPr/>
        <p:txBody>
          <a:bodyPr/>
          <a:lstStyle/>
          <a:p>
            <a:fld id="{9B5EFDE9-7E33-452A-8B55-A5A7C251AA6C}" type="slidenum">
              <a:rPr lang="en-US" smtClean="0"/>
              <a:t>5</a:t>
            </a:fld>
            <a:endParaRPr lang="en-US"/>
          </a:p>
        </p:txBody>
      </p:sp>
    </p:spTree>
    <p:extLst>
      <p:ext uri="{BB962C8B-B14F-4D97-AF65-F5344CB8AC3E}">
        <p14:creationId xmlns:p14="http://schemas.microsoft.com/office/powerpoint/2010/main" val="3949469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Experiments are conducted at Georgia Tech Environment Chamber facility. We used High-resolution AMS to analyze elemental composition of aerosol and used GC-FID and SMPS to estimate SOA yield. For the real-time measurement of gas- and particle-phase products, we used FIGAERO-</a:t>
            </a:r>
            <a:r>
              <a:rPr lang="en-US" sz="1200" kern="1200" dirty="0" err="1">
                <a:solidFill>
                  <a:schemeClr val="tx1"/>
                </a:solidFill>
                <a:effectLst/>
                <a:latin typeface="+mn-lt"/>
                <a:ea typeface="+mn-ea"/>
                <a:cs typeface="+mn-cs"/>
              </a:rPr>
              <a:t>ToF</a:t>
            </a:r>
            <a:r>
              <a:rPr lang="en-US" sz="1200" kern="1200" dirty="0">
                <a:solidFill>
                  <a:schemeClr val="tx1"/>
                </a:solidFill>
                <a:effectLst/>
                <a:latin typeface="+mn-lt"/>
                <a:ea typeface="+mn-ea"/>
                <a:cs typeface="+mn-cs"/>
              </a:rPr>
              <a:t>-CIMS. The inlet system cycle we set here was 1 hour for each cycle: 20 minutes for gas sampling, 15 minutes temperature ramp, 15 minutes soaking, and 10 minutes cooling. N2O5 was injected as the NO3 source. Below reaction here is expected reaction inside the flow tube. We tried to set VOCs:N2O5 ratio to be 1:4 to ensure all VOCs react with NO3 radical.</a:t>
            </a:r>
          </a:p>
        </p:txBody>
      </p:sp>
      <p:sp>
        <p:nvSpPr>
          <p:cNvPr id="4" name="Slide Number Placeholder 3"/>
          <p:cNvSpPr>
            <a:spLocks noGrp="1"/>
          </p:cNvSpPr>
          <p:nvPr>
            <p:ph type="sldNum" sz="quarter" idx="10"/>
          </p:nvPr>
        </p:nvSpPr>
        <p:spPr/>
        <p:txBody>
          <a:bodyPr/>
          <a:lstStyle/>
          <a:p>
            <a:fld id="{9B5EFDE9-7E33-452A-8B55-A5A7C251AA6C}" type="slidenum">
              <a:rPr lang="en-US" smtClean="0"/>
              <a:t>6</a:t>
            </a:fld>
            <a:endParaRPr lang="en-US"/>
          </a:p>
        </p:txBody>
      </p:sp>
    </p:spTree>
    <p:extLst>
      <p:ext uri="{BB962C8B-B14F-4D97-AF65-F5344CB8AC3E}">
        <p14:creationId xmlns:p14="http://schemas.microsoft.com/office/powerpoint/2010/main" val="2464977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conducted 8 experiments in total, 4 experiments of 3-methylfuran plus NO3 and 2-methylfuran plus NO3 each. And in today’s talk, I will focus on 3-MF+NO3 experiment.</a:t>
            </a:r>
          </a:p>
        </p:txBody>
      </p:sp>
      <p:sp>
        <p:nvSpPr>
          <p:cNvPr id="4" name="Slide Number Placeholder 3"/>
          <p:cNvSpPr>
            <a:spLocks noGrp="1"/>
          </p:cNvSpPr>
          <p:nvPr>
            <p:ph type="sldNum" sz="quarter" idx="10"/>
          </p:nvPr>
        </p:nvSpPr>
        <p:spPr/>
        <p:txBody>
          <a:bodyPr/>
          <a:lstStyle/>
          <a:p>
            <a:fld id="{9B5EFDE9-7E33-452A-8B55-A5A7C251AA6C}" type="slidenum">
              <a:rPr lang="en-US" smtClean="0"/>
              <a:t>7</a:t>
            </a:fld>
            <a:endParaRPr lang="en-US"/>
          </a:p>
        </p:txBody>
      </p:sp>
    </p:spTree>
    <p:extLst>
      <p:ext uri="{BB962C8B-B14F-4D97-AF65-F5344CB8AC3E}">
        <p14:creationId xmlns:p14="http://schemas.microsoft.com/office/powerpoint/2010/main" val="2214254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From here is our results so far. From experiments with multiple initial VOCs concentration, we calculated SOA yield as the function of </a:t>
            </a:r>
            <a:r>
              <a:rPr lang="en-US" sz="1200" kern="1200" dirty="0" err="1">
                <a:solidFill>
                  <a:schemeClr val="tx1"/>
                </a:solidFill>
                <a:effectLst/>
                <a:latin typeface="+mn-lt"/>
                <a:ea typeface="+mn-ea"/>
                <a:cs typeface="+mn-cs"/>
              </a:rPr>
              <a:t>dMo</a:t>
            </a:r>
            <a:r>
              <a:rPr lang="en-US" sz="1200" kern="1200" dirty="0">
                <a:solidFill>
                  <a:schemeClr val="tx1"/>
                </a:solidFill>
                <a:effectLst/>
                <a:latin typeface="+mn-lt"/>
                <a:ea typeface="+mn-ea"/>
                <a:cs typeface="+mn-cs"/>
              </a:rPr>
              <a:t>, which is the amount of aerosol produced. We were able to observe higher yield for 2-methylfuran+NO3. And when we compare with a couple of other RO2+NO3 experiments, yield was around 3-5% of b-pinene+NO3 and 10-25% of isoprene+NO3 at same </a:t>
            </a:r>
            <a:r>
              <a:rPr lang="en-US" sz="1200" kern="1200" dirty="0" err="1">
                <a:solidFill>
                  <a:schemeClr val="tx1"/>
                </a:solidFill>
                <a:effectLst/>
                <a:latin typeface="+mn-lt"/>
                <a:ea typeface="+mn-ea"/>
                <a:cs typeface="+mn-cs"/>
              </a:rPr>
              <a:t>dMo</a:t>
            </a:r>
            <a:r>
              <a:rPr lang="en-US" sz="1200" kern="1200" dirty="0">
                <a:solidFill>
                  <a:schemeClr val="tx1"/>
                </a:solidFill>
                <a:effectLst/>
                <a:latin typeface="+mn-lt"/>
                <a:ea typeface="+mn-ea"/>
                <a:cs typeface="+mn-cs"/>
              </a:rPr>
              <a:t>. But still, it can be important depending on abundance of emitted VOCs &amp; emission type.</a:t>
            </a:r>
          </a:p>
        </p:txBody>
      </p:sp>
      <p:sp>
        <p:nvSpPr>
          <p:cNvPr id="4" name="Slide Number Placeholder 3"/>
          <p:cNvSpPr>
            <a:spLocks noGrp="1"/>
          </p:cNvSpPr>
          <p:nvPr>
            <p:ph type="sldNum" sz="quarter" idx="10"/>
          </p:nvPr>
        </p:nvSpPr>
        <p:spPr/>
        <p:txBody>
          <a:bodyPr/>
          <a:lstStyle/>
          <a:p>
            <a:fld id="{9B5EFDE9-7E33-452A-8B55-A5A7C251AA6C}" type="slidenum">
              <a:rPr lang="en-US" smtClean="0"/>
              <a:t>8</a:t>
            </a:fld>
            <a:endParaRPr lang="en-US"/>
          </a:p>
        </p:txBody>
      </p:sp>
    </p:spTree>
    <p:extLst>
      <p:ext uri="{BB962C8B-B14F-4D97-AF65-F5344CB8AC3E}">
        <p14:creationId xmlns:p14="http://schemas.microsoft.com/office/powerpoint/2010/main" val="501322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we take a look at the SOA formation behavior of 3MF+NO3 experiments, SOA was still growing after all 3MF was consumed. This could indicate that multi-generational oxidation products contribute to aerosol growth.</a:t>
            </a:r>
          </a:p>
        </p:txBody>
      </p:sp>
      <p:sp>
        <p:nvSpPr>
          <p:cNvPr id="4" name="Slide Number Placeholder 3"/>
          <p:cNvSpPr>
            <a:spLocks noGrp="1"/>
          </p:cNvSpPr>
          <p:nvPr>
            <p:ph type="sldNum" sz="quarter" idx="10"/>
          </p:nvPr>
        </p:nvSpPr>
        <p:spPr/>
        <p:txBody>
          <a:bodyPr/>
          <a:lstStyle/>
          <a:p>
            <a:fld id="{9B5EFDE9-7E33-452A-8B55-A5A7C251AA6C}" type="slidenum">
              <a:rPr lang="en-US" smtClean="0"/>
              <a:t>9</a:t>
            </a:fld>
            <a:endParaRPr lang="en-US"/>
          </a:p>
        </p:txBody>
      </p:sp>
    </p:spTree>
    <p:extLst>
      <p:ext uri="{BB962C8B-B14F-4D97-AF65-F5344CB8AC3E}">
        <p14:creationId xmlns:p14="http://schemas.microsoft.com/office/powerpoint/2010/main" val="9596831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25333" y="1557867"/>
            <a:ext cx="5096935" cy="2235200"/>
          </a:xfrm>
        </p:spPr>
        <p:txBody>
          <a:bodyPr anchor="b" anchorCtr="0">
            <a:noAutofit/>
          </a:bodyPr>
          <a:lstStyle>
            <a:lvl1pPr algn="l">
              <a:lnSpc>
                <a:spcPts val="3600"/>
              </a:lnSpc>
              <a:defRPr b="1" cap="all" spc="150">
                <a:solidFill>
                  <a:schemeClr val="tx1">
                    <a:lumMod val="50000"/>
                    <a:lumOff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3725332" y="4275668"/>
            <a:ext cx="5096935" cy="1202267"/>
          </a:xfrm>
        </p:spPr>
        <p:txBody>
          <a:bodyPr>
            <a:noAutofit/>
          </a:bodyPr>
          <a:lstStyle>
            <a:lvl1pPr marL="0" indent="0" algn="l">
              <a:lnSpc>
                <a:spcPts val="2100"/>
              </a:lnSpc>
              <a:buNone/>
              <a:defRPr sz="1800" cap="all" spc="300">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207119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25333" y="1557867"/>
            <a:ext cx="5096935" cy="2235200"/>
          </a:xfrm>
        </p:spPr>
        <p:txBody>
          <a:bodyPr anchor="b" anchorCtr="0">
            <a:noAutofit/>
          </a:bodyPr>
          <a:lstStyle>
            <a:lvl1pPr algn="l">
              <a:lnSpc>
                <a:spcPts val="3600"/>
              </a:lnSpc>
              <a:defRPr b="1" cap="all" spc="150">
                <a:solidFill>
                  <a:schemeClr val="tx1">
                    <a:lumMod val="50000"/>
                    <a:lumOff val="50000"/>
                  </a:schemeClr>
                </a:solidFill>
              </a:defRPr>
            </a:lvl1pPr>
          </a:lstStyle>
          <a:p>
            <a:r>
              <a:rPr lang="en-US" dirty="0"/>
              <a:t>Click to edit Master title SLIDE</a:t>
            </a:r>
          </a:p>
        </p:txBody>
      </p:sp>
      <p:sp>
        <p:nvSpPr>
          <p:cNvPr id="3" name="Subtitle 2"/>
          <p:cNvSpPr>
            <a:spLocks noGrp="1"/>
          </p:cNvSpPr>
          <p:nvPr>
            <p:ph type="subTitle" idx="1"/>
          </p:nvPr>
        </p:nvSpPr>
        <p:spPr>
          <a:xfrm>
            <a:off x="3725332" y="4275668"/>
            <a:ext cx="5096935" cy="1202267"/>
          </a:xfrm>
        </p:spPr>
        <p:txBody>
          <a:bodyPr>
            <a:noAutofit/>
          </a:bodyPr>
          <a:lstStyle>
            <a:lvl1pPr marL="0" indent="0" algn="l">
              <a:lnSpc>
                <a:spcPts val="2100"/>
              </a:lnSpc>
              <a:buNone/>
              <a:defRPr sz="1800" cap="all" spc="300">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8316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9DD77-8FF3-4A34-AF31-B95F72C63417}" type="slidenum">
              <a:rPr lang="en-US" smtClean="0"/>
              <a:t>‹#›</a:t>
            </a:fld>
            <a:endParaRPr lang="en-US"/>
          </a:p>
        </p:txBody>
      </p:sp>
    </p:spTree>
    <p:extLst>
      <p:ext uri="{BB962C8B-B14F-4D97-AF65-F5344CB8AC3E}">
        <p14:creationId xmlns:p14="http://schemas.microsoft.com/office/powerpoint/2010/main" val="343664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79DD77-8FF3-4A34-AF31-B95F72C63417}" type="slidenum">
              <a:rPr lang="en-US" smtClean="0"/>
              <a:t>‹#›</a:t>
            </a:fld>
            <a:endParaRPr lang="en-US"/>
          </a:p>
        </p:txBody>
      </p:sp>
    </p:spTree>
    <p:extLst>
      <p:ext uri="{BB962C8B-B14F-4D97-AF65-F5344CB8AC3E}">
        <p14:creationId xmlns:p14="http://schemas.microsoft.com/office/powerpoint/2010/main" val="1591360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413933"/>
            <a:ext cx="8873067" cy="4749800"/>
          </a:xfrm>
        </p:spPr>
        <p:txBody>
          <a:bodyPr>
            <a:noAutofit/>
          </a:bodyPr>
          <a:lstStyle>
            <a:lvl1pPr marL="0" indent="0">
              <a:spcAft>
                <a:spcPts val="450"/>
              </a:spcAft>
              <a:buFontTx/>
              <a:buNone/>
              <a:defRPr sz="1800"/>
            </a:lvl1pPr>
            <a:lvl2pPr marL="349758" indent="-214313">
              <a:spcAft>
                <a:spcPts val="450"/>
              </a:spcAft>
              <a:buFont typeface="Lucida Grande"/>
              <a:buChar char="•"/>
              <a:defRPr sz="1575"/>
            </a:lvl2pPr>
            <a:lvl3pPr>
              <a:spcAft>
                <a:spcPts val="450"/>
              </a:spcAft>
              <a:defRPr sz="1575"/>
            </a:lvl3pPr>
            <a:lvl4pPr>
              <a:defRPr sz="1800"/>
            </a:lvl4pPr>
            <a:lvl5pPr>
              <a:defRPr sz="1800"/>
            </a:lvl5pPr>
          </a:lstStyle>
          <a:p>
            <a:pPr lvl="0"/>
            <a:r>
              <a:rPr lang="en-US"/>
              <a:t>Edit Master text styles</a:t>
            </a:r>
          </a:p>
          <a:p>
            <a:pPr lvl="1"/>
            <a:r>
              <a:rPr lang="en-US"/>
              <a:t>Second level</a:t>
            </a:r>
          </a:p>
          <a:p>
            <a:pPr lvl="2"/>
            <a:r>
              <a:rPr lang="en-US"/>
              <a:t>Third level</a:t>
            </a:r>
          </a:p>
        </p:txBody>
      </p: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64709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1" y="1600200"/>
            <a:ext cx="4191000" cy="4621678"/>
          </a:xfrm>
        </p:spPr>
        <p:txBody>
          <a:bodyPr lIns="274320" rIns="274320"/>
          <a:lstStyle>
            <a:lvl1pPr>
              <a:spcAft>
                <a:spcPts val="450"/>
              </a:spcAft>
              <a:defRPr sz="1800">
                <a:solidFill>
                  <a:schemeClr val="bg1">
                    <a:lumMod val="85000"/>
                    <a:lumOff val="15000"/>
                  </a:schemeClr>
                </a:solidFill>
              </a:defRPr>
            </a:lvl1pPr>
            <a:lvl2pPr>
              <a:spcAft>
                <a:spcPts val="450"/>
              </a:spcAft>
              <a:defRPr sz="1350">
                <a:solidFill>
                  <a:schemeClr val="bg1">
                    <a:lumMod val="85000"/>
                    <a:lumOff val="15000"/>
                  </a:schemeClr>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p:txBody>
      </p:sp>
      <p:sp>
        <p:nvSpPr>
          <p:cNvPr id="4" name="Content Placeholder 3"/>
          <p:cNvSpPr>
            <a:spLocks noGrp="1"/>
          </p:cNvSpPr>
          <p:nvPr>
            <p:ph sz="half" idx="2"/>
          </p:nvPr>
        </p:nvSpPr>
        <p:spPr>
          <a:xfrm>
            <a:off x="4563536" y="1600200"/>
            <a:ext cx="4351865" cy="4621678"/>
          </a:xfrm>
        </p:spPr>
        <p:txBody>
          <a:bodyPr lIns="274320" rIns="274320"/>
          <a:lstStyle>
            <a:lvl1pPr>
              <a:spcAft>
                <a:spcPts val="450"/>
              </a:spcAft>
              <a:defRPr sz="1800">
                <a:solidFill>
                  <a:schemeClr val="bg1">
                    <a:lumMod val="85000"/>
                    <a:lumOff val="15000"/>
                  </a:schemeClr>
                </a:solidFill>
              </a:defRPr>
            </a:lvl1pPr>
            <a:lvl2pPr>
              <a:spcAft>
                <a:spcPts val="450"/>
              </a:spcAft>
              <a:defRPr sz="1350">
                <a:solidFill>
                  <a:schemeClr val="bg1">
                    <a:lumMod val="85000"/>
                    <a:lumOff val="15000"/>
                  </a:schemeClr>
                </a:solidFill>
              </a:defRPr>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p:txBody>
      </p:sp>
    </p:spTree>
    <p:extLst>
      <p:ext uri="{BB962C8B-B14F-4D97-AF65-F5344CB8AC3E}">
        <p14:creationId xmlns:p14="http://schemas.microsoft.com/office/powerpoint/2010/main" val="2437658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3"/>
          <p:cNvSpPr>
            <a:spLocks noGrp="1"/>
          </p:cNvSpPr>
          <p:nvPr>
            <p:ph type="pic" sz="quarter" idx="10"/>
          </p:nvPr>
        </p:nvSpPr>
        <p:spPr>
          <a:xfrm>
            <a:off x="254000" y="1371600"/>
            <a:ext cx="4216401" cy="2253044"/>
          </a:xfrm>
        </p:spPr>
        <p:txBody>
          <a:bodyPr/>
          <a:lstStyle/>
          <a:p>
            <a:r>
              <a:rPr lang="en-US"/>
              <a:t>Click icon to add picture</a:t>
            </a:r>
            <a:endParaRPr lang="en-US" dirty="0"/>
          </a:p>
        </p:txBody>
      </p:sp>
      <p:sp>
        <p:nvSpPr>
          <p:cNvPr id="4" name="Picture Placeholder 3"/>
          <p:cNvSpPr>
            <a:spLocks noGrp="1"/>
          </p:cNvSpPr>
          <p:nvPr>
            <p:ph type="pic" sz="quarter" idx="11"/>
          </p:nvPr>
        </p:nvSpPr>
        <p:spPr>
          <a:xfrm>
            <a:off x="4656667" y="1371600"/>
            <a:ext cx="4207934" cy="2253044"/>
          </a:xfrm>
        </p:spPr>
        <p:txBody>
          <a:bodyPr/>
          <a:lstStyle/>
          <a:p>
            <a:r>
              <a:rPr lang="en-US"/>
              <a:t>Click icon to add picture</a:t>
            </a:r>
          </a:p>
        </p:txBody>
      </p:sp>
      <p:sp>
        <p:nvSpPr>
          <p:cNvPr id="5" name="Picture Placeholder 3"/>
          <p:cNvSpPr>
            <a:spLocks noGrp="1"/>
          </p:cNvSpPr>
          <p:nvPr>
            <p:ph type="pic" sz="quarter" idx="12"/>
          </p:nvPr>
        </p:nvSpPr>
        <p:spPr>
          <a:xfrm>
            <a:off x="254000" y="3784602"/>
            <a:ext cx="4216401" cy="2459799"/>
          </a:xfrm>
        </p:spPr>
        <p:txBody>
          <a:bodyPr/>
          <a:lstStyle/>
          <a:p>
            <a:r>
              <a:rPr lang="en-US"/>
              <a:t>Click icon to add picture</a:t>
            </a:r>
          </a:p>
        </p:txBody>
      </p:sp>
      <p:sp>
        <p:nvSpPr>
          <p:cNvPr id="6" name="Picture Placeholder 3"/>
          <p:cNvSpPr>
            <a:spLocks noGrp="1"/>
          </p:cNvSpPr>
          <p:nvPr>
            <p:ph type="pic" sz="quarter" idx="13"/>
          </p:nvPr>
        </p:nvSpPr>
        <p:spPr>
          <a:xfrm>
            <a:off x="4656667" y="3784600"/>
            <a:ext cx="4207934" cy="2459800"/>
          </a:xfrm>
        </p:spPr>
        <p:txBody>
          <a:bodyPr/>
          <a:lstStyle/>
          <a:p>
            <a:r>
              <a:rPr lang="en-US"/>
              <a:t>Click icon to add picture</a:t>
            </a:r>
          </a:p>
        </p:txBody>
      </p:sp>
    </p:spTree>
    <p:extLst>
      <p:ext uri="{BB962C8B-B14F-4D97-AF65-F5344CB8AC3E}">
        <p14:creationId xmlns:p14="http://schemas.microsoft.com/office/powerpoint/2010/main" val="830235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3"/>
          <p:cNvSpPr>
            <a:spLocks noGrp="1"/>
          </p:cNvSpPr>
          <p:nvPr>
            <p:ph type="pic" sz="quarter" idx="10"/>
          </p:nvPr>
        </p:nvSpPr>
        <p:spPr>
          <a:xfrm>
            <a:off x="262467" y="1329267"/>
            <a:ext cx="2751666" cy="1400218"/>
          </a:xfrm>
        </p:spPr>
        <p:txBody>
          <a:bodyPr/>
          <a:lstStyle/>
          <a:p>
            <a:r>
              <a:rPr lang="en-US"/>
              <a:t>Click icon to add picture</a:t>
            </a:r>
          </a:p>
        </p:txBody>
      </p:sp>
      <p:sp>
        <p:nvSpPr>
          <p:cNvPr id="6" name="Picture Placeholder 3"/>
          <p:cNvSpPr>
            <a:spLocks noGrp="1"/>
          </p:cNvSpPr>
          <p:nvPr>
            <p:ph type="pic" sz="quarter" idx="12"/>
          </p:nvPr>
        </p:nvSpPr>
        <p:spPr>
          <a:xfrm>
            <a:off x="6092776" y="1329267"/>
            <a:ext cx="2805693" cy="1400218"/>
          </a:xfrm>
        </p:spPr>
        <p:txBody>
          <a:bodyPr/>
          <a:lstStyle/>
          <a:p>
            <a:r>
              <a:rPr lang="en-US"/>
              <a:t>Click icon to add picture</a:t>
            </a:r>
          </a:p>
        </p:txBody>
      </p:sp>
      <p:sp>
        <p:nvSpPr>
          <p:cNvPr id="7" name="Picture Placeholder 3"/>
          <p:cNvSpPr>
            <a:spLocks noGrp="1"/>
          </p:cNvSpPr>
          <p:nvPr>
            <p:ph type="pic" sz="quarter" idx="13"/>
          </p:nvPr>
        </p:nvSpPr>
        <p:spPr>
          <a:xfrm>
            <a:off x="3132668" y="1329267"/>
            <a:ext cx="2870200" cy="1400218"/>
          </a:xfrm>
        </p:spPr>
        <p:txBody>
          <a:bodyPr/>
          <a:lstStyle/>
          <a:p>
            <a:r>
              <a:rPr lang="en-US"/>
              <a:t>Click icon to add picture</a:t>
            </a:r>
          </a:p>
        </p:txBody>
      </p:sp>
      <p:sp>
        <p:nvSpPr>
          <p:cNvPr id="8" name="Picture Placeholder 3"/>
          <p:cNvSpPr>
            <a:spLocks noGrp="1"/>
          </p:cNvSpPr>
          <p:nvPr>
            <p:ph type="pic" sz="quarter" idx="14"/>
          </p:nvPr>
        </p:nvSpPr>
        <p:spPr>
          <a:xfrm>
            <a:off x="262467" y="2946400"/>
            <a:ext cx="2751666" cy="1514524"/>
          </a:xfrm>
        </p:spPr>
        <p:txBody>
          <a:bodyPr/>
          <a:lstStyle/>
          <a:p>
            <a:r>
              <a:rPr lang="en-US"/>
              <a:t>Click icon to add picture</a:t>
            </a:r>
          </a:p>
        </p:txBody>
      </p:sp>
      <p:sp>
        <p:nvSpPr>
          <p:cNvPr id="9" name="Picture Placeholder 3"/>
          <p:cNvSpPr>
            <a:spLocks noGrp="1"/>
          </p:cNvSpPr>
          <p:nvPr>
            <p:ph type="pic" sz="quarter" idx="15"/>
          </p:nvPr>
        </p:nvSpPr>
        <p:spPr>
          <a:xfrm>
            <a:off x="6092776" y="2946400"/>
            <a:ext cx="2805693" cy="1514524"/>
          </a:xfrm>
        </p:spPr>
        <p:txBody>
          <a:bodyPr/>
          <a:lstStyle/>
          <a:p>
            <a:r>
              <a:rPr lang="en-US"/>
              <a:t>Click icon to add picture</a:t>
            </a:r>
          </a:p>
        </p:txBody>
      </p:sp>
      <p:sp>
        <p:nvSpPr>
          <p:cNvPr id="10" name="Picture Placeholder 3"/>
          <p:cNvSpPr>
            <a:spLocks noGrp="1"/>
          </p:cNvSpPr>
          <p:nvPr>
            <p:ph type="pic" sz="quarter" idx="16"/>
          </p:nvPr>
        </p:nvSpPr>
        <p:spPr>
          <a:xfrm>
            <a:off x="3132668" y="2946400"/>
            <a:ext cx="2870200" cy="1514524"/>
          </a:xfrm>
        </p:spPr>
        <p:txBody>
          <a:bodyPr/>
          <a:lstStyle/>
          <a:p>
            <a:r>
              <a:rPr lang="en-US"/>
              <a:t>Click icon to add picture</a:t>
            </a:r>
          </a:p>
        </p:txBody>
      </p:sp>
      <p:sp>
        <p:nvSpPr>
          <p:cNvPr id="11" name="Picture Placeholder 3"/>
          <p:cNvSpPr>
            <a:spLocks noGrp="1"/>
          </p:cNvSpPr>
          <p:nvPr>
            <p:ph type="pic" sz="quarter" idx="17"/>
          </p:nvPr>
        </p:nvSpPr>
        <p:spPr>
          <a:xfrm>
            <a:off x="262467" y="4677839"/>
            <a:ext cx="2751666" cy="1507682"/>
          </a:xfrm>
        </p:spPr>
        <p:txBody>
          <a:bodyPr/>
          <a:lstStyle/>
          <a:p>
            <a:r>
              <a:rPr lang="en-US"/>
              <a:t>Click icon to add picture</a:t>
            </a:r>
          </a:p>
        </p:txBody>
      </p:sp>
      <p:sp>
        <p:nvSpPr>
          <p:cNvPr id="12" name="Picture Placeholder 3"/>
          <p:cNvSpPr>
            <a:spLocks noGrp="1"/>
          </p:cNvSpPr>
          <p:nvPr>
            <p:ph type="pic" sz="quarter" idx="18"/>
          </p:nvPr>
        </p:nvSpPr>
        <p:spPr>
          <a:xfrm>
            <a:off x="6092776" y="4677839"/>
            <a:ext cx="2805692" cy="1507682"/>
          </a:xfrm>
        </p:spPr>
        <p:txBody>
          <a:bodyPr/>
          <a:lstStyle/>
          <a:p>
            <a:r>
              <a:rPr lang="en-US"/>
              <a:t>Click icon to add picture</a:t>
            </a:r>
          </a:p>
        </p:txBody>
      </p:sp>
      <p:sp>
        <p:nvSpPr>
          <p:cNvPr id="13" name="Picture Placeholder 3"/>
          <p:cNvSpPr>
            <a:spLocks noGrp="1"/>
          </p:cNvSpPr>
          <p:nvPr>
            <p:ph type="pic" sz="quarter" idx="19"/>
          </p:nvPr>
        </p:nvSpPr>
        <p:spPr>
          <a:xfrm>
            <a:off x="3132668" y="4677839"/>
            <a:ext cx="2870200" cy="1507682"/>
          </a:xfrm>
        </p:spPr>
        <p:txBody>
          <a:bodyPr/>
          <a:lstStyle/>
          <a:p>
            <a:r>
              <a:rPr lang="en-US"/>
              <a:t>Click icon to add picture</a:t>
            </a:r>
          </a:p>
        </p:txBody>
      </p:sp>
    </p:spTree>
    <p:extLst>
      <p:ext uri="{BB962C8B-B14F-4D97-AF65-F5344CB8AC3E}">
        <p14:creationId xmlns:p14="http://schemas.microsoft.com/office/powerpoint/2010/main" val="20250993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0960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940315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35" r:id="rId4"/>
  </p:sldLayoutIdLst>
  <p:hf sldNum="0" hdr="0" ftr="0" dt="0"/>
  <p:txStyles>
    <p:titleStyle>
      <a:lvl1pPr algn="l" defTabSz="342900" rtl="0" eaLnBrk="1" latinLnBrk="0" hangingPunct="1">
        <a:spcBef>
          <a:spcPct val="0"/>
        </a:spcBef>
        <a:buNone/>
        <a:defRPr sz="27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5765800" cy="991352"/>
          </a:xfrm>
          <a:prstGeom prst="rect">
            <a:avLst/>
          </a:prstGeom>
          <a:solidFill>
            <a:schemeClr val="bg1"/>
          </a:solidFill>
        </p:spPr>
        <p:txBody>
          <a:bodyPr vert="horz" lIns="274320" tIns="45720" rIns="91440" bIns="45720" rtlCol="0" anchor="ctr"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 y="1363133"/>
            <a:ext cx="8924509" cy="4834466"/>
          </a:xfrm>
          <a:prstGeom prst="rect">
            <a:avLst/>
          </a:prstGeom>
        </p:spPr>
        <p:txBody>
          <a:bodyPr vert="horz" lIns="274320" tIns="45720" rIns="27432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55421106"/>
      </p:ext>
    </p:extLst>
  </p:cSld>
  <p:clrMap bg1="dk1" tx1="lt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Lst>
  <p:hf sldNum="0" hdr="0" ftr="0" dt="0"/>
  <p:txStyles>
    <p:titleStyle>
      <a:lvl1pPr algn="l" defTabSz="342900" rtl="0" eaLnBrk="1" latinLnBrk="0" hangingPunct="1">
        <a:spcBef>
          <a:spcPct val="0"/>
        </a:spcBef>
        <a:buNone/>
        <a:defRPr sz="1800" kern="1200" cap="all" spc="150">
          <a:solidFill>
            <a:srgbClr val="EEB211"/>
          </a:solidFill>
          <a:latin typeface="Calibri"/>
          <a:ea typeface="+mj-ea"/>
          <a:cs typeface="+mj-cs"/>
        </a:defRPr>
      </a:lvl1pPr>
    </p:titleStyle>
    <p:bodyStyle>
      <a:lvl1pPr marL="0" indent="0" algn="l" defTabSz="342900" rtl="0" eaLnBrk="1" latinLnBrk="0" hangingPunct="1">
        <a:spcBef>
          <a:spcPct val="20000"/>
        </a:spcBef>
        <a:buFont typeface="Arial"/>
        <a:buNone/>
        <a:defRPr sz="2400" kern="1200">
          <a:solidFill>
            <a:srgbClr val="262626"/>
          </a:solidFill>
          <a:latin typeface="+mn-lt"/>
          <a:ea typeface="+mn-ea"/>
          <a:cs typeface="+mn-cs"/>
        </a:defRPr>
      </a:lvl1pPr>
      <a:lvl2pPr marL="349758" indent="-214313" algn="l" defTabSz="342900" rtl="0" eaLnBrk="1" latinLnBrk="0" hangingPunct="1">
        <a:spcBef>
          <a:spcPct val="20000"/>
        </a:spcBef>
        <a:buFont typeface="Arial"/>
        <a:buChar char="•"/>
        <a:defRPr sz="2100" kern="1200">
          <a:solidFill>
            <a:srgbClr val="262626"/>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rgbClr val="262626"/>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bg1"/>
          </a:solidFill>
          <a:latin typeface="Roboto Light"/>
          <a:ea typeface="+mn-ea"/>
          <a:cs typeface="+mn-cs"/>
        </a:defRPr>
      </a:lvl4pPr>
      <a:lvl5pPr marL="1543050" indent="-171450" algn="l" defTabSz="342900" rtl="0" eaLnBrk="1" latinLnBrk="0" hangingPunct="1">
        <a:spcBef>
          <a:spcPct val="20000"/>
        </a:spcBef>
        <a:buFont typeface="Arial"/>
        <a:buChar char="»"/>
        <a:defRPr sz="1500" kern="1200">
          <a:solidFill>
            <a:schemeClr val="bg1"/>
          </a:solidFill>
          <a:latin typeface="Roboto Ligh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notesSlide" Target="../notesSlides/notesSlide13.xml"/><Relationship Id="rId7"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4.xml"/><Relationship Id="rId7" Type="http://schemas.openxmlformats.org/officeDocument/2006/relationships/image" Target="../media/image10.e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3.png"/><Relationship Id="rId10" Type="http://schemas.openxmlformats.org/officeDocument/2006/relationships/image" Target="../media/image14.png"/><Relationship Id="rId4" Type="http://schemas.openxmlformats.org/officeDocument/2006/relationships/image" Target="../media/image12.png"/><Relationship Id="rId9" Type="http://schemas.openxmlformats.org/officeDocument/2006/relationships/image" Target="../media/image11.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err="1"/>
              <a:t>Methylfuran</a:t>
            </a:r>
            <a:r>
              <a:rPr lang="en-US" sz="4800" dirty="0"/>
              <a:t> Oxidation by Nitrate Radical</a:t>
            </a:r>
          </a:p>
        </p:txBody>
      </p:sp>
      <p:sp>
        <p:nvSpPr>
          <p:cNvPr id="3" name="Subtitle 2"/>
          <p:cNvSpPr>
            <a:spLocks noGrp="1"/>
          </p:cNvSpPr>
          <p:nvPr>
            <p:ph type="subTitle" idx="1"/>
          </p:nvPr>
        </p:nvSpPr>
        <p:spPr/>
        <p:txBody>
          <a:bodyPr/>
          <a:lstStyle/>
          <a:p>
            <a:r>
              <a:rPr lang="en-US" dirty="0"/>
              <a:t>2018.04.24</a:t>
            </a:r>
          </a:p>
          <a:p>
            <a:r>
              <a:rPr lang="en-US" dirty="0"/>
              <a:t>Taekyu Joo</a:t>
            </a:r>
          </a:p>
        </p:txBody>
      </p:sp>
    </p:spTree>
    <p:extLst>
      <p:ext uri="{BB962C8B-B14F-4D97-AF65-F5344CB8AC3E}">
        <p14:creationId xmlns:p14="http://schemas.microsoft.com/office/powerpoint/2010/main" val="3799156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 ratio vs </a:t>
            </a:r>
            <a:r>
              <a:rPr lang="el-GR" dirty="0">
                <a:latin typeface="Calibri" panose="020F0502020204030204" pitchFamily="34" charset="0"/>
                <a:cs typeface="Calibri" panose="020F0502020204030204" pitchFamily="34" charset="0"/>
              </a:rPr>
              <a:t>Δ</a:t>
            </a:r>
            <a:r>
              <a:rPr lang="en-US" dirty="0"/>
              <a:t>Mo</a:t>
            </a:r>
          </a:p>
        </p:txBody>
      </p:sp>
      <p:pic>
        <p:nvPicPr>
          <p:cNvPr id="3" name="Picture 2"/>
          <p:cNvPicPr>
            <a:picLocks noChangeAspect="1"/>
          </p:cNvPicPr>
          <p:nvPr/>
        </p:nvPicPr>
        <p:blipFill>
          <a:blip r:embed="rId2"/>
          <a:stretch>
            <a:fillRect/>
          </a:stretch>
        </p:blipFill>
        <p:spPr>
          <a:xfrm>
            <a:off x="222250" y="1984828"/>
            <a:ext cx="5645150" cy="3493131"/>
          </a:xfrm>
          <a:prstGeom prst="rect">
            <a:avLst/>
          </a:prstGeom>
        </p:spPr>
      </p:pic>
      <p:sp>
        <p:nvSpPr>
          <p:cNvPr id="4" name="TextBox 3">
            <a:extLst>
              <a:ext uri="{FF2B5EF4-FFF2-40B4-BE49-F238E27FC236}">
                <a16:creationId xmlns:a16="http://schemas.microsoft.com/office/drawing/2014/main" id="{50F1ADA9-9137-1D4D-AED9-AF4CDB730098}"/>
              </a:ext>
            </a:extLst>
          </p:cNvPr>
          <p:cNvSpPr txBox="1"/>
          <p:nvPr/>
        </p:nvSpPr>
        <p:spPr>
          <a:xfrm>
            <a:off x="5867400" y="1984828"/>
            <a:ext cx="3009900" cy="3139321"/>
          </a:xfrm>
          <a:prstGeom prst="rect">
            <a:avLst/>
          </a:prstGeom>
          <a:noFill/>
        </p:spPr>
        <p:txBody>
          <a:bodyPr wrap="square" rtlCol="0">
            <a:spAutoFit/>
          </a:bodyPr>
          <a:lstStyle/>
          <a:p>
            <a:pPr marL="285750" indent="-285750">
              <a:buFont typeface="Arial" panose="020B0604020202020204" pitchFamily="34" charset="0"/>
              <a:buChar char="•"/>
            </a:pPr>
            <a:r>
              <a:rPr lang="en-US" dirty="0"/>
              <a:t>N2O5 injection until ~200 mins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 the beginning of the oxidation, less oxidized compounds are partitioning onto particle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More oxidized compounds partition as the oxidation continues</a:t>
            </a:r>
          </a:p>
        </p:txBody>
      </p:sp>
    </p:spTree>
    <p:extLst>
      <p:ext uri="{BB962C8B-B14F-4D97-AF65-F5344CB8AC3E}">
        <p14:creationId xmlns:p14="http://schemas.microsoft.com/office/powerpoint/2010/main" val="3681859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AMS Organic mass spectra</a:t>
            </a:r>
          </a:p>
        </p:txBody>
      </p:sp>
      <p:pic>
        <p:nvPicPr>
          <p:cNvPr id="4" name="Content Placeholder 3"/>
          <p:cNvPicPr>
            <a:picLocks noGrp="1" noChangeAspect="1"/>
          </p:cNvPicPr>
          <p:nvPr>
            <p:ph idx="1"/>
          </p:nvPr>
        </p:nvPicPr>
        <p:blipFill>
          <a:blip r:embed="rId3"/>
          <a:stretch>
            <a:fillRect/>
          </a:stretch>
        </p:blipFill>
        <p:spPr>
          <a:xfrm>
            <a:off x="0" y="2121290"/>
            <a:ext cx="6172200" cy="3800475"/>
          </a:xfrm>
          <a:prstGeom prst="rect">
            <a:avLst/>
          </a:prstGeom>
        </p:spPr>
      </p:pic>
      <p:sp>
        <p:nvSpPr>
          <p:cNvPr id="5" name="TextBox 4"/>
          <p:cNvSpPr txBox="1"/>
          <p:nvPr/>
        </p:nvSpPr>
        <p:spPr>
          <a:xfrm>
            <a:off x="5728760" y="1918666"/>
            <a:ext cx="3502325" cy="3785652"/>
          </a:xfrm>
          <a:prstGeom prst="rect">
            <a:avLst/>
          </a:prstGeom>
          <a:noFill/>
        </p:spPr>
        <p:txBody>
          <a:bodyPr wrap="square" rtlCol="0">
            <a:spAutoFit/>
          </a:bodyPr>
          <a:lstStyle/>
          <a:p>
            <a:pPr marL="285750" indent="-285750">
              <a:buFont typeface="Arial" panose="020B0604020202020204" pitchFamily="34" charset="0"/>
              <a:buChar char="•"/>
            </a:pPr>
            <a:r>
              <a:rPr lang="en-US" sz="1600" dirty="0"/>
              <a:t>CHO1 comparable to CH species</a:t>
            </a:r>
          </a:p>
          <a:p>
            <a:pPr marL="742950" lvl="1" indent="-285750">
              <a:buFont typeface="Arial" panose="020B0604020202020204" pitchFamily="34" charset="0"/>
              <a:buChar char="•"/>
            </a:pPr>
            <a:r>
              <a:rPr lang="en-US" sz="1600" dirty="0"/>
              <a:t>Parent VOC: 3-MF (C5H6O)</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Higher f44 compared to f43 </a:t>
            </a:r>
          </a:p>
          <a:p>
            <a:pPr marL="742950" lvl="1" indent="-285750">
              <a:buFont typeface="Arial" panose="020B0604020202020204" pitchFamily="34" charset="0"/>
              <a:buChar char="•"/>
            </a:pPr>
            <a:r>
              <a:rPr lang="en-US" sz="1600" dirty="0"/>
              <a:t>Oxidized species in SOA</a:t>
            </a:r>
          </a:p>
          <a:p>
            <a:pPr marL="742950" lvl="1" indent="-285750">
              <a:buFont typeface="Arial" panose="020B0604020202020204" pitchFamily="34" charset="0"/>
              <a:buChar char="•"/>
            </a:pPr>
            <a:r>
              <a:rPr lang="en-US" sz="1600" dirty="0"/>
              <a:t>Could be </a:t>
            </a:r>
            <a:r>
              <a:rPr lang="en-US" sz="1600" b="1" u="sng" dirty="0"/>
              <a:t>acids fragment</a:t>
            </a:r>
          </a:p>
          <a:p>
            <a:pPr lvl="1"/>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Notable signal of m/z 82 (C</a:t>
            </a:r>
            <a:r>
              <a:rPr lang="en-US" sz="1600" baseline="-25000" dirty="0"/>
              <a:t>5</a:t>
            </a:r>
            <a:r>
              <a:rPr lang="en-US" sz="1600" dirty="0"/>
              <a:t>H</a:t>
            </a:r>
            <a:r>
              <a:rPr lang="en-US" sz="1600" baseline="-25000" dirty="0"/>
              <a:t>6</a:t>
            </a:r>
            <a:r>
              <a:rPr lang="en-US" sz="1600" dirty="0"/>
              <a:t>O</a:t>
            </a:r>
            <a:r>
              <a:rPr lang="en-US" sz="1600" baseline="30000" dirty="0"/>
              <a:t>+</a:t>
            </a:r>
            <a:r>
              <a:rPr lang="en-US" sz="1600" dirty="0"/>
              <a:t>) </a:t>
            </a:r>
          </a:p>
          <a:p>
            <a:pPr lvl="1"/>
            <a:r>
              <a:rPr lang="en-US" sz="1600" dirty="0">
                <a:latin typeface="Calibri" panose="020F0502020204030204" pitchFamily="34" charset="0"/>
                <a:cs typeface="Calibri" panose="020F0502020204030204" pitchFamily="34" charset="0"/>
              </a:rPr>
              <a:t>→ Can </a:t>
            </a:r>
            <a:r>
              <a:rPr lang="en-US" sz="1600" b="1" u="sng" dirty="0">
                <a:latin typeface="Calibri" panose="020F0502020204030204" pitchFamily="34" charset="0"/>
                <a:cs typeface="Calibri" panose="020F0502020204030204" pitchFamily="34" charset="0"/>
              </a:rPr>
              <a:t>interfere Isoprene (</a:t>
            </a:r>
            <a:r>
              <a:rPr lang="en-US" sz="1600" b="1" u="sng" dirty="0"/>
              <a:t>IEPOX)-SOA signal</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Higher NO</a:t>
            </a:r>
            <a:r>
              <a:rPr lang="en-US" sz="1600" baseline="30000" dirty="0"/>
              <a:t>+</a:t>
            </a:r>
            <a:r>
              <a:rPr lang="en-US" sz="1600" dirty="0"/>
              <a:t> than NO</a:t>
            </a:r>
            <a:r>
              <a:rPr lang="en-US" sz="1600" baseline="-25000" dirty="0"/>
              <a:t>2</a:t>
            </a:r>
            <a:r>
              <a:rPr lang="en-US" sz="1600" baseline="30000" dirty="0"/>
              <a:t>+</a:t>
            </a:r>
          </a:p>
          <a:p>
            <a:pPr marL="742950" lvl="1" indent="-285750">
              <a:buFont typeface="Arial" panose="020B0604020202020204" pitchFamily="34" charset="0"/>
              <a:buChar char="•"/>
            </a:pPr>
            <a:r>
              <a:rPr lang="en-US" sz="1600" b="1" u="sng" dirty="0"/>
              <a:t>Organic nitrate</a:t>
            </a:r>
            <a:r>
              <a:rPr lang="en-US" sz="1600" dirty="0"/>
              <a:t> formation</a:t>
            </a:r>
          </a:p>
          <a:p>
            <a:pPr marL="742950" lvl="1" indent="-285750">
              <a:buFont typeface="Arial" panose="020B0604020202020204" pitchFamily="34" charset="0"/>
              <a:buChar char="•"/>
            </a:pPr>
            <a:endParaRPr lang="en-US" sz="1600" dirty="0"/>
          </a:p>
        </p:txBody>
      </p:sp>
      <p:sp>
        <p:nvSpPr>
          <p:cNvPr id="6" name="TextBox 5"/>
          <p:cNvSpPr txBox="1"/>
          <p:nvPr/>
        </p:nvSpPr>
        <p:spPr>
          <a:xfrm>
            <a:off x="8697686" y="6517295"/>
            <a:ext cx="446314" cy="369332"/>
          </a:xfrm>
          <a:prstGeom prst="rect">
            <a:avLst/>
          </a:prstGeom>
          <a:noFill/>
        </p:spPr>
        <p:txBody>
          <a:bodyPr wrap="square" rtlCol="0">
            <a:spAutoFit/>
          </a:bodyPr>
          <a:lstStyle/>
          <a:p>
            <a:pPr algn="ctr"/>
            <a:r>
              <a:rPr lang="en-US" dirty="0"/>
              <a:t>11</a:t>
            </a:r>
          </a:p>
        </p:txBody>
      </p:sp>
      <p:sp>
        <p:nvSpPr>
          <p:cNvPr id="7" name="TextBox 6"/>
          <p:cNvSpPr txBox="1"/>
          <p:nvPr/>
        </p:nvSpPr>
        <p:spPr>
          <a:xfrm>
            <a:off x="-23423" y="6596717"/>
            <a:ext cx="4591171" cy="307777"/>
          </a:xfrm>
          <a:prstGeom prst="rect">
            <a:avLst/>
          </a:prstGeom>
          <a:noFill/>
        </p:spPr>
        <p:txBody>
          <a:bodyPr wrap="square" rtlCol="0">
            <a:spAutoFit/>
          </a:bodyPr>
          <a:lstStyle/>
          <a:p>
            <a:r>
              <a:rPr lang="en-US" sz="1400" dirty="0" err="1"/>
              <a:t>Duplissy</a:t>
            </a:r>
            <a:r>
              <a:rPr lang="en-US" sz="1400" dirty="0"/>
              <a:t> et al., 2011</a:t>
            </a:r>
          </a:p>
        </p:txBody>
      </p:sp>
    </p:spTree>
    <p:extLst>
      <p:ext uri="{BB962C8B-B14F-4D97-AF65-F5344CB8AC3E}">
        <p14:creationId xmlns:p14="http://schemas.microsoft.com/office/powerpoint/2010/main" val="4119653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Organic nitrate in AMS</a:t>
            </a:r>
          </a:p>
        </p:txBody>
      </p:sp>
      <p:pic>
        <p:nvPicPr>
          <p:cNvPr id="7" name="Picture 6"/>
          <p:cNvPicPr>
            <a:picLocks noChangeAspect="1"/>
          </p:cNvPicPr>
          <p:nvPr/>
        </p:nvPicPr>
        <p:blipFill>
          <a:blip r:embed="rId3"/>
          <a:stretch>
            <a:fillRect/>
          </a:stretch>
        </p:blipFill>
        <p:spPr>
          <a:xfrm>
            <a:off x="6193497" y="1906177"/>
            <a:ext cx="2554514" cy="775635"/>
          </a:xfrm>
          <a:prstGeom prst="rect">
            <a:avLst/>
          </a:prstGeom>
        </p:spPr>
      </p:pic>
      <p:sp>
        <p:nvSpPr>
          <p:cNvPr id="8" name="TextBox 7"/>
          <p:cNvSpPr txBox="1"/>
          <p:nvPr/>
        </p:nvSpPr>
        <p:spPr>
          <a:xfrm>
            <a:off x="0" y="6587699"/>
            <a:ext cx="6023430" cy="307777"/>
          </a:xfrm>
          <a:prstGeom prst="rect">
            <a:avLst/>
          </a:prstGeom>
          <a:noFill/>
        </p:spPr>
        <p:txBody>
          <a:bodyPr wrap="square" rtlCol="0">
            <a:spAutoFit/>
          </a:bodyPr>
          <a:lstStyle/>
          <a:p>
            <a:r>
              <a:rPr lang="en-US" sz="1400" dirty="0"/>
              <a:t>Farmer et al., 2010; Xu et al., 2015; </a:t>
            </a:r>
            <a:r>
              <a:rPr lang="en-US" sz="1400" dirty="0" err="1"/>
              <a:t>Kiendler-Scharr</a:t>
            </a:r>
            <a:r>
              <a:rPr lang="en-US" sz="1400" dirty="0"/>
              <a:t> et al., 2016</a:t>
            </a:r>
          </a:p>
        </p:txBody>
      </p:sp>
      <p:sp>
        <p:nvSpPr>
          <p:cNvPr id="9" name="TextBox 8"/>
          <p:cNvSpPr txBox="1"/>
          <p:nvPr/>
        </p:nvSpPr>
        <p:spPr>
          <a:xfrm>
            <a:off x="5856514" y="2882611"/>
            <a:ext cx="3287485" cy="4278094"/>
          </a:xfrm>
          <a:prstGeom prst="rect">
            <a:avLst/>
          </a:prstGeom>
          <a:noFill/>
        </p:spPr>
        <p:txBody>
          <a:bodyPr wrap="square" rtlCol="0">
            <a:spAutoFit/>
          </a:bodyPr>
          <a:lstStyle/>
          <a:p>
            <a:pPr marL="285750" indent="-285750">
              <a:buFont typeface="Arial" panose="020B0604020202020204" pitchFamily="34" charset="0"/>
              <a:buChar char="•"/>
            </a:pPr>
            <a:r>
              <a:rPr lang="en-US" sz="1600" dirty="0"/>
              <a:t>Organic nitrate estimation from total NO3 in AMS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R</a:t>
            </a:r>
            <a:r>
              <a:rPr lang="en-US" sz="1600" baseline="-25000" dirty="0"/>
              <a:t>ON</a:t>
            </a:r>
            <a:r>
              <a:rPr lang="en-US" sz="1600" dirty="0"/>
              <a:t> (NO</a:t>
            </a:r>
            <a:r>
              <a:rPr lang="en-US" sz="1600" baseline="30000" dirty="0"/>
              <a:t>+</a:t>
            </a:r>
            <a:r>
              <a:rPr lang="en-US" sz="1600" dirty="0"/>
              <a:t>/NO</a:t>
            </a:r>
            <a:r>
              <a:rPr lang="en-US" sz="1600" baseline="-25000" dirty="0"/>
              <a:t>2</a:t>
            </a:r>
            <a:r>
              <a:rPr lang="en-US" sz="1600" baseline="30000" dirty="0"/>
              <a:t>+</a:t>
            </a:r>
            <a:r>
              <a:rPr lang="en-US" sz="1600" dirty="0"/>
              <a:t>) ~ 5.6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NO</a:t>
            </a:r>
            <a:r>
              <a:rPr lang="en-US" sz="1600" baseline="-25000" dirty="0"/>
              <a:t>3,ON</a:t>
            </a:r>
            <a:r>
              <a:rPr lang="en-US" sz="1600" dirty="0"/>
              <a:t> contribution to Org </a:t>
            </a:r>
          </a:p>
          <a:p>
            <a:pPr lvl="1"/>
            <a:r>
              <a:rPr lang="en-US" sz="1600" dirty="0">
                <a:latin typeface="Calibri" panose="020F0502020204030204" pitchFamily="34" charset="0"/>
                <a:cs typeface="Calibri" panose="020F0502020204030204" pitchFamily="34" charset="0"/>
              </a:rPr>
              <a:t>→ </a:t>
            </a:r>
            <a:r>
              <a:rPr lang="en-US" sz="1600" dirty="0"/>
              <a:t>around 25%</a:t>
            </a:r>
          </a:p>
          <a:p>
            <a:pPr marL="742950" lvl="1"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NO</a:t>
            </a:r>
            <a:r>
              <a:rPr lang="en-US" sz="1600" baseline="-25000" dirty="0"/>
              <a:t>3</a:t>
            </a:r>
            <a:r>
              <a:rPr lang="en-US" sz="1600" dirty="0"/>
              <a:t>/Org decrease</a:t>
            </a:r>
          </a:p>
          <a:p>
            <a:pPr marL="742950" lvl="1" indent="-285750">
              <a:buFont typeface="Arial" panose="020B0604020202020204" pitchFamily="34" charset="0"/>
              <a:buChar char="•"/>
            </a:pPr>
            <a:r>
              <a:rPr lang="en-US" sz="1600" u="sng" dirty="0"/>
              <a:t>Inorganic nitrate formation in the beginning</a:t>
            </a:r>
            <a:r>
              <a:rPr lang="en-US" sz="1600" dirty="0"/>
              <a:t> </a:t>
            </a:r>
          </a:p>
          <a:p>
            <a:pPr marL="1200150" lvl="2" indent="-285750">
              <a:buFont typeface="Arial" panose="020B0604020202020204" pitchFamily="34" charset="0"/>
              <a:buChar char="•"/>
            </a:pPr>
            <a:r>
              <a:rPr lang="en-US" sz="1600" dirty="0"/>
              <a:t>Due to considerable amount of N2O5 injection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sp>
        <p:nvSpPr>
          <p:cNvPr id="10" name="TextBox 9"/>
          <p:cNvSpPr txBox="1"/>
          <p:nvPr/>
        </p:nvSpPr>
        <p:spPr>
          <a:xfrm>
            <a:off x="8697686" y="6517295"/>
            <a:ext cx="446314" cy="369332"/>
          </a:xfrm>
          <a:prstGeom prst="rect">
            <a:avLst/>
          </a:prstGeom>
          <a:noFill/>
        </p:spPr>
        <p:txBody>
          <a:bodyPr wrap="square" rtlCol="0">
            <a:spAutoFit/>
          </a:bodyPr>
          <a:lstStyle/>
          <a:p>
            <a:pPr algn="ctr"/>
            <a:r>
              <a:rPr lang="en-US" dirty="0"/>
              <a:t>12</a:t>
            </a:r>
          </a:p>
        </p:txBody>
      </p:sp>
      <p:pic>
        <p:nvPicPr>
          <p:cNvPr id="5" name="Content Placeholder 4"/>
          <p:cNvPicPr>
            <a:picLocks noGrp="1" noChangeAspect="1"/>
          </p:cNvPicPr>
          <p:nvPr>
            <p:ph idx="1"/>
          </p:nvPr>
        </p:nvPicPr>
        <p:blipFill>
          <a:blip r:embed="rId4"/>
          <a:stretch>
            <a:fillRect/>
          </a:stretch>
        </p:blipFill>
        <p:spPr>
          <a:xfrm>
            <a:off x="11771" y="1798978"/>
            <a:ext cx="5844743" cy="4171950"/>
          </a:xfrm>
          <a:prstGeom prst="rect">
            <a:avLst/>
          </a:prstGeom>
        </p:spPr>
      </p:pic>
      <p:cxnSp>
        <p:nvCxnSpPr>
          <p:cNvPr id="11" name="Straight Connector 10"/>
          <p:cNvCxnSpPr>
            <a:cxnSpLocks/>
          </p:cNvCxnSpPr>
          <p:nvPr/>
        </p:nvCxnSpPr>
        <p:spPr>
          <a:xfrm flipV="1">
            <a:off x="1590837" y="2038464"/>
            <a:ext cx="0" cy="341214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051560" y="1798978"/>
            <a:ext cx="1495697" cy="2394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All 3MF consumed</a:t>
            </a:r>
          </a:p>
        </p:txBody>
      </p:sp>
      <p:grpSp>
        <p:nvGrpSpPr>
          <p:cNvPr id="4" name="Group 3"/>
          <p:cNvGrpSpPr/>
          <p:nvPr/>
        </p:nvGrpSpPr>
        <p:grpSpPr>
          <a:xfrm>
            <a:off x="0" y="1533748"/>
            <a:ext cx="5780241" cy="4437179"/>
            <a:chOff x="2547257" y="1726317"/>
            <a:chExt cx="5780241" cy="3830152"/>
          </a:xfrm>
        </p:grpSpPr>
        <p:pic>
          <p:nvPicPr>
            <p:cNvPr id="3" name="Picture 2"/>
            <p:cNvPicPr>
              <a:picLocks noChangeAspect="1"/>
            </p:cNvPicPr>
            <p:nvPr/>
          </p:nvPicPr>
          <p:blipFill>
            <a:blip r:embed="rId5"/>
            <a:stretch>
              <a:fillRect/>
            </a:stretch>
          </p:blipFill>
          <p:spPr>
            <a:xfrm>
              <a:off x="2547257" y="1906177"/>
              <a:ext cx="5780241" cy="3650292"/>
            </a:xfrm>
            <a:prstGeom prst="rect">
              <a:avLst/>
            </a:prstGeom>
          </p:spPr>
        </p:pic>
        <p:cxnSp>
          <p:nvCxnSpPr>
            <p:cNvPr id="13" name="Straight Connector 12"/>
            <p:cNvCxnSpPr>
              <a:cxnSpLocks/>
            </p:cNvCxnSpPr>
            <p:nvPr/>
          </p:nvCxnSpPr>
          <p:spPr>
            <a:xfrm flipV="1">
              <a:off x="4214294" y="1726317"/>
              <a:ext cx="0" cy="341214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675017" y="1726317"/>
              <a:ext cx="1495697" cy="2394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All 3MF consumed</a:t>
              </a:r>
            </a:p>
          </p:txBody>
        </p:sp>
      </p:grpSp>
    </p:spTree>
    <p:extLst>
      <p:ext uri="{BB962C8B-B14F-4D97-AF65-F5344CB8AC3E}">
        <p14:creationId xmlns:p14="http://schemas.microsoft.com/office/powerpoint/2010/main" val="70109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a:stretch>
            <a:fillRect/>
          </a:stretch>
        </p:blipFill>
        <p:spPr>
          <a:xfrm>
            <a:off x="5028566" y="2620537"/>
            <a:ext cx="4068384" cy="2516764"/>
          </a:xfrm>
          <a:prstGeom prst="rect">
            <a:avLst/>
          </a:prstGeom>
        </p:spPr>
      </p:pic>
      <p:sp>
        <p:nvSpPr>
          <p:cNvPr id="2" name="Title 1"/>
          <p:cNvSpPr>
            <a:spLocks noGrp="1"/>
          </p:cNvSpPr>
          <p:nvPr>
            <p:ph type="title"/>
          </p:nvPr>
        </p:nvSpPr>
        <p:spPr>
          <a:xfrm>
            <a:off x="4878310" y="186229"/>
            <a:ext cx="3296525" cy="1450757"/>
          </a:xfrm>
        </p:spPr>
        <p:txBody>
          <a:bodyPr>
            <a:normAutofit fontScale="90000"/>
          </a:bodyPr>
          <a:lstStyle/>
          <a:p>
            <a:r>
              <a:rPr lang="en-US" sz="3200" dirty="0"/>
              <a:t>Oxidation mechanism &amp; CIMS Gas mass spectra</a:t>
            </a:r>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90" y="-1"/>
            <a:ext cx="4726932" cy="6597346"/>
          </a:xfrm>
          <a:prstGeom prst="rect">
            <a:avLst/>
          </a:prstGeom>
        </p:spPr>
      </p:pic>
      <p:sp>
        <p:nvSpPr>
          <p:cNvPr id="31" name="Rounded Rectangle 30"/>
          <p:cNvSpPr/>
          <p:nvPr/>
        </p:nvSpPr>
        <p:spPr>
          <a:xfrm>
            <a:off x="0" y="0"/>
            <a:ext cx="4953000" cy="2774426"/>
          </a:xfrm>
          <a:prstGeom prst="roundRect">
            <a:avLst/>
          </a:prstGeom>
          <a:solidFill>
            <a:srgbClr val="AE853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0" y="2774426"/>
            <a:ext cx="4953000" cy="4083574"/>
          </a:xfrm>
          <a:prstGeom prst="roundRect">
            <a:avLst>
              <a:gd name="adj" fmla="val 10843"/>
            </a:avLst>
          </a:prstGeom>
          <a:solidFill>
            <a:srgbClr val="7030A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3255738" y="2035762"/>
            <a:ext cx="1455962" cy="584775"/>
          </a:xfrm>
          <a:prstGeom prst="rect">
            <a:avLst/>
          </a:prstGeom>
          <a:noFill/>
        </p:spPr>
        <p:txBody>
          <a:bodyPr wrap="square" rtlCol="0">
            <a:spAutoFit/>
          </a:bodyPr>
          <a:lstStyle/>
          <a:p>
            <a:r>
              <a:rPr lang="en-US" sz="1600" dirty="0"/>
              <a:t>Mechanism from MCMv3.2 </a:t>
            </a:r>
          </a:p>
        </p:txBody>
      </p:sp>
      <p:sp>
        <p:nvSpPr>
          <p:cNvPr id="34" name="TextBox 33"/>
          <p:cNvSpPr txBox="1"/>
          <p:nvPr/>
        </p:nvSpPr>
        <p:spPr>
          <a:xfrm>
            <a:off x="3255738" y="2774425"/>
            <a:ext cx="1622573" cy="738664"/>
          </a:xfrm>
          <a:prstGeom prst="rect">
            <a:avLst/>
          </a:prstGeom>
          <a:noFill/>
        </p:spPr>
        <p:txBody>
          <a:bodyPr wrap="square" rtlCol="0">
            <a:spAutoFit/>
          </a:bodyPr>
          <a:lstStyle/>
          <a:p>
            <a:r>
              <a:rPr lang="en-US" sz="1400" dirty="0"/>
              <a:t>Mechanism from Tapia et al., 2011 &amp; from this study</a:t>
            </a:r>
          </a:p>
        </p:txBody>
      </p:sp>
      <p:sp>
        <p:nvSpPr>
          <p:cNvPr id="3" name="TextBox 2"/>
          <p:cNvSpPr txBox="1"/>
          <p:nvPr/>
        </p:nvSpPr>
        <p:spPr>
          <a:xfrm>
            <a:off x="5029690" y="5285547"/>
            <a:ext cx="4248549"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ONs form fast once N2O5 is injected into the chamber</a:t>
            </a:r>
          </a:p>
          <a:p>
            <a:pPr marL="285750" indent="-285750">
              <a:buFont typeface="Arial" panose="020B0604020202020204" pitchFamily="34" charset="0"/>
              <a:buChar char="•"/>
            </a:pPr>
            <a:r>
              <a:rPr lang="en-US" sz="1600" dirty="0"/>
              <a:t>2</a:t>
            </a:r>
            <a:r>
              <a:rPr lang="en-US" sz="1600" baseline="30000" dirty="0"/>
              <a:t>nd</a:t>
            </a:r>
            <a:r>
              <a:rPr lang="en-US" sz="1600" dirty="0"/>
              <a:t> generation product increase continuously until the end of the experiment</a:t>
            </a:r>
          </a:p>
        </p:txBody>
      </p:sp>
      <p:sp>
        <p:nvSpPr>
          <p:cNvPr id="11" name="Rectangle 10"/>
          <p:cNvSpPr/>
          <p:nvPr/>
        </p:nvSpPr>
        <p:spPr>
          <a:xfrm>
            <a:off x="1112686" y="3775543"/>
            <a:ext cx="846743" cy="60051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08208" y="2157997"/>
            <a:ext cx="692499" cy="666465"/>
          </a:xfrm>
          <a:prstGeom prst="rect">
            <a:avLst/>
          </a:prstGeom>
          <a:noFill/>
          <a:ln w="28575">
            <a:solidFill>
              <a:srgbClr val="FFB1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7D739"/>
              </a:solidFill>
            </a:endParaRPr>
          </a:p>
        </p:txBody>
      </p:sp>
      <p:sp>
        <p:nvSpPr>
          <p:cNvPr id="13" name="Rectangle 12"/>
          <p:cNvSpPr/>
          <p:nvPr/>
        </p:nvSpPr>
        <p:spPr>
          <a:xfrm>
            <a:off x="3860644" y="1366828"/>
            <a:ext cx="929733" cy="515046"/>
          </a:xfrm>
          <a:prstGeom prst="rect">
            <a:avLst/>
          </a:prstGeom>
          <a:noFill/>
          <a:ln w="28575">
            <a:solidFill>
              <a:srgbClr val="AE85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8345" y="1441468"/>
            <a:ext cx="866335" cy="756112"/>
          </a:xfrm>
          <a:prstGeom prst="rect">
            <a:avLst/>
          </a:prstGeom>
          <a:noFill/>
          <a:ln w="28575">
            <a:solidFill>
              <a:srgbClr val="AE85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626496" y="5458397"/>
            <a:ext cx="709737" cy="588837"/>
          </a:xfrm>
          <a:prstGeom prst="rect">
            <a:avLst/>
          </a:prstGeom>
          <a:noFill/>
          <a:ln w="28575">
            <a:solidFill>
              <a:srgbClr val="AE85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099926" y="4180926"/>
            <a:ext cx="760718" cy="626794"/>
          </a:xfrm>
          <a:prstGeom prst="rect">
            <a:avLst/>
          </a:prstGeom>
          <a:noFill/>
          <a:ln w="28575">
            <a:solidFill>
              <a:srgbClr val="FF4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697001" y="5402389"/>
            <a:ext cx="623141" cy="421767"/>
          </a:xfrm>
          <a:prstGeom prst="rect">
            <a:avLst/>
          </a:prstGeom>
          <a:noFill/>
          <a:ln w="28575">
            <a:solidFill>
              <a:srgbClr val="FF4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729823" y="5669773"/>
            <a:ext cx="710333" cy="545695"/>
          </a:xfrm>
          <a:prstGeom prst="rect">
            <a:avLst/>
          </a:prstGeom>
          <a:noFill/>
          <a:ln w="28575">
            <a:solidFill>
              <a:srgbClr val="FF4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57100" y="756426"/>
            <a:ext cx="712271" cy="694319"/>
          </a:xfrm>
          <a:prstGeom prst="rect">
            <a:avLst/>
          </a:prstGeom>
          <a:noFill/>
          <a:ln w="28575">
            <a:solidFill>
              <a:srgbClr val="00A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860644" y="744325"/>
            <a:ext cx="754899" cy="644246"/>
          </a:xfrm>
          <a:prstGeom prst="rect">
            <a:avLst/>
          </a:prstGeom>
          <a:noFill/>
          <a:ln w="28575">
            <a:solidFill>
              <a:srgbClr val="00A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9042" y="195968"/>
            <a:ext cx="570329" cy="50524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746336" y="176251"/>
            <a:ext cx="589898" cy="52258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950029" y="3532487"/>
            <a:ext cx="724801" cy="52931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943708" y="125928"/>
            <a:ext cx="775065" cy="575288"/>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9713" y="-105488"/>
            <a:ext cx="528689" cy="392091"/>
          </a:xfrm>
          <a:prstGeom prst="rect">
            <a:avLst/>
          </a:prstGeom>
          <a:noFill/>
          <a:ln w="28575">
            <a:solidFill>
              <a:srgbClr val="4675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853093" y="4168998"/>
            <a:ext cx="762450" cy="638721"/>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7D739"/>
              </a:solidFill>
            </a:endParaRPr>
          </a:p>
        </p:txBody>
      </p:sp>
      <p:sp>
        <p:nvSpPr>
          <p:cNvPr id="27" name="Rectangle 26"/>
          <p:cNvSpPr/>
          <p:nvPr/>
        </p:nvSpPr>
        <p:spPr>
          <a:xfrm>
            <a:off x="3781340" y="6047234"/>
            <a:ext cx="930360" cy="550111"/>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29" name="TextBox 28"/>
          <p:cNvSpPr txBox="1"/>
          <p:nvPr/>
        </p:nvSpPr>
        <p:spPr>
          <a:xfrm>
            <a:off x="8717625" y="6517294"/>
            <a:ext cx="446314" cy="369332"/>
          </a:xfrm>
          <a:prstGeom prst="rect">
            <a:avLst/>
          </a:prstGeom>
          <a:noFill/>
        </p:spPr>
        <p:txBody>
          <a:bodyPr wrap="square" rtlCol="0">
            <a:spAutoFit/>
          </a:bodyPr>
          <a:lstStyle/>
          <a:p>
            <a:pPr algn="ctr"/>
            <a:r>
              <a:rPr lang="en-US" dirty="0"/>
              <a:t>13</a:t>
            </a:r>
          </a:p>
        </p:txBody>
      </p:sp>
      <p:grpSp>
        <p:nvGrpSpPr>
          <p:cNvPr id="4" name="Group 3"/>
          <p:cNvGrpSpPr/>
          <p:nvPr/>
        </p:nvGrpSpPr>
        <p:grpSpPr>
          <a:xfrm>
            <a:off x="784206" y="1819524"/>
            <a:ext cx="6432022" cy="3392774"/>
            <a:chOff x="-8165624" y="-2160538"/>
            <a:chExt cx="6432022" cy="3392774"/>
          </a:xfrm>
        </p:grpSpPr>
        <p:pic>
          <p:nvPicPr>
            <p:cNvPr id="5" name="Picture 4"/>
            <p:cNvPicPr>
              <a:picLocks noChangeAspect="1"/>
            </p:cNvPicPr>
            <p:nvPr/>
          </p:nvPicPr>
          <p:blipFill>
            <a:blip r:embed="rId5"/>
            <a:stretch>
              <a:fillRect/>
            </a:stretch>
          </p:blipFill>
          <p:spPr>
            <a:xfrm>
              <a:off x="-8165624" y="-2158287"/>
              <a:ext cx="6432022" cy="3390523"/>
            </a:xfrm>
            <a:prstGeom prst="rect">
              <a:avLst/>
            </a:prstGeom>
          </p:spPr>
        </p:pic>
        <p:cxnSp>
          <p:nvCxnSpPr>
            <p:cNvPr id="35" name="Straight Connector 34"/>
            <p:cNvCxnSpPr>
              <a:cxnSpLocks/>
            </p:cNvCxnSpPr>
            <p:nvPr/>
          </p:nvCxnSpPr>
          <p:spPr>
            <a:xfrm flipV="1">
              <a:off x="-5590582" y="-1921051"/>
              <a:ext cx="0" cy="259887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6129859" y="-2160538"/>
              <a:ext cx="1495697" cy="2394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All 3MF consumed</a:t>
              </a:r>
            </a:p>
          </p:txBody>
        </p:sp>
      </p:grpSp>
    </p:spTree>
    <p:extLst>
      <p:ext uri="{BB962C8B-B14F-4D97-AF65-F5344CB8AC3E}">
        <p14:creationId xmlns:p14="http://schemas.microsoft.com/office/powerpoint/2010/main" val="422028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CIMS Particle mass spectra</a:t>
            </a:r>
          </a:p>
        </p:txBody>
      </p:sp>
      <p:pic>
        <p:nvPicPr>
          <p:cNvPr id="4" name="Picture 3"/>
          <p:cNvPicPr>
            <a:picLocks noChangeAspect="1"/>
          </p:cNvPicPr>
          <p:nvPr/>
        </p:nvPicPr>
        <p:blipFill>
          <a:blip r:embed="rId4"/>
          <a:stretch>
            <a:fillRect/>
          </a:stretch>
        </p:blipFill>
        <p:spPr>
          <a:xfrm>
            <a:off x="4648027" y="4246621"/>
            <a:ext cx="4495973" cy="2394324"/>
          </a:xfrm>
          <a:prstGeom prst="rect">
            <a:avLst/>
          </a:prstGeom>
        </p:spPr>
      </p:pic>
      <p:pic>
        <p:nvPicPr>
          <p:cNvPr id="5" name="Picture 4"/>
          <p:cNvPicPr>
            <a:picLocks noChangeAspect="1"/>
          </p:cNvPicPr>
          <p:nvPr/>
        </p:nvPicPr>
        <p:blipFill>
          <a:blip r:embed="rId5"/>
          <a:stretch>
            <a:fillRect/>
          </a:stretch>
        </p:blipFill>
        <p:spPr>
          <a:xfrm>
            <a:off x="0" y="4246620"/>
            <a:ext cx="4615222" cy="2394325"/>
          </a:xfrm>
          <a:prstGeom prst="rect">
            <a:avLst/>
          </a:prstGeom>
        </p:spPr>
      </p:pic>
      <p:grpSp>
        <p:nvGrpSpPr>
          <p:cNvPr id="13" name="Group 12"/>
          <p:cNvGrpSpPr/>
          <p:nvPr/>
        </p:nvGrpSpPr>
        <p:grpSpPr>
          <a:xfrm>
            <a:off x="3166" y="1755781"/>
            <a:ext cx="4644861" cy="2490839"/>
            <a:chOff x="4172455" y="2009639"/>
            <a:chExt cx="9807101" cy="5259126"/>
          </a:xfrm>
        </p:grpSpPr>
        <p:pic>
          <p:nvPicPr>
            <p:cNvPr id="6" name="Picture 5"/>
            <p:cNvPicPr>
              <a:picLocks noChangeAspect="1"/>
            </p:cNvPicPr>
            <p:nvPr/>
          </p:nvPicPr>
          <p:blipFill>
            <a:blip r:embed="rId6"/>
            <a:stretch>
              <a:fillRect/>
            </a:stretch>
          </p:blipFill>
          <p:spPr>
            <a:xfrm>
              <a:off x="4172455" y="2009639"/>
              <a:ext cx="9807101" cy="5259126"/>
            </a:xfrm>
            <a:prstGeom prst="rect">
              <a:avLst/>
            </a:prstGeom>
          </p:spPr>
        </p:pic>
        <p:sp>
          <p:nvSpPr>
            <p:cNvPr id="7" name="Rounded Rectangle 6"/>
            <p:cNvSpPr/>
            <p:nvPr/>
          </p:nvSpPr>
          <p:spPr>
            <a:xfrm>
              <a:off x="5076034" y="2105292"/>
              <a:ext cx="3039265" cy="4494351"/>
            </a:xfrm>
            <a:prstGeom prst="roundRect">
              <a:avLst>
                <a:gd name="adj" fmla="val 7667"/>
              </a:avLst>
            </a:prstGeom>
            <a:solidFill>
              <a:srgbClr val="92D050">
                <a:alpha val="27000"/>
              </a:srgbClr>
            </a:solidFill>
            <a:ln>
              <a:noFill/>
              <a:prstDash val="sysDash"/>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 name="Rounded Rectangle 7"/>
            <p:cNvSpPr/>
            <p:nvPr/>
          </p:nvSpPr>
          <p:spPr>
            <a:xfrm>
              <a:off x="8115300" y="2105292"/>
              <a:ext cx="5637876" cy="4494987"/>
            </a:xfrm>
            <a:prstGeom prst="roundRect">
              <a:avLst>
                <a:gd name="adj" fmla="val 3662"/>
              </a:avLst>
            </a:prstGeom>
            <a:solidFill>
              <a:srgbClr val="0099CC">
                <a:alpha val="23000"/>
              </a:srgb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TextBox 8"/>
            <p:cNvSpPr txBox="1"/>
            <p:nvPr/>
          </p:nvSpPr>
          <p:spPr>
            <a:xfrm>
              <a:off x="5242867" y="2138025"/>
              <a:ext cx="2985621" cy="402098"/>
            </a:xfrm>
            <a:prstGeom prst="rect">
              <a:avLst/>
            </a:prstGeom>
            <a:noFill/>
          </p:spPr>
          <p:txBody>
            <a:bodyPr wrap="square" rtlCol="0">
              <a:spAutoFit/>
            </a:bodyPr>
            <a:lstStyle/>
            <a:p>
              <a:r>
                <a:rPr lang="en-US" sz="1200" dirty="0"/>
                <a:t>Monomer region</a:t>
              </a:r>
            </a:p>
          </p:txBody>
        </p:sp>
        <p:sp>
          <p:nvSpPr>
            <p:cNvPr id="10" name="TextBox 9"/>
            <p:cNvSpPr txBox="1"/>
            <p:nvPr/>
          </p:nvSpPr>
          <p:spPr>
            <a:xfrm>
              <a:off x="8529912" y="2122636"/>
              <a:ext cx="2789665" cy="402098"/>
            </a:xfrm>
            <a:prstGeom prst="rect">
              <a:avLst/>
            </a:prstGeom>
            <a:noFill/>
          </p:spPr>
          <p:txBody>
            <a:bodyPr wrap="square" rtlCol="0">
              <a:spAutoFit/>
            </a:bodyPr>
            <a:lstStyle/>
            <a:p>
              <a:r>
                <a:rPr lang="en-US" sz="1200" dirty="0"/>
                <a:t>Dimer region</a:t>
              </a:r>
            </a:p>
          </p:txBody>
        </p:sp>
      </p:grpSp>
      <p:cxnSp>
        <p:nvCxnSpPr>
          <p:cNvPr id="15" name="Straight Arrow Connector 14"/>
          <p:cNvCxnSpPr/>
          <p:nvPr/>
        </p:nvCxnSpPr>
        <p:spPr>
          <a:xfrm>
            <a:off x="1625600" y="3842327"/>
            <a:ext cx="64655" cy="47105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4174836" y="3852637"/>
            <a:ext cx="505996" cy="45478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4828357" y="1816587"/>
            <a:ext cx="3991634" cy="2585323"/>
          </a:xfrm>
          <a:prstGeom prst="rect">
            <a:avLst/>
          </a:prstGeom>
          <a:noFill/>
        </p:spPr>
        <p:txBody>
          <a:bodyPr wrap="square" rtlCol="0">
            <a:spAutoFit/>
          </a:bodyPr>
          <a:lstStyle/>
          <a:p>
            <a:pPr marL="285750" indent="-285750">
              <a:buFont typeface="Arial" panose="020B0604020202020204" pitchFamily="34" charset="0"/>
              <a:buChar char="•"/>
            </a:pPr>
            <a:r>
              <a:rPr lang="en-US" dirty="0"/>
              <a:t>Major monomer: C5H6O3</a:t>
            </a:r>
          </a:p>
          <a:p>
            <a:pPr marL="742950" lvl="1" indent="-285750">
              <a:buFont typeface="Arial" panose="020B0604020202020204" pitchFamily="34" charset="0"/>
              <a:buChar char="•"/>
            </a:pPr>
            <a:r>
              <a:rPr lang="en-US" dirty="0"/>
              <a:t>Carboxylic acid</a:t>
            </a:r>
          </a:p>
          <a:p>
            <a:pPr marL="742950" lvl="1" indent="-285750">
              <a:buFont typeface="Arial" panose="020B0604020202020204" pitchFamily="34" charset="0"/>
              <a:buChar char="•"/>
            </a:pPr>
            <a:r>
              <a:rPr lang="en-US" dirty="0"/>
              <a:t>Related to high f44 signal from AMS</a:t>
            </a:r>
          </a:p>
          <a:p>
            <a:pPr marL="285750" indent="-285750">
              <a:buFont typeface="Arial" panose="020B0604020202020204" pitchFamily="34" charset="0"/>
              <a:buChar char="•"/>
            </a:pPr>
            <a:r>
              <a:rPr lang="en-US" dirty="0"/>
              <a:t>Lower signal in dimer region</a:t>
            </a:r>
          </a:p>
          <a:p>
            <a:pPr marL="742950" lvl="1" indent="-285750">
              <a:buFont typeface="Arial" panose="020B0604020202020204" pitchFamily="34" charset="0"/>
              <a:buChar char="•"/>
            </a:pPr>
            <a:r>
              <a:rPr lang="en-US" dirty="0"/>
              <a:t>Low yield of SOA</a:t>
            </a:r>
          </a:p>
          <a:p>
            <a:pPr marL="742950" lvl="1" indent="-285750">
              <a:buFont typeface="Arial" panose="020B0604020202020204" pitchFamily="34" charset="0"/>
              <a:buChar char="•"/>
            </a:pPr>
            <a:r>
              <a:rPr lang="en-US" dirty="0"/>
              <a:t>Thermal decomposition of oligomers?</a:t>
            </a:r>
          </a:p>
          <a:p>
            <a:pPr marL="285750" indent="-285750">
              <a:buFont typeface="Arial" panose="020B0604020202020204" pitchFamily="34" charset="0"/>
              <a:buChar char="•"/>
            </a:pPr>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1884759335"/>
              </p:ext>
            </p:extLst>
          </p:nvPr>
        </p:nvGraphicFramePr>
        <p:xfrm>
          <a:off x="7913528" y="1494541"/>
          <a:ext cx="906463" cy="882650"/>
        </p:xfrm>
        <a:graphic>
          <a:graphicData uri="http://schemas.openxmlformats.org/presentationml/2006/ole">
            <mc:AlternateContent xmlns:mc="http://schemas.openxmlformats.org/markup-compatibility/2006">
              <mc:Choice xmlns:v="urn:schemas-microsoft-com:vml" Requires="v">
                <p:oleObj spid="_x0000_s2392" name="CS ChemDraw Drawing" r:id="rId7" imgW="906678" imgH="883348" progId="ChemDraw.Document.6.0">
                  <p:embed/>
                </p:oleObj>
              </mc:Choice>
              <mc:Fallback>
                <p:oleObj name="CS ChemDraw Drawing" r:id="rId7" imgW="906678" imgH="883348" progId="ChemDraw.Document.6.0">
                  <p:embed/>
                  <p:pic>
                    <p:nvPicPr>
                      <p:cNvPr id="0" name=""/>
                      <p:cNvPicPr/>
                      <p:nvPr/>
                    </p:nvPicPr>
                    <p:blipFill>
                      <a:blip r:embed="rId8"/>
                      <a:stretch>
                        <a:fillRect/>
                      </a:stretch>
                    </p:blipFill>
                    <p:spPr>
                      <a:xfrm>
                        <a:off x="7913528" y="1494541"/>
                        <a:ext cx="906463" cy="882650"/>
                      </a:xfrm>
                      <a:prstGeom prst="rect">
                        <a:avLst/>
                      </a:prstGeom>
                    </p:spPr>
                  </p:pic>
                </p:oleObj>
              </mc:Fallback>
            </mc:AlternateContent>
          </a:graphicData>
        </a:graphic>
      </p:graphicFrame>
      <p:sp>
        <p:nvSpPr>
          <p:cNvPr id="16" name="TextBox 15"/>
          <p:cNvSpPr txBox="1"/>
          <p:nvPr/>
        </p:nvSpPr>
        <p:spPr>
          <a:xfrm>
            <a:off x="8697686" y="6517295"/>
            <a:ext cx="446314" cy="369332"/>
          </a:xfrm>
          <a:prstGeom prst="rect">
            <a:avLst/>
          </a:prstGeom>
          <a:noFill/>
        </p:spPr>
        <p:txBody>
          <a:bodyPr wrap="square" rtlCol="0">
            <a:spAutoFit/>
          </a:bodyPr>
          <a:lstStyle/>
          <a:p>
            <a:pPr algn="ctr"/>
            <a:r>
              <a:rPr lang="en-US" dirty="0"/>
              <a:t>14</a:t>
            </a:r>
          </a:p>
        </p:txBody>
      </p:sp>
    </p:spTree>
    <p:extLst>
      <p:ext uri="{BB962C8B-B14F-4D97-AF65-F5344CB8AC3E}">
        <p14:creationId xmlns:p14="http://schemas.microsoft.com/office/powerpoint/2010/main" val="2845657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Summary &amp; future works</a:t>
            </a:r>
          </a:p>
        </p:txBody>
      </p:sp>
      <p:sp>
        <p:nvSpPr>
          <p:cNvPr id="5" name="TextBox 4"/>
          <p:cNvSpPr txBox="1"/>
          <p:nvPr/>
        </p:nvSpPr>
        <p:spPr>
          <a:xfrm>
            <a:off x="903514" y="1346649"/>
            <a:ext cx="7463246" cy="5078313"/>
          </a:xfrm>
          <a:prstGeom prst="rect">
            <a:avLst/>
          </a:prstGeom>
          <a:noFill/>
        </p:spPr>
        <p:txBody>
          <a:bodyPr wrap="square" rtlCol="0">
            <a:spAutoFit/>
          </a:bodyPr>
          <a:lstStyle/>
          <a:p>
            <a:pPr marL="285750" indent="-285750">
              <a:buFont typeface="Arial" panose="020B0604020202020204" pitchFamily="34" charset="0"/>
              <a:buChar char="•"/>
            </a:pPr>
            <a:r>
              <a:rPr lang="en-US" dirty="0"/>
              <a:t>SOA yield of 3MF + NO3</a:t>
            </a:r>
          </a:p>
          <a:p>
            <a:pPr marL="742950" lvl="1" indent="-285750">
              <a:buFont typeface="Arial" panose="020B0604020202020204" pitchFamily="34" charset="0"/>
              <a:buChar char="•"/>
            </a:pPr>
            <a:r>
              <a:rPr lang="en-US" dirty="0"/>
              <a:t>Around 1.5-2% at </a:t>
            </a:r>
            <a:r>
              <a:rPr lang="el-GR" dirty="0">
                <a:latin typeface="Calibri" panose="020F0502020204030204" pitchFamily="34" charset="0"/>
                <a:cs typeface="Calibri" panose="020F0502020204030204" pitchFamily="34" charset="0"/>
              </a:rPr>
              <a:t>Δ</a:t>
            </a:r>
            <a:r>
              <a:rPr lang="en-US" dirty="0">
                <a:latin typeface="Calibri" panose="020F0502020204030204" pitchFamily="34" charset="0"/>
                <a:cs typeface="Calibri" panose="020F0502020204030204" pitchFamily="34" charset="0"/>
              </a:rPr>
              <a:t>Mo from 5-45 </a:t>
            </a:r>
            <a:r>
              <a:rPr lang="en-US" dirty="0" err="1">
                <a:latin typeface="Calibri" panose="020F0502020204030204" pitchFamily="34" charset="0"/>
                <a:cs typeface="Calibri" panose="020F0502020204030204" pitchFamily="34" charset="0"/>
              </a:rPr>
              <a:t>ug</a:t>
            </a:r>
            <a:r>
              <a:rPr lang="en-US" dirty="0">
                <a:latin typeface="Calibri" panose="020F0502020204030204" pitchFamily="34" charset="0"/>
                <a:cs typeface="Calibri" panose="020F0502020204030204" pitchFamily="34" charset="0"/>
              </a:rPr>
              <a:t>/m3</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Aerosol growing behavior</a:t>
            </a:r>
          </a:p>
          <a:p>
            <a:pPr marL="742950" lvl="1" indent="-285750">
              <a:buFont typeface="Arial" panose="020B0604020202020204" pitchFamily="34" charset="0"/>
              <a:buChar char="•"/>
            </a:pPr>
            <a:r>
              <a:rPr lang="en-US" dirty="0"/>
              <a:t>Multigenerational oxidation product contribute to SOA</a:t>
            </a:r>
          </a:p>
          <a:p>
            <a:pPr marL="742950" lvl="1" indent="-285750">
              <a:buFont typeface="Arial" panose="020B0604020202020204" pitchFamily="34" charset="0"/>
              <a:buChar char="•"/>
            </a:pPr>
            <a:r>
              <a:rPr lang="en-US" dirty="0"/>
              <a:t>Organic nitrate contribution: ~25%</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Major monomer </a:t>
            </a:r>
          </a:p>
          <a:p>
            <a:pPr marL="742950" lvl="1" indent="-285750">
              <a:buFont typeface="Arial" panose="020B0604020202020204" pitchFamily="34" charset="0"/>
              <a:buChar char="•"/>
            </a:pPr>
            <a:r>
              <a:rPr lang="en-US" dirty="0"/>
              <a:t>Gas: C5H5NO5: organic nitrate</a:t>
            </a:r>
          </a:p>
          <a:p>
            <a:pPr marL="1200150" lvl="2" indent="-285750">
              <a:buFont typeface="Arial" panose="020B0604020202020204" pitchFamily="34" charset="0"/>
              <a:buChar char="•"/>
            </a:pPr>
            <a:r>
              <a:rPr lang="en-US" dirty="0"/>
              <a:t>Stays mostly in gas: low signal in particle phase</a:t>
            </a:r>
          </a:p>
          <a:p>
            <a:pPr marL="742950" lvl="1" indent="-285750">
              <a:buFont typeface="Arial" panose="020B0604020202020204" pitchFamily="34" charset="0"/>
              <a:buChar char="•"/>
            </a:pPr>
            <a:r>
              <a:rPr lang="en-US" dirty="0"/>
              <a:t>Particle: C5H6O3: Carboxylic acid</a:t>
            </a:r>
          </a:p>
          <a:p>
            <a:pPr marL="1200150" lvl="2" indent="-285750">
              <a:buFont typeface="Arial" panose="020B0604020202020204" pitchFamily="34" charset="0"/>
              <a:buChar char="•"/>
            </a:pPr>
            <a:r>
              <a:rPr lang="en-US" dirty="0"/>
              <a:t>f44 also higher compared to the other fragments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Future studies</a:t>
            </a:r>
          </a:p>
          <a:p>
            <a:pPr marL="742950" lvl="1" indent="-285750">
              <a:buFont typeface="Arial" panose="020B0604020202020204" pitchFamily="34" charset="0"/>
              <a:buChar char="•"/>
            </a:pPr>
            <a:r>
              <a:rPr lang="en-US" dirty="0"/>
              <a:t>Identify major products’ pathway yet unknown</a:t>
            </a:r>
          </a:p>
          <a:p>
            <a:pPr marL="742950" lvl="1" indent="-285750">
              <a:buFont typeface="Arial" panose="020B0604020202020204" pitchFamily="34" charset="0"/>
              <a:buChar char="•"/>
            </a:pPr>
            <a:r>
              <a:rPr lang="en-US" dirty="0"/>
              <a:t>Identify how major oligomers are produced</a:t>
            </a:r>
          </a:p>
          <a:p>
            <a:pPr marL="742950" lvl="1" indent="-285750">
              <a:buFont typeface="Arial" panose="020B0604020202020204" pitchFamily="34" charset="0"/>
              <a:buChar char="•"/>
            </a:pPr>
            <a:r>
              <a:rPr lang="en-US" dirty="0"/>
              <a:t>Characterize particle composition</a:t>
            </a:r>
          </a:p>
          <a:p>
            <a:pPr marL="285750" indent="-285750">
              <a:buFont typeface="Arial" panose="020B0604020202020204" pitchFamily="34" charset="0"/>
              <a:buChar char="•"/>
            </a:pPr>
            <a:endParaRPr lang="en-US" dirty="0"/>
          </a:p>
        </p:txBody>
      </p:sp>
      <p:sp>
        <p:nvSpPr>
          <p:cNvPr id="6" name="TextBox 5"/>
          <p:cNvSpPr txBox="1"/>
          <p:nvPr/>
        </p:nvSpPr>
        <p:spPr>
          <a:xfrm>
            <a:off x="8697686" y="6517295"/>
            <a:ext cx="446314" cy="369332"/>
          </a:xfrm>
          <a:prstGeom prst="rect">
            <a:avLst/>
          </a:prstGeom>
          <a:noFill/>
        </p:spPr>
        <p:txBody>
          <a:bodyPr wrap="square" rtlCol="0">
            <a:spAutoFit/>
          </a:bodyPr>
          <a:lstStyle/>
          <a:p>
            <a:pPr algn="ctr"/>
            <a:r>
              <a:rPr lang="en-US" dirty="0"/>
              <a:t>15</a:t>
            </a:r>
          </a:p>
        </p:txBody>
      </p:sp>
    </p:spTree>
    <p:extLst>
      <p:ext uri="{BB962C8B-B14F-4D97-AF65-F5344CB8AC3E}">
        <p14:creationId xmlns:p14="http://schemas.microsoft.com/office/powerpoint/2010/main" val="597104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3"/>
          <a:stretch>
            <a:fillRect/>
          </a:stretch>
        </p:blipFill>
        <p:spPr>
          <a:xfrm>
            <a:off x="108857" y="1766781"/>
            <a:ext cx="5962650" cy="4076700"/>
          </a:xfrm>
          <a:prstGeom prst="rect">
            <a:avLst/>
          </a:prstGeom>
        </p:spPr>
      </p:pic>
      <p:sp>
        <p:nvSpPr>
          <p:cNvPr id="2" name="Title 1"/>
          <p:cNvSpPr>
            <a:spLocks noGrp="1"/>
          </p:cNvSpPr>
          <p:nvPr>
            <p:ph type="title"/>
          </p:nvPr>
        </p:nvSpPr>
        <p:spPr>
          <a:xfrm>
            <a:off x="457199" y="274638"/>
            <a:ext cx="7184572" cy="1143000"/>
          </a:xfrm>
        </p:spPr>
        <p:txBody>
          <a:bodyPr>
            <a:normAutofit/>
          </a:bodyPr>
          <a:lstStyle/>
          <a:p>
            <a:r>
              <a:rPr lang="en-US" sz="3200" dirty="0"/>
              <a:t>AMS Organic families normalized by SO4</a:t>
            </a:r>
          </a:p>
        </p:txBody>
      </p:sp>
      <p:sp>
        <p:nvSpPr>
          <p:cNvPr id="3" name="TextBox 2"/>
          <p:cNvSpPr txBox="1"/>
          <p:nvPr/>
        </p:nvSpPr>
        <p:spPr>
          <a:xfrm>
            <a:off x="5706991" y="1497574"/>
            <a:ext cx="3502325" cy="5016758"/>
          </a:xfrm>
          <a:prstGeom prst="rect">
            <a:avLst/>
          </a:prstGeom>
          <a:noFill/>
        </p:spPr>
        <p:txBody>
          <a:bodyPr wrap="square" rtlCol="0">
            <a:spAutoFit/>
          </a:bodyPr>
          <a:lstStyle/>
          <a:p>
            <a:pPr marL="285750" indent="-285750">
              <a:buFont typeface="Arial" panose="020B0604020202020204" pitchFamily="34" charset="0"/>
              <a:buChar char="•"/>
            </a:pPr>
            <a:r>
              <a:rPr lang="en-US" sz="1600" dirty="0"/>
              <a:t>Normalizing by sulfate</a:t>
            </a:r>
          </a:p>
          <a:p>
            <a:pPr marL="742950" lvl="1" indent="-285750">
              <a:buFont typeface="Arial" panose="020B0604020202020204" pitchFamily="34" charset="0"/>
              <a:buChar char="•"/>
            </a:pPr>
            <a:r>
              <a:rPr lang="en-US" sz="1600" dirty="0"/>
              <a:t>Non-volatile</a:t>
            </a:r>
          </a:p>
          <a:p>
            <a:pPr marL="742950" lvl="1" indent="-285750">
              <a:buFont typeface="Arial" panose="020B0604020202020204" pitchFamily="34" charset="0"/>
              <a:buChar char="•"/>
            </a:pPr>
            <a:r>
              <a:rPr lang="en-US" sz="1600" dirty="0"/>
              <a:t>Reflecting Particle wall loss &amp; collection efficiency</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All species grow slowly, reaching maximum after all MF consumed </a:t>
            </a:r>
          </a:p>
          <a:p>
            <a:pPr lvl="1"/>
            <a:r>
              <a:rPr lang="en-US" sz="1600" b="1" u="sng" dirty="0">
                <a:latin typeface="Calibri" panose="020F0502020204030204" pitchFamily="34" charset="0"/>
                <a:cs typeface="Calibri" panose="020F0502020204030204" pitchFamily="34" charset="0"/>
              </a:rPr>
              <a:t>→ </a:t>
            </a:r>
            <a:r>
              <a:rPr lang="en-US" sz="1600" b="1" u="sng" dirty="0"/>
              <a:t>Multi-generational oxidation products contribute to aerosol growth</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Stay constant after reaching the maximum</a:t>
            </a:r>
          </a:p>
          <a:p>
            <a:pPr marL="742950" lvl="1"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low-volatile compounds partitioning on sulfate</a:t>
            </a:r>
          </a:p>
          <a:p>
            <a:pPr marL="742950" lvl="1" indent="-285750">
              <a:buFont typeface="Arial" panose="020B0604020202020204" pitchFamily="34" charset="0"/>
              <a:buChar char="•"/>
            </a:pPr>
            <a:r>
              <a:rPr lang="en-US" sz="1600" dirty="0"/>
              <a:t>Oxidized species partition directly from gas-phase, less importance in particle-phase oxidation??</a:t>
            </a:r>
          </a:p>
          <a:p>
            <a:pPr marL="285750" indent="-285750">
              <a:buFont typeface="Arial" panose="020B0604020202020204" pitchFamily="34" charset="0"/>
              <a:buChar char="•"/>
            </a:pPr>
            <a:endParaRPr lang="en-US" sz="1600" dirty="0"/>
          </a:p>
        </p:txBody>
      </p:sp>
      <p:sp>
        <p:nvSpPr>
          <p:cNvPr id="5" name="TextBox 4"/>
          <p:cNvSpPr txBox="1"/>
          <p:nvPr/>
        </p:nvSpPr>
        <p:spPr>
          <a:xfrm>
            <a:off x="-23423" y="6596717"/>
            <a:ext cx="4591171" cy="307777"/>
          </a:xfrm>
          <a:prstGeom prst="rect">
            <a:avLst/>
          </a:prstGeom>
          <a:noFill/>
        </p:spPr>
        <p:txBody>
          <a:bodyPr wrap="square" rtlCol="0">
            <a:spAutoFit/>
          </a:bodyPr>
          <a:lstStyle/>
          <a:p>
            <a:r>
              <a:rPr lang="en-US" sz="1400" dirty="0"/>
              <a:t>Henry and Donahue, 2012; Boyd et al., 2013</a:t>
            </a:r>
          </a:p>
        </p:txBody>
      </p:sp>
      <p:cxnSp>
        <p:nvCxnSpPr>
          <p:cNvPr id="6" name="Straight Connector 5"/>
          <p:cNvCxnSpPr/>
          <p:nvPr/>
        </p:nvCxnSpPr>
        <p:spPr>
          <a:xfrm flipV="1">
            <a:off x="1570808" y="1761364"/>
            <a:ext cx="0" cy="33343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22960" y="1521878"/>
            <a:ext cx="1495697" cy="2394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All 3MF consumed</a:t>
            </a:r>
          </a:p>
        </p:txBody>
      </p:sp>
      <p:sp>
        <p:nvSpPr>
          <p:cNvPr id="9" name="TextBox 8"/>
          <p:cNvSpPr txBox="1"/>
          <p:nvPr/>
        </p:nvSpPr>
        <p:spPr>
          <a:xfrm>
            <a:off x="8650197" y="6517295"/>
            <a:ext cx="493803" cy="369332"/>
          </a:xfrm>
          <a:prstGeom prst="rect">
            <a:avLst/>
          </a:prstGeom>
          <a:noFill/>
        </p:spPr>
        <p:txBody>
          <a:bodyPr wrap="square" rtlCol="0">
            <a:spAutoFit/>
          </a:bodyPr>
          <a:lstStyle/>
          <a:p>
            <a:pPr algn="ctr"/>
            <a:r>
              <a:rPr lang="en-US" dirty="0"/>
              <a:t>10</a:t>
            </a:r>
          </a:p>
        </p:txBody>
      </p:sp>
    </p:spTree>
    <p:extLst>
      <p:ext uri="{BB962C8B-B14F-4D97-AF65-F5344CB8AC3E}">
        <p14:creationId xmlns:p14="http://schemas.microsoft.com/office/powerpoint/2010/main" val="188066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Importance of Aerosol Studies</a:t>
            </a:r>
          </a:p>
        </p:txBody>
      </p:sp>
      <p:grpSp>
        <p:nvGrpSpPr>
          <p:cNvPr id="5" name="Group 4"/>
          <p:cNvGrpSpPr/>
          <p:nvPr/>
        </p:nvGrpSpPr>
        <p:grpSpPr>
          <a:xfrm>
            <a:off x="191549" y="2630789"/>
            <a:ext cx="5257471" cy="3684088"/>
            <a:chOff x="2057954" y="2147863"/>
            <a:chExt cx="6502065" cy="4556217"/>
          </a:xfrm>
        </p:grpSpPr>
        <p:pic>
          <p:nvPicPr>
            <p:cNvPr id="6" name="Picture 5"/>
            <p:cNvPicPr>
              <a:picLocks noChangeAspect="1"/>
            </p:cNvPicPr>
            <p:nvPr/>
          </p:nvPicPr>
          <p:blipFill>
            <a:blip r:embed="rId3"/>
            <a:stretch>
              <a:fillRect/>
            </a:stretch>
          </p:blipFill>
          <p:spPr>
            <a:xfrm>
              <a:off x="6419196" y="3786684"/>
              <a:ext cx="1713870" cy="1425262"/>
            </a:xfrm>
            <a:prstGeom prst="rect">
              <a:avLst/>
            </a:prstGeom>
          </p:spPr>
        </p:pic>
        <p:pic>
          <p:nvPicPr>
            <p:cNvPr id="7" name="Picture 6"/>
            <p:cNvPicPr>
              <a:picLocks noChangeAspect="1"/>
            </p:cNvPicPr>
            <p:nvPr/>
          </p:nvPicPr>
          <p:blipFill>
            <a:blip r:embed="rId4"/>
            <a:stretch>
              <a:fillRect/>
            </a:stretch>
          </p:blipFill>
          <p:spPr>
            <a:xfrm>
              <a:off x="6606468" y="5161441"/>
              <a:ext cx="1953551" cy="990879"/>
            </a:xfrm>
            <a:prstGeom prst="rect">
              <a:avLst/>
            </a:prstGeom>
          </p:spPr>
        </p:pic>
        <p:pic>
          <p:nvPicPr>
            <p:cNvPr id="8" name="Picture 7"/>
            <p:cNvPicPr>
              <a:picLocks noChangeAspect="1"/>
            </p:cNvPicPr>
            <p:nvPr/>
          </p:nvPicPr>
          <p:blipFill>
            <a:blip r:embed="rId5"/>
            <a:stretch>
              <a:fillRect/>
            </a:stretch>
          </p:blipFill>
          <p:spPr>
            <a:xfrm>
              <a:off x="4962194" y="4365104"/>
              <a:ext cx="1178927" cy="1409560"/>
            </a:xfrm>
            <a:prstGeom prst="rect">
              <a:avLst/>
            </a:prstGeom>
          </p:spPr>
        </p:pic>
        <p:pic>
          <p:nvPicPr>
            <p:cNvPr id="9" name="Picture 8"/>
            <p:cNvPicPr>
              <a:picLocks noChangeAspect="1"/>
            </p:cNvPicPr>
            <p:nvPr/>
          </p:nvPicPr>
          <p:blipFill>
            <a:blip r:embed="rId6"/>
            <a:stretch>
              <a:fillRect/>
            </a:stretch>
          </p:blipFill>
          <p:spPr>
            <a:xfrm>
              <a:off x="2123728" y="4205525"/>
              <a:ext cx="1077085" cy="1561923"/>
            </a:xfrm>
            <a:prstGeom prst="rect">
              <a:avLst/>
            </a:prstGeom>
          </p:spPr>
        </p:pic>
        <p:sp>
          <p:nvSpPr>
            <p:cNvPr id="10" name="Oval 9"/>
            <p:cNvSpPr/>
            <p:nvPr/>
          </p:nvSpPr>
          <p:spPr>
            <a:xfrm>
              <a:off x="3419872" y="3068960"/>
              <a:ext cx="1656183" cy="79287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000" b="1" dirty="0">
                  <a:latin typeface="Calibri" panose="020F0502020204030204" pitchFamily="34" charset="0"/>
                  <a:cs typeface="Calibri" panose="020F0502020204030204" pitchFamily="34" charset="0"/>
                </a:rPr>
                <a:t>VOCs</a:t>
              </a:r>
            </a:p>
          </p:txBody>
        </p:sp>
        <p:sp>
          <p:nvSpPr>
            <p:cNvPr id="13" name="TextBox 12"/>
            <p:cNvSpPr txBox="1"/>
            <p:nvPr/>
          </p:nvSpPr>
          <p:spPr>
            <a:xfrm>
              <a:off x="2057954" y="5767447"/>
              <a:ext cx="1462116" cy="723208"/>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Biogenic</a:t>
              </a:r>
            </a:p>
            <a:p>
              <a:r>
                <a:rPr lang="en-US" sz="1600" dirty="0">
                  <a:latin typeface="Calibri" panose="020F0502020204030204" pitchFamily="34" charset="0"/>
                  <a:cs typeface="Calibri" panose="020F0502020204030204" pitchFamily="34" charset="0"/>
                </a:rPr>
                <a:t>Emission</a:t>
              </a:r>
            </a:p>
          </p:txBody>
        </p:sp>
        <p:sp>
          <p:nvSpPr>
            <p:cNvPr id="14" name="TextBox 13"/>
            <p:cNvSpPr txBox="1"/>
            <p:nvPr/>
          </p:nvSpPr>
          <p:spPr>
            <a:xfrm>
              <a:off x="5092222" y="5430521"/>
              <a:ext cx="975778" cy="647081"/>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Biomass</a:t>
              </a:r>
            </a:p>
            <a:p>
              <a:r>
                <a:rPr lang="en-US" sz="1400" dirty="0">
                  <a:latin typeface="Calibri" panose="020F0502020204030204" pitchFamily="34" charset="0"/>
                  <a:cs typeface="Calibri" panose="020F0502020204030204" pitchFamily="34" charset="0"/>
                </a:rPr>
                <a:t>Burning</a:t>
              </a:r>
            </a:p>
          </p:txBody>
        </p:sp>
        <p:sp>
          <p:nvSpPr>
            <p:cNvPr id="15" name="TextBox 14"/>
            <p:cNvSpPr txBox="1"/>
            <p:nvPr/>
          </p:nvSpPr>
          <p:spPr>
            <a:xfrm>
              <a:off x="6923116" y="6056999"/>
              <a:ext cx="1320254" cy="647081"/>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Fossil Fuel</a:t>
              </a:r>
            </a:p>
            <a:p>
              <a:r>
                <a:rPr lang="en-US" sz="1400" dirty="0">
                  <a:latin typeface="Calibri" panose="020F0502020204030204" pitchFamily="34" charset="0"/>
                  <a:cs typeface="Calibri" panose="020F0502020204030204" pitchFamily="34" charset="0"/>
                </a:rPr>
                <a:t>Combustion</a:t>
              </a:r>
            </a:p>
          </p:txBody>
        </p:sp>
        <p:sp>
          <p:nvSpPr>
            <p:cNvPr id="16" name="Right Arrow 15"/>
            <p:cNvSpPr/>
            <p:nvPr/>
          </p:nvSpPr>
          <p:spPr>
            <a:xfrm rot="18274154">
              <a:off x="3006806" y="3927410"/>
              <a:ext cx="823934" cy="309403"/>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7" name="Right Arrow 16"/>
            <p:cNvSpPr/>
            <p:nvPr/>
          </p:nvSpPr>
          <p:spPr>
            <a:xfrm rot="13823693">
              <a:off x="4673529" y="3928589"/>
              <a:ext cx="823935" cy="309404"/>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8" name="Up Arrow 17"/>
            <p:cNvSpPr/>
            <p:nvPr/>
          </p:nvSpPr>
          <p:spPr>
            <a:xfrm>
              <a:off x="4067944" y="2147863"/>
              <a:ext cx="360040" cy="92109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Up Arrow 18"/>
            <p:cNvSpPr/>
            <p:nvPr/>
          </p:nvSpPr>
          <p:spPr>
            <a:xfrm>
              <a:off x="5817943" y="2472185"/>
              <a:ext cx="360040" cy="1440159"/>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0" name="Bent-Up Arrow 19"/>
            <p:cNvSpPr/>
            <p:nvPr/>
          </p:nvSpPr>
          <p:spPr>
            <a:xfrm rot="16200000">
              <a:off x="5547290" y="2757441"/>
              <a:ext cx="704379" cy="1646850"/>
            </a:xfrm>
            <a:prstGeom prst="ben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21" name="Oval 20"/>
          <p:cNvSpPr/>
          <p:nvPr/>
        </p:nvSpPr>
        <p:spPr>
          <a:xfrm>
            <a:off x="2565117" y="4481204"/>
            <a:ext cx="1011487" cy="1572063"/>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47E282E-4D81-DF46-941C-9AE99218FE46}"/>
              </a:ext>
            </a:extLst>
          </p:cNvPr>
          <p:cNvSpPr txBox="1"/>
          <p:nvPr/>
        </p:nvSpPr>
        <p:spPr>
          <a:xfrm>
            <a:off x="2044041" y="2723616"/>
            <a:ext cx="607888" cy="738664"/>
          </a:xfrm>
          <a:prstGeom prst="rect">
            <a:avLst/>
          </a:prstGeom>
          <a:noFill/>
        </p:spPr>
        <p:txBody>
          <a:bodyPr wrap="square" rtlCol="0">
            <a:spAutoFit/>
          </a:bodyPr>
          <a:lstStyle/>
          <a:p>
            <a:r>
              <a:rPr lang="en-US" sz="1400" dirty="0"/>
              <a:t>+OH, NO3, O3</a:t>
            </a:r>
          </a:p>
        </p:txBody>
      </p:sp>
      <p:sp>
        <p:nvSpPr>
          <p:cNvPr id="23" name="Oval 22">
            <a:extLst>
              <a:ext uri="{FF2B5EF4-FFF2-40B4-BE49-F238E27FC236}">
                <a16:creationId xmlns:a16="http://schemas.microsoft.com/office/drawing/2014/main" id="{65F7B072-9CFA-FD4B-AB15-CFB7A893826F}"/>
              </a:ext>
            </a:extLst>
          </p:cNvPr>
          <p:cNvSpPr/>
          <p:nvPr/>
        </p:nvSpPr>
        <p:spPr>
          <a:xfrm>
            <a:off x="1615551" y="1699416"/>
            <a:ext cx="232898" cy="232898"/>
          </a:xfrm>
          <a:prstGeom prst="ellipse">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5B991A7-EAD5-FF4B-B28E-45B98F79CB6F}"/>
              </a:ext>
            </a:extLst>
          </p:cNvPr>
          <p:cNvSpPr/>
          <p:nvPr/>
        </p:nvSpPr>
        <p:spPr>
          <a:xfrm>
            <a:off x="1647204" y="1998859"/>
            <a:ext cx="201245" cy="201245"/>
          </a:xfrm>
          <a:prstGeom prst="ellipse">
            <a:avLst/>
          </a:prstGeom>
          <a:solidFill>
            <a:schemeClr val="tx1"/>
          </a:solidFill>
          <a:ln w="28575">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6348756-3268-104E-B406-63CB5A3814D8}"/>
              </a:ext>
            </a:extLst>
          </p:cNvPr>
          <p:cNvSpPr/>
          <p:nvPr/>
        </p:nvSpPr>
        <p:spPr>
          <a:xfrm>
            <a:off x="1927592" y="1649319"/>
            <a:ext cx="291982" cy="291982"/>
          </a:xfrm>
          <a:prstGeom prst="ellipse">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A9F4C43-CFC5-E047-9B9F-A75EF8C58B82}"/>
              </a:ext>
            </a:extLst>
          </p:cNvPr>
          <p:cNvSpPr/>
          <p:nvPr/>
        </p:nvSpPr>
        <p:spPr>
          <a:xfrm>
            <a:off x="1927592" y="1983033"/>
            <a:ext cx="116449" cy="116449"/>
          </a:xfrm>
          <a:prstGeom prst="ellipse">
            <a:avLst/>
          </a:prstGeom>
          <a:solidFill>
            <a:schemeClr val="bg2">
              <a:lumMod val="50000"/>
            </a:schemeClr>
          </a:solidFill>
          <a:ln w="28575">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516E85-7E9E-1742-B1EC-8020B2C324E3}"/>
              </a:ext>
            </a:extLst>
          </p:cNvPr>
          <p:cNvSpPr txBox="1"/>
          <p:nvPr/>
        </p:nvSpPr>
        <p:spPr>
          <a:xfrm>
            <a:off x="1679178" y="2211913"/>
            <a:ext cx="701149" cy="369332"/>
          </a:xfrm>
          <a:prstGeom prst="rect">
            <a:avLst/>
          </a:prstGeom>
          <a:noFill/>
        </p:spPr>
        <p:txBody>
          <a:bodyPr wrap="square" rtlCol="0">
            <a:spAutoFit/>
          </a:bodyPr>
          <a:lstStyle/>
          <a:p>
            <a:r>
              <a:rPr lang="en-US" dirty="0"/>
              <a:t>SOA</a:t>
            </a:r>
          </a:p>
        </p:txBody>
      </p:sp>
      <p:sp>
        <p:nvSpPr>
          <p:cNvPr id="29" name="Oval 28">
            <a:extLst>
              <a:ext uri="{FF2B5EF4-FFF2-40B4-BE49-F238E27FC236}">
                <a16:creationId xmlns:a16="http://schemas.microsoft.com/office/drawing/2014/main" id="{8FB30174-CE34-EB40-9A35-E14AD800B355}"/>
              </a:ext>
            </a:extLst>
          </p:cNvPr>
          <p:cNvSpPr/>
          <p:nvPr/>
        </p:nvSpPr>
        <p:spPr>
          <a:xfrm>
            <a:off x="3118572" y="2083191"/>
            <a:ext cx="232898" cy="232898"/>
          </a:xfrm>
          <a:prstGeom prst="ellipse">
            <a:avLst/>
          </a:prstGeom>
          <a:solidFill>
            <a:schemeClr val="bg2">
              <a:lumMod val="50000"/>
            </a:schemeClr>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A0D430E-DDBD-704C-BC30-C444323CD6A3}"/>
              </a:ext>
            </a:extLst>
          </p:cNvPr>
          <p:cNvSpPr/>
          <p:nvPr/>
        </p:nvSpPr>
        <p:spPr>
          <a:xfrm>
            <a:off x="3150225" y="2382634"/>
            <a:ext cx="201245" cy="201245"/>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D770FEE-B810-0F41-B611-8116869162B4}"/>
              </a:ext>
            </a:extLst>
          </p:cNvPr>
          <p:cNvSpPr/>
          <p:nvPr/>
        </p:nvSpPr>
        <p:spPr>
          <a:xfrm>
            <a:off x="3430613" y="2033094"/>
            <a:ext cx="291982" cy="29198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CF69E7DB-8E09-EC43-ACAD-E15DD3AF7245}"/>
              </a:ext>
            </a:extLst>
          </p:cNvPr>
          <p:cNvSpPr/>
          <p:nvPr/>
        </p:nvSpPr>
        <p:spPr>
          <a:xfrm>
            <a:off x="3430613" y="2366808"/>
            <a:ext cx="116449" cy="116449"/>
          </a:xfrm>
          <a:prstGeom prst="ellipse">
            <a:avLst/>
          </a:prstGeom>
          <a:solidFill>
            <a:schemeClr val="bg2">
              <a:lumMod val="50000"/>
            </a:schemeClr>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A952FA6-33A2-F343-A268-CD114AA16CF9}"/>
              </a:ext>
            </a:extLst>
          </p:cNvPr>
          <p:cNvSpPr txBox="1"/>
          <p:nvPr/>
        </p:nvSpPr>
        <p:spPr>
          <a:xfrm>
            <a:off x="3118572" y="2567284"/>
            <a:ext cx="701149" cy="369332"/>
          </a:xfrm>
          <a:prstGeom prst="rect">
            <a:avLst/>
          </a:prstGeom>
          <a:noFill/>
        </p:spPr>
        <p:txBody>
          <a:bodyPr wrap="square" rtlCol="0">
            <a:spAutoFit/>
          </a:bodyPr>
          <a:lstStyle/>
          <a:p>
            <a:r>
              <a:rPr lang="en-US" dirty="0"/>
              <a:t>POA</a:t>
            </a:r>
          </a:p>
        </p:txBody>
      </p:sp>
      <p:sp>
        <p:nvSpPr>
          <p:cNvPr id="34" name="Up Arrow 33">
            <a:extLst>
              <a:ext uri="{FF2B5EF4-FFF2-40B4-BE49-F238E27FC236}">
                <a16:creationId xmlns:a16="http://schemas.microsoft.com/office/drawing/2014/main" id="{8975E192-657B-DF41-9867-DAC42AD41105}"/>
              </a:ext>
            </a:extLst>
          </p:cNvPr>
          <p:cNvSpPr/>
          <p:nvPr/>
        </p:nvSpPr>
        <p:spPr>
          <a:xfrm rot="17884551">
            <a:off x="2474847" y="1989053"/>
            <a:ext cx="212922" cy="623259"/>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10A09EF-72E9-B641-9876-A1550B0CAC33}"/>
              </a:ext>
            </a:extLst>
          </p:cNvPr>
          <p:cNvSpPr txBox="1"/>
          <p:nvPr/>
        </p:nvSpPr>
        <p:spPr>
          <a:xfrm>
            <a:off x="5449019" y="2437107"/>
            <a:ext cx="3194237"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a:t>Affects climate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Visibility</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Health effect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Organic Aerosol </a:t>
            </a:r>
          </a:p>
          <a:p>
            <a:pPr marL="742950" lvl="1" indent="-285750">
              <a:buFont typeface="Arial" panose="020B0604020202020204" pitchFamily="34" charset="0"/>
              <a:buChar char="•"/>
            </a:pPr>
            <a:r>
              <a:rPr lang="en-US" sz="1600" dirty="0"/>
              <a:t>20-90% of submicron particle mass</a:t>
            </a:r>
          </a:p>
        </p:txBody>
      </p:sp>
      <p:sp>
        <p:nvSpPr>
          <p:cNvPr id="36" name="TextBox 35">
            <a:extLst>
              <a:ext uri="{FF2B5EF4-FFF2-40B4-BE49-F238E27FC236}">
                <a16:creationId xmlns:a16="http://schemas.microsoft.com/office/drawing/2014/main" id="{61A9040E-0145-3646-AC9E-20702DA9954C}"/>
              </a:ext>
            </a:extLst>
          </p:cNvPr>
          <p:cNvSpPr txBox="1"/>
          <p:nvPr/>
        </p:nvSpPr>
        <p:spPr>
          <a:xfrm>
            <a:off x="-13464" y="6610608"/>
            <a:ext cx="7037327" cy="307777"/>
          </a:xfrm>
          <a:prstGeom prst="rect">
            <a:avLst/>
          </a:prstGeom>
          <a:noFill/>
        </p:spPr>
        <p:txBody>
          <a:bodyPr wrap="square" rtlCol="0">
            <a:spAutoFit/>
          </a:bodyPr>
          <a:lstStyle/>
          <a:p>
            <a:r>
              <a:rPr lang="en-US" sz="1400" dirty="0" err="1"/>
              <a:t>Crutzen</a:t>
            </a:r>
            <a:r>
              <a:rPr lang="en-US" sz="1400" dirty="0"/>
              <a:t> et al., 1990; Maria et al., 2004; Zhang et al., 2007; </a:t>
            </a:r>
            <a:r>
              <a:rPr lang="en-US" sz="1400" dirty="0" err="1"/>
              <a:t>Tuet</a:t>
            </a:r>
            <a:r>
              <a:rPr lang="en-US" sz="1400" dirty="0"/>
              <a:t> et al., 2017</a:t>
            </a:r>
          </a:p>
        </p:txBody>
      </p:sp>
      <p:sp>
        <p:nvSpPr>
          <p:cNvPr id="22" name="TextBox 21"/>
          <p:cNvSpPr txBox="1"/>
          <p:nvPr/>
        </p:nvSpPr>
        <p:spPr>
          <a:xfrm>
            <a:off x="8780408" y="6489218"/>
            <a:ext cx="363592" cy="368782"/>
          </a:xfrm>
          <a:prstGeom prst="rect">
            <a:avLst/>
          </a:prstGeom>
          <a:noFill/>
        </p:spPr>
        <p:txBody>
          <a:bodyPr wrap="square" rtlCol="0">
            <a:spAutoFit/>
          </a:bodyPr>
          <a:lstStyle/>
          <a:p>
            <a:pPr algn="ctr"/>
            <a:r>
              <a:rPr lang="en-US" dirty="0"/>
              <a:t>2</a:t>
            </a:r>
          </a:p>
        </p:txBody>
      </p:sp>
      <p:sp>
        <p:nvSpPr>
          <p:cNvPr id="37" name="Oval 36">
            <a:extLst>
              <a:ext uri="{FF2B5EF4-FFF2-40B4-BE49-F238E27FC236}">
                <a16:creationId xmlns:a16="http://schemas.microsoft.com/office/drawing/2014/main" id="{65F7B072-9CFA-FD4B-AB15-CFB7A893826F}"/>
              </a:ext>
            </a:extLst>
          </p:cNvPr>
          <p:cNvSpPr/>
          <p:nvPr/>
        </p:nvSpPr>
        <p:spPr>
          <a:xfrm>
            <a:off x="3618476" y="2408388"/>
            <a:ext cx="175491" cy="175491"/>
          </a:xfrm>
          <a:prstGeom prst="ellipse">
            <a:avLst/>
          </a:prstGeom>
          <a:solidFill>
            <a:schemeClr val="bg1">
              <a:lumMod val="6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680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96000" cy="1143000"/>
          </a:xfrm>
        </p:spPr>
        <p:txBody>
          <a:bodyPr>
            <a:normAutofit/>
          </a:bodyPr>
          <a:lstStyle/>
          <a:p>
            <a:r>
              <a:rPr lang="en-US" sz="3200" dirty="0"/>
              <a:t>Biomass burning impact on OA</a:t>
            </a:r>
          </a:p>
        </p:txBody>
      </p:sp>
      <p:pic>
        <p:nvPicPr>
          <p:cNvPr id="4" name="Picture 2" descr="ground-level view of burning savann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2960" y="3796495"/>
            <a:ext cx="3333750" cy="25050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464" y="6610608"/>
            <a:ext cx="7037327" cy="307777"/>
          </a:xfrm>
          <a:prstGeom prst="rect">
            <a:avLst/>
          </a:prstGeom>
          <a:noFill/>
        </p:spPr>
        <p:txBody>
          <a:bodyPr wrap="square" rtlCol="0">
            <a:spAutoFit/>
          </a:bodyPr>
          <a:lstStyle/>
          <a:p>
            <a:r>
              <a:rPr lang="en-US" sz="1400" dirty="0" err="1"/>
              <a:t>Crutzen</a:t>
            </a:r>
            <a:r>
              <a:rPr lang="en-US" sz="1400" dirty="0"/>
              <a:t> and </a:t>
            </a:r>
            <a:r>
              <a:rPr lang="en-US" sz="1400" dirty="0" err="1"/>
              <a:t>Andreae</a:t>
            </a:r>
            <a:r>
              <a:rPr lang="en-US" sz="1400" dirty="0"/>
              <a:t>, 1990; Fang et al., 2013; </a:t>
            </a:r>
            <a:r>
              <a:rPr lang="en-US" sz="1400" dirty="0" err="1"/>
              <a:t>Shrivastava</a:t>
            </a:r>
            <a:r>
              <a:rPr lang="en-US" sz="1400" dirty="0"/>
              <a:t> et al., 2015; </a:t>
            </a:r>
            <a:r>
              <a:rPr lang="en-US" sz="1400" dirty="0" err="1"/>
              <a:t>Reddington</a:t>
            </a:r>
            <a:r>
              <a:rPr lang="en-US" sz="1400" dirty="0"/>
              <a:t> et al., 2016</a:t>
            </a:r>
          </a:p>
        </p:txBody>
      </p:sp>
      <p:pic>
        <p:nvPicPr>
          <p:cNvPr id="9" name="Picture 8"/>
          <p:cNvPicPr>
            <a:picLocks noChangeAspect="1"/>
          </p:cNvPicPr>
          <p:nvPr/>
        </p:nvPicPr>
        <p:blipFill>
          <a:blip r:embed="rId4"/>
          <a:stretch>
            <a:fillRect/>
          </a:stretch>
        </p:blipFill>
        <p:spPr>
          <a:xfrm>
            <a:off x="4809981" y="2316002"/>
            <a:ext cx="3556779" cy="2658379"/>
          </a:xfrm>
          <a:prstGeom prst="rect">
            <a:avLst/>
          </a:prstGeom>
        </p:spPr>
      </p:pic>
      <p:sp>
        <p:nvSpPr>
          <p:cNvPr id="3" name="TextBox 2"/>
          <p:cNvSpPr txBox="1"/>
          <p:nvPr/>
        </p:nvSpPr>
        <p:spPr>
          <a:xfrm>
            <a:off x="643564" y="2006902"/>
            <a:ext cx="3839782" cy="1200329"/>
          </a:xfrm>
          <a:prstGeom prst="rect">
            <a:avLst/>
          </a:prstGeom>
          <a:noFill/>
        </p:spPr>
        <p:txBody>
          <a:bodyPr wrap="square" rtlCol="0">
            <a:spAutoFit/>
          </a:bodyPr>
          <a:lstStyle/>
          <a:p>
            <a:r>
              <a:rPr lang="en-US" dirty="0"/>
              <a:t>Biomass burning (BB)</a:t>
            </a:r>
          </a:p>
          <a:p>
            <a:pPr marL="285750" indent="-285750">
              <a:buFont typeface="Arial" panose="020B0604020202020204" pitchFamily="34" charset="0"/>
              <a:buChar char="•"/>
            </a:pPr>
            <a:r>
              <a:rPr lang="en-US" dirty="0"/>
              <a:t>Carbon emission: 2-5 </a:t>
            </a:r>
            <a:r>
              <a:rPr lang="en-US" dirty="0" err="1"/>
              <a:t>petagram</a:t>
            </a:r>
            <a:r>
              <a:rPr lang="en-US" dirty="0"/>
              <a:t>/</a:t>
            </a:r>
            <a:r>
              <a:rPr lang="en-US" dirty="0" err="1"/>
              <a:t>yr</a:t>
            </a:r>
            <a:endParaRPr lang="en-US" dirty="0"/>
          </a:p>
          <a:p>
            <a:pPr marL="285750" indent="-285750">
              <a:buFont typeface="Arial" panose="020B0604020202020204" pitchFamily="34" charset="0"/>
              <a:buChar char="•"/>
            </a:pPr>
            <a:r>
              <a:rPr lang="en-US" dirty="0"/>
              <a:t>66-84% of tropic aerosol budget</a:t>
            </a:r>
          </a:p>
          <a:p>
            <a:pPr marL="285750" indent="-285750">
              <a:buFont typeface="Arial" panose="020B0604020202020204" pitchFamily="34" charset="0"/>
              <a:buChar char="•"/>
            </a:pPr>
            <a:r>
              <a:rPr lang="en-US" dirty="0"/>
              <a:t>Visibility &amp; Health effect</a:t>
            </a:r>
          </a:p>
        </p:txBody>
      </p:sp>
      <p:sp>
        <p:nvSpPr>
          <p:cNvPr id="5" name="TextBox 4"/>
          <p:cNvSpPr txBox="1"/>
          <p:nvPr/>
        </p:nvSpPr>
        <p:spPr>
          <a:xfrm>
            <a:off x="5026866" y="5132799"/>
            <a:ext cx="3717985" cy="646331"/>
          </a:xfrm>
          <a:prstGeom prst="rect">
            <a:avLst/>
          </a:prstGeom>
          <a:noFill/>
        </p:spPr>
        <p:txBody>
          <a:bodyPr wrap="square" rtlCol="0">
            <a:spAutoFit/>
          </a:bodyPr>
          <a:lstStyle/>
          <a:p>
            <a:pPr marL="285750" indent="-285750">
              <a:buFont typeface="Arial" panose="020B0604020202020204" pitchFamily="34" charset="0"/>
              <a:buChar char="•"/>
            </a:pPr>
            <a:r>
              <a:rPr lang="en-US" dirty="0"/>
              <a:t>Importance of SOA from understudied &amp; unknown VOCs</a:t>
            </a:r>
          </a:p>
        </p:txBody>
      </p:sp>
      <p:sp>
        <p:nvSpPr>
          <p:cNvPr id="8" name="Rectangle 7"/>
          <p:cNvSpPr/>
          <p:nvPr/>
        </p:nvSpPr>
        <p:spPr>
          <a:xfrm>
            <a:off x="5241545" y="1911526"/>
            <a:ext cx="3125215" cy="369332"/>
          </a:xfrm>
          <a:prstGeom prst="rect">
            <a:avLst/>
          </a:prstGeom>
        </p:spPr>
        <p:txBody>
          <a:bodyPr wrap="none">
            <a:spAutoFit/>
          </a:bodyPr>
          <a:lstStyle/>
          <a:p>
            <a:r>
              <a:rPr lang="en-US" dirty="0"/>
              <a:t>Flame &amp; smog chamber studies</a:t>
            </a:r>
          </a:p>
        </p:txBody>
      </p:sp>
      <p:sp>
        <p:nvSpPr>
          <p:cNvPr id="10" name="TextBox 9"/>
          <p:cNvSpPr txBox="1"/>
          <p:nvPr/>
        </p:nvSpPr>
        <p:spPr>
          <a:xfrm>
            <a:off x="8810165" y="6489218"/>
            <a:ext cx="363592" cy="368782"/>
          </a:xfrm>
          <a:prstGeom prst="rect">
            <a:avLst/>
          </a:prstGeom>
          <a:noFill/>
        </p:spPr>
        <p:txBody>
          <a:bodyPr wrap="square" rtlCol="0">
            <a:spAutoFit/>
          </a:bodyPr>
          <a:lstStyle/>
          <a:p>
            <a:pPr algn="ctr"/>
            <a:r>
              <a:rPr lang="en-US" dirty="0"/>
              <a:t>3</a:t>
            </a:r>
          </a:p>
        </p:txBody>
      </p:sp>
    </p:spTree>
    <p:extLst>
      <p:ext uri="{BB962C8B-B14F-4D97-AF65-F5344CB8AC3E}">
        <p14:creationId xmlns:p14="http://schemas.microsoft.com/office/powerpoint/2010/main" val="151829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0" y="1889878"/>
            <a:ext cx="4495800" cy="4425917"/>
          </a:xfrm>
          <a:prstGeom prst="rect">
            <a:avLst/>
          </a:prstGeom>
        </p:spPr>
      </p:pic>
      <p:sp>
        <p:nvSpPr>
          <p:cNvPr id="15" name="TextBox 14">
            <a:extLst>
              <a:ext uri="{FF2B5EF4-FFF2-40B4-BE49-F238E27FC236}">
                <a16:creationId xmlns:a16="http://schemas.microsoft.com/office/drawing/2014/main" id="{C17DCAD4-7658-0D4C-9B0C-382EBA7BC86D}"/>
              </a:ext>
            </a:extLst>
          </p:cNvPr>
          <p:cNvSpPr txBox="1"/>
          <p:nvPr/>
        </p:nvSpPr>
        <p:spPr>
          <a:xfrm>
            <a:off x="4011054" y="4943841"/>
            <a:ext cx="897775" cy="400110"/>
          </a:xfrm>
          <a:prstGeom prst="rect">
            <a:avLst/>
          </a:prstGeom>
          <a:noFill/>
        </p:spPr>
        <p:txBody>
          <a:bodyPr wrap="square" rtlCol="0">
            <a:spAutoFit/>
          </a:bodyPr>
          <a:lstStyle/>
          <a:p>
            <a:r>
              <a:rPr lang="en-US" sz="2000" dirty="0"/>
              <a:t>Furans</a:t>
            </a:r>
          </a:p>
        </p:txBody>
      </p:sp>
      <p:sp>
        <p:nvSpPr>
          <p:cNvPr id="14" name="TextBox 13">
            <a:extLst>
              <a:ext uri="{FF2B5EF4-FFF2-40B4-BE49-F238E27FC236}">
                <a16:creationId xmlns:a16="http://schemas.microsoft.com/office/drawing/2014/main" id="{C8A1D55C-484A-FB47-AB0E-9FC4B0262F90}"/>
              </a:ext>
            </a:extLst>
          </p:cNvPr>
          <p:cNvSpPr txBox="1"/>
          <p:nvPr/>
        </p:nvSpPr>
        <p:spPr>
          <a:xfrm>
            <a:off x="1680669" y="4961770"/>
            <a:ext cx="897775" cy="400110"/>
          </a:xfrm>
          <a:prstGeom prst="rect">
            <a:avLst/>
          </a:prstGeom>
          <a:noFill/>
        </p:spPr>
        <p:txBody>
          <a:bodyPr wrap="square" rtlCol="0">
            <a:spAutoFit/>
          </a:bodyPr>
          <a:lstStyle/>
          <a:p>
            <a:r>
              <a:rPr lang="en-US" sz="2000" dirty="0"/>
              <a:t>Furans</a:t>
            </a:r>
          </a:p>
        </p:txBody>
      </p:sp>
      <p:sp>
        <p:nvSpPr>
          <p:cNvPr id="2" name="Title 1"/>
          <p:cNvSpPr>
            <a:spLocks noGrp="1"/>
          </p:cNvSpPr>
          <p:nvPr>
            <p:ph type="title"/>
          </p:nvPr>
        </p:nvSpPr>
        <p:spPr>
          <a:xfrm>
            <a:off x="457200" y="274638"/>
            <a:ext cx="6096000" cy="1143000"/>
          </a:xfrm>
        </p:spPr>
        <p:txBody>
          <a:bodyPr>
            <a:normAutofit/>
          </a:bodyPr>
          <a:lstStyle/>
          <a:p>
            <a:r>
              <a:rPr lang="en-US" sz="3200" dirty="0"/>
              <a:t>Importance of Furans</a:t>
            </a:r>
          </a:p>
        </p:txBody>
      </p:sp>
      <p:sp>
        <p:nvSpPr>
          <p:cNvPr id="9" name="TextBox 8"/>
          <p:cNvSpPr txBox="1"/>
          <p:nvPr/>
        </p:nvSpPr>
        <p:spPr>
          <a:xfrm>
            <a:off x="0" y="6578850"/>
            <a:ext cx="5367548" cy="307777"/>
          </a:xfrm>
          <a:prstGeom prst="rect">
            <a:avLst/>
          </a:prstGeom>
          <a:noFill/>
        </p:spPr>
        <p:txBody>
          <a:bodyPr wrap="square" rtlCol="0">
            <a:spAutoFit/>
          </a:bodyPr>
          <a:lstStyle/>
          <a:p>
            <a:r>
              <a:rPr lang="en-US" sz="1400" dirty="0" err="1"/>
              <a:t>Bruns</a:t>
            </a:r>
            <a:r>
              <a:rPr lang="en-US" sz="1400" dirty="0"/>
              <a:t> et al., 2016; Hatch et al., 2017; Koss et al., 2017</a:t>
            </a:r>
          </a:p>
        </p:txBody>
      </p:sp>
      <p:sp>
        <p:nvSpPr>
          <p:cNvPr id="4" name="TextBox 3"/>
          <p:cNvSpPr txBox="1"/>
          <p:nvPr/>
        </p:nvSpPr>
        <p:spPr>
          <a:xfrm>
            <a:off x="5014196" y="1486990"/>
            <a:ext cx="4129804" cy="2062103"/>
          </a:xfrm>
          <a:prstGeom prst="rect">
            <a:avLst/>
          </a:prstGeom>
          <a:noFill/>
        </p:spPr>
        <p:txBody>
          <a:bodyPr wrap="square" rtlCol="0">
            <a:spAutoFit/>
          </a:bodyPr>
          <a:lstStyle/>
          <a:p>
            <a:r>
              <a:rPr lang="en-US" sz="1600" dirty="0"/>
              <a:t>Importance of furans</a:t>
            </a:r>
          </a:p>
          <a:p>
            <a:pPr marL="285750" indent="-285750">
              <a:buFont typeface="Arial" panose="020B0604020202020204" pitchFamily="34" charset="0"/>
              <a:buChar char="•"/>
            </a:pPr>
            <a:r>
              <a:rPr lang="en-US" sz="1600" dirty="0"/>
              <a:t>One of major type of VOCs from BB</a:t>
            </a:r>
          </a:p>
          <a:p>
            <a:pPr marL="285750" indent="-285750">
              <a:buFont typeface="Arial" panose="020B0604020202020204" pitchFamily="34" charset="0"/>
              <a:buChar char="•"/>
            </a:pPr>
            <a:r>
              <a:rPr lang="en-US" sz="1600" dirty="0"/>
              <a:t>Understudied VOCs</a:t>
            </a:r>
          </a:p>
          <a:p>
            <a:pPr marL="742950" lvl="1" indent="-285750">
              <a:buFont typeface="Arial" panose="020B0604020202020204" pitchFamily="34" charset="0"/>
              <a:buChar char="•"/>
            </a:pPr>
            <a:r>
              <a:rPr lang="en-US" sz="1600" dirty="0"/>
              <a:t>SOA potential?</a:t>
            </a:r>
            <a:r>
              <a:rPr lang="ko-KR" altLang="en-US" sz="1600" dirty="0"/>
              <a:t> </a:t>
            </a:r>
            <a:r>
              <a:rPr lang="en-US" altLang="ko-KR" sz="1600" dirty="0"/>
              <a:t>26% to 36%</a:t>
            </a:r>
            <a:endParaRPr lang="en-US" sz="1600" dirty="0"/>
          </a:p>
          <a:p>
            <a:pPr marL="285750" indent="-285750">
              <a:buFont typeface="Arial" panose="020B0604020202020204" pitchFamily="34" charset="0"/>
              <a:buChar char="•"/>
            </a:pPr>
            <a:r>
              <a:rPr lang="en-US" sz="1600" dirty="0"/>
              <a:t>High OH reactivity</a:t>
            </a:r>
          </a:p>
          <a:p>
            <a:pPr marL="285750" indent="-285750">
              <a:buFont typeface="Arial" panose="020B0604020202020204" pitchFamily="34" charset="0"/>
              <a:buChar char="•"/>
            </a:pPr>
            <a:endParaRPr lang="en-US" sz="1600" dirty="0"/>
          </a:p>
          <a:p>
            <a:r>
              <a:rPr lang="en-US" sz="1600" dirty="0"/>
              <a:t>Major furan species:</a:t>
            </a:r>
          </a:p>
          <a:p>
            <a:pPr marL="285750" indent="-285750">
              <a:buFont typeface="Arial" panose="020B0604020202020204" pitchFamily="34" charset="0"/>
              <a:buChar char="•"/>
            </a:pPr>
            <a:r>
              <a:rPr lang="en-US" sz="1600" dirty="0" err="1"/>
              <a:t>Methylfuran</a:t>
            </a:r>
            <a:r>
              <a:rPr lang="en-US" sz="1600" dirty="0"/>
              <a:t> &amp; furfural</a:t>
            </a:r>
          </a:p>
        </p:txBody>
      </p:sp>
      <p:pic>
        <p:nvPicPr>
          <p:cNvPr id="5" name="Picture 4"/>
          <p:cNvPicPr>
            <a:picLocks noChangeAspect="1"/>
          </p:cNvPicPr>
          <p:nvPr/>
        </p:nvPicPr>
        <p:blipFill>
          <a:blip r:embed="rId5"/>
          <a:stretch>
            <a:fillRect/>
          </a:stretch>
        </p:blipFill>
        <p:spPr>
          <a:xfrm>
            <a:off x="4141694" y="4196271"/>
            <a:ext cx="5002306" cy="2331219"/>
          </a:xfrm>
          <a:prstGeom prst="rect">
            <a:avLst/>
          </a:prstGeom>
        </p:spPr>
      </p:pic>
      <p:graphicFrame>
        <p:nvGraphicFramePr>
          <p:cNvPr id="21" name="Object 20"/>
          <p:cNvGraphicFramePr>
            <a:graphicFrameLocks noChangeAspect="1"/>
          </p:cNvGraphicFramePr>
          <p:nvPr>
            <p:extLst>
              <p:ext uri="{D42A27DB-BD31-4B8C-83A1-F6EECF244321}">
                <p14:modId xmlns:p14="http://schemas.microsoft.com/office/powerpoint/2010/main" val="2627323036"/>
              </p:ext>
            </p:extLst>
          </p:nvPr>
        </p:nvGraphicFramePr>
        <p:xfrm>
          <a:off x="5087103" y="3562504"/>
          <a:ext cx="2227435" cy="804975"/>
        </p:xfrm>
        <a:graphic>
          <a:graphicData uri="http://schemas.openxmlformats.org/presentationml/2006/ole">
            <mc:AlternateContent xmlns:mc="http://schemas.openxmlformats.org/markup-compatibility/2006">
              <mc:Choice xmlns:v="urn:schemas-microsoft-com:vml" Requires="v">
                <p:oleObj spid="_x0000_s1766" name="CS ChemDraw Drawing" r:id="rId6" imgW="1735429" imgH="627402" progId="ChemDraw.Document.6.0">
                  <p:embed/>
                </p:oleObj>
              </mc:Choice>
              <mc:Fallback>
                <p:oleObj name="CS ChemDraw Drawing" r:id="rId6" imgW="1735429" imgH="627402" progId="ChemDraw.Document.6.0">
                  <p:embed/>
                  <p:pic>
                    <p:nvPicPr>
                      <p:cNvPr id="8" name="Object 7"/>
                      <p:cNvPicPr/>
                      <p:nvPr/>
                    </p:nvPicPr>
                    <p:blipFill>
                      <a:blip r:embed="rId7"/>
                      <a:stretch>
                        <a:fillRect/>
                      </a:stretch>
                    </p:blipFill>
                    <p:spPr>
                      <a:xfrm>
                        <a:off x="5087103" y="3562504"/>
                        <a:ext cx="2227435" cy="804975"/>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210959369"/>
              </p:ext>
            </p:extLst>
          </p:nvPr>
        </p:nvGraphicFramePr>
        <p:xfrm>
          <a:off x="7497142" y="3588783"/>
          <a:ext cx="869614" cy="752475"/>
        </p:xfrm>
        <a:graphic>
          <a:graphicData uri="http://schemas.openxmlformats.org/presentationml/2006/ole">
            <mc:AlternateContent xmlns:mc="http://schemas.openxmlformats.org/markup-compatibility/2006">
              <mc:Choice xmlns:v="urn:schemas-microsoft-com:vml" Requires="v">
                <p:oleObj spid="_x0000_s1767" name="CS ChemDraw Drawing" r:id="rId8" imgW="694663" imgH="601772" progId="ChemDraw.Document.6.0">
                  <p:embed/>
                </p:oleObj>
              </mc:Choice>
              <mc:Fallback>
                <p:oleObj name="CS ChemDraw Drawing" r:id="rId8" imgW="694663" imgH="601772" progId="ChemDraw.Document.6.0">
                  <p:embed/>
                  <p:pic>
                    <p:nvPicPr>
                      <p:cNvPr id="0" name=""/>
                      <p:cNvPicPr/>
                      <p:nvPr/>
                    </p:nvPicPr>
                    <p:blipFill>
                      <a:blip r:embed="rId9"/>
                      <a:stretch>
                        <a:fillRect/>
                      </a:stretch>
                    </p:blipFill>
                    <p:spPr>
                      <a:xfrm>
                        <a:off x="7497142" y="3588783"/>
                        <a:ext cx="869614" cy="752475"/>
                      </a:xfrm>
                      <a:prstGeom prst="rect">
                        <a:avLst/>
                      </a:prstGeom>
                    </p:spPr>
                  </p:pic>
                </p:oleObj>
              </mc:Fallback>
            </mc:AlternateContent>
          </a:graphicData>
        </a:graphic>
      </p:graphicFrame>
      <p:cxnSp>
        <p:nvCxnSpPr>
          <p:cNvPr id="10" name="Straight Connector 9"/>
          <p:cNvCxnSpPr/>
          <p:nvPr/>
        </p:nvCxnSpPr>
        <p:spPr>
          <a:xfrm>
            <a:off x="2021982" y="3068833"/>
            <a:ext cx="34294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21563" y="2869085"/>
            <a:ext cx="897775" cy="400110"/>
          </a:xfrm>
          <a:prstGeom prst="rect">
            <a:avLst/>
          </a:prstGeom>
          <a:noFill/>
        </p:spPr>
        <p:txBody>
          <a:bodyPr wrap="square" rtlCol="0">
            <a:spAutoFit/>
          </a:bodyPr>
          <a:lstStyle/>
          <a:p>
            <a:r>
              <a:rPr lang="en-US" sz="2000" dirty="0"/>
              <a:t>Furans</a:t>
            </a:r>
          </a:p>
        </p:txBody>
      </p:sp>
      <p:pic>
        <p:nvPicPr>
          <p:cNvPr id="6" name="Picture 5"/>
          <p:cNvPicPr>
            <a:picLocks noChangeAspect="1"/>
          </p:cNvPicPr>
          <p:nvPr/>
        </p:nvPicPr>
        <p:blipFill>
          <a:blip r:embed="rId10"/>
          <a:stretch>
            <a:fillRect/>
          </a:stretch>
        </p:blipFill>
        <p:spPr>
          <a:xfrm>
            <a:off x="75927" y="2366363"/>
            <a:ext cx="4790840" cy="3047565"/>
          </a:xfrm>
          <a:prstGeom prst="rect">
            <a:avLst/>
          </a:prstGeom>
        </p:spPr>
      </p:pic>
      <p:sp>
        <p:nvSpPr>
          <p:cNvPr id="7" name="Rectangle 6"/>
          <p:cNvSpPr/>
          <p:nvPr/>
        </p:nvSpPr>
        <p:spPr>
          <a:xfrm>
            <a:off x="964448" y="3429312"/>
            <a:ext cx="3902319" cy="31055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780408" y="6517295"/>
            <a:ext cx="363592" cy="369332"/>
          </a:xfrm>
          <a:prstGeom prst="rect">
            <a:avLst/>
          </a:prstGeom>
          <a:noFill/>
        </p:spPr>
        <p:txBody>
          <a:bodyPr wrap="square" rtlCol="0">
            <a:spAutoFit/>
          </a:bodyPr>
          <a:lstStyle/>
          <a:p>
            <a:pPr algn="ctr"/>
            <a:r>
              <a:rPr lang="en-US" dirty="0"/>
              <a:t>4</a:t>
            </a:r>
          </a:p>
        </p:txBody>
      </p:sp>
    </p:spTree>
    <p:extLst>
      <p:ext uri="{BB962C8B-B14F-4D97-AF65-F5344CB8AC3E}">
        <p14:creationId xmlns:p14="http://schemas.microsoft.com/office/powerpoint/2010/main" val="27526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274638"/>
            <a:ext cx="7108371" cy="1143000"/>
          </a:xfrm>
        </p:spPr>
        <p:txBody>
          <a:bodyPr>
            <a:normAutofit/>
          </a:bodyPr>
          <a:lstStyle/>
          <a:p>
            <a:r>
              <a:rPr lang="en-US" sz="3200" dirty="0"/>
              <a:t>Research questions of Furans SOA studies</a:t>
            </a:r>
          </a:p>
        </p:txBody>
      </p:sp>
      <p:sp>
        <p:nvSpPr>
          <p:cNvPr id="6" name="TextBox 5"/>
          <p:cNvSpPr txBox="1"/>
          <p:nvPr/>
        </p:nvSpPr>
        <p:spPr>
          <a:xfrm>
            <a:off x="-34506" y="6601982"/>
            <a:ext cx="4167780" cy="307777"/>
          </a:xfrm>
          <a:prstGeom prst="rect">
            <a:avLst/>
          </a:prstGeom>
          <a:noFill/>
        </p:spPr>
        <p:txBody>
          <a:bodyPr wrap="square" rtlCol="0">
            <a:spAutoFit/>
          </a:bodyPr>
          <a:lstStyle/>
          <a:p>
            <a:r>
              <a:rPr lang="en-US" sz="1400" dirty="0"/>
              <a:t>Gomez Alvarez et al., 2009; </a:t>
            </a:r>
            <a:r>
              <a:rPr lang="en-US" sz="1400" dirty="0" err="1"/>
              <a:t>Strollo</a:t>
            </a:r>
            <a:r>
              <a:rPr lang="en-US" sz="1400" dirty="0"/>
              <a:t> et al., 2013</a:t>
            </a:r>
          </a:p>
        </p:txBody>
      </p:sp>
      <p:sp>
        <p:nvSpPr>
          <p:cNvPr id="9" name="TextBox 8"/>
          <p:cNvSpPr txBox="1"/>
          <p:nvPr/>
        </p:nvSpPr>
        <p:spPr>
          <a:xfrm>
            <a:off x="342606" y="1771392"/>
            <a:ext cx="4362897" cy="2308324"/>
          </a:xfrm>
          <a:prstGeom prst="rect">
            <a:avLst/>
          </a:prstGeom>
          <a:noFill/>
        </p:spPr>
        <p:txBody>
          <a:bodyPr wrap="square" rtlCol="0">
            <a:spAutoFit/>
          </a:bodyPr>
          <a:lstStyle/>
          <a:p>
            <a:r>
              <a:rPr lang="en-US" sz="1600" dirty="0"/>
              <a:t>Previous Furan SOA studies</a:t>
            </a:r>
          </a:p>
          <a:p>
            <a:pPr marL="285750" indent="-285750">
              <a:buFont typeface="Arial" panose="020B0604020202020204" pitchFamily="34" charset="0"/>
              <a:buChar char="•"/>
            </a:pPr>
            <a:r>
              <a:rPr lang="en-US" sz="1600" dirty="0"/>
              <a:t>Only </a:t>
            </a:r>
            <a:r>
              <a:rPr lang="en-US" sz="1600" u="sng" dirty="0"/>
              <a:t>TWO previous studies</a:t>
            </a:r>
            <a:r>
              <a:rPr lang="en-US" sz="1600" dirty="0"/>
              <a:t> exist</a:t>
            </a:r>
          </a:p>
          <a:p>
            <a:pPr marL="285750" indent="-285750">
              <a:buFont typeface="Arial" panose="020B0604020202020204" pitchFamily="34" charset="0"/>
              <a:buChar char="•"/>
            </a:pPr>
            <a:r>
              <a:rPr lang="en-US" sz="1600" dirty="0"/>
              <a:t>OH chemistry under high-NOx condition</a:t>
            </a:r>
          </a:p>
          <a:p>
            <a:endParaRPr lang="en-US" sz="1600" dirty="0"/>
          </a:p>
          <a:p>
            <a:r>
              <a:rPr lang="en-US" sz="1600" dirty="0"/>
              <a:t>Shortcomings </a:t>
            </a:r>
          </a:p>
          <a:p>
            <a:pPr marL="285750" indent="-285750">
              <a:buFont typeface="Arial" panose="020B0604020202020204" pitchFamily="34" charset="0"/>
              <a:buChar char="•"/>
            </a:pPr>
            <a:r>
              <a:rPr lang="en-US" sz="1600" dirty="0"/>
              <a:t>Inconsistent SOA yield</a:t>
            </a:r>
          </a:p>
          <a:p>
            <a:pPr marL="285750" indent="-285750">
              <a:buFont typeface="Arial" panose="020B0604020202020204" pitchFamily="34" charset="0"/>
              <a:buChar char="•"/>
            </a:pPr>
            <a:r>
              <a:rPr lang="en-US" sz="1600" dirty="0"/>
              <a:t>Only considered OH radical as the oxidant</a:t>
            </a:r>
          </a:p>
          <a:p>
            <a:pPr marL="285750" indent="-285750">
              <a:buFont typeface="Arial" panose="020B0604020202020204" pitchFamily="34" charset="0"/>
              <a:buChar char="•"/>
            </a:pPr>
            <a:r>
              <a:rPr lang="en-US" sz="1600" dirty="0"/>
              <a:t>No real-time measurement for both gas and particle products</a:t>
            </a:r>
          </a:p>
        </p:txBody>
      </p:sp>
      <p:sp>
        <p:nvSpPr>
          <p:cNvPr id="10" name="TextBox 9"/>
          <p:cNvSpPr txBox="1"/>
          <p:nvPr/>
        </p:nvSpPr>
        <p:spPr>
          <a:xfrm>
            <a:off x="1431985" y="4793043"/>
            <a:ext cx="7712015" cy="1569660"/>
          </a:xfrm>
          <a:prstGeom prst="rect">
            <a:avLst/>
          </a:prstGeom>
          <a:noFill/>
        </p:spPr>
        <p:txBody>
          <a:bodyPr wrap="square" rtlCol="0">
            <a:spAutoFit/>
          </a:bodyPr>
          <a:lstStyle/>
          <a:p>
            <a:r>
              <a:rPr lang="en-US" sz="2400" b="1" u="sng" dirty="0"/>
              <a:t>Objective</a:t>
            </a:r>
          </a:p>
          <a:p>
            <a:pPr marL="285750" indent="-285750">
              <a:buFont typeface="Wingdings" panose="05000000000000000000" pitchFamily="2" charset="2"/>
              <a:buChar char="ü"/>
            </a:pPr>
            <a:r>
              <a:rPr lang="en-US" sz="2400" dirty="0"/>
              <a:t>Investigate SOA yield by NO3 oxidation</a:t>
            </a:r>
          </a:p>
          <a:p>
            <a:pPr marL="285750" indent="-285750">
              <a:buFont typeface="Wingdings" panose="05000000000000000000" pitchFamily="2" charset="2"/>
              <a:buChar char="ü"/>
            </a:pPr>
            <a:r>
              <a:rPr lang="en-US" sz="2400" dirty="0"/>
              <a:t>Determine oxidation pathway </a:t>
            </a:r>
          </a:p>
          <a:p>
            <a:pPr marL="285750" indent="-285750">
              <a:buFont typeface="Wingdings" panose="05000000000000000000" pitchFamily="2" charset="2"/>
              <a:buChar char="ü"/>
            </a:pPr>
            <a:r>
              <a:rPr lang="en-US" sz="2400" dirty="0"/>
              <a:t>Identify major species that partition into particle phase </a:t>
            </a:r>
          </a:p>
        </p:txBody>
      </p:sp>
      <p:sp>
        <p:nvSpPr>
          <p:cNvPr id="11" name="TextBox 10"/>
          <p:cNvSpPr txBox="1"/>
          <p:nvPr/>
        </p:nvSpPr>
        <p:spPr>
          <a:xfrm>
            <a:off x="8780408" y="6517295"/>
            <a:ext cx="363592" cy="369332"/>
          </a:xfrm>
          <a:prstGeom prst="rect">
            <a:avLst/>
          </a:prstGeom>
          <a:noFill/>
        </p:spPr>
        <p:txBody>
          <a:bodyPr wrap="square" rtlCol="0">
            <a:spAutoFit/>
          </a:bodyPr>
          <a:lstStyle/>
          <a:p>
            <a:pPr algn="ctr"/>
            <a:r>
              <a:rPr lang="en-US" dirty="0"/>
              <a:t>5</a:t>
            </a:r>
          </a:p>
        </p:txBody>
      </p:sp>
      <p:graphicFrame>
        <p:nvGraphicFramePr>
          <p:cNvPr id="2" name="Table 1"/>
          <p:cNvGraphicFramePr>
            <a:graphicFrameLocks noGrp="1"/>
          </p:cNvGraphicFramePr>
          <p:nvPr>
            <p:extLst>
              <p:ext uri="{D42A27DB-BD31-4B8C-83A1-F6EECF244321}">
                <p14:modId xmlns:p14="http://schemas.microsoft.com/office/powerpoint/2010/main" val="1896696914"/>
              </p:ext>
            </p:extLst>
          </p:nvPr>
        </p:nvGraphicFramePr>
        <p:xfrm>
          <a:off x="4433744" y="1916700"/>
          <a:ext cx="4634055" cy="2519680"/>
        </p:xfrm>
        <a:graphic>
          <a:graphicData uri="http://schemas.openxmlformats.org/drawingml/2006/table">
            <a:tbl>
              <a:tblPr firstRow="1" bandRow="1">
                <a:tableStyleId>{5C22544A-7EE6-4342-B048-85BDC9FD1C3A}</a:tableStyleId>
              </a:tblPr>
              <a:tblGrid>
                <a:gridCol w="1292142">
                  <a:extLst>
                    <a:ext uri="{9D8B030D-6E8A-4147-A177-3AD203B41FA5}">
                      <a16:colId xmlns:a16="http://schemas.microsoft.com/office/drawing/2014/main" val="3577016440"/>
                    </a:ext>
                  </a:extLst>
                </a:gridCol>
                <a:gridCol w="1513114">
                  <a:extLst>
                    <a:ext uri="{9D8B030D-6E8A-4147-A177-3AD203B41FA5}">
                      <a16:colId xmlns:a16="http://schemas.microsoft.com/office/drawing/2014/main" val="3653069105"/>
                    </a:ext>
                  </a:extLst>
                </a:gridCol>
                <a:gridCol w="1828799">
                  <a:extLst>
                    <a:ext uri="{9D8B030D-6E8A-4147-A177-3AD203B41FA5}">
                      <a16:colId xmlns:a16="http://schemas.microsoft.com/office/drawing/2014/main" val="552653619"/>
                    </a:ext>
                  </a:extLst>
                </a:gridCol>
              </a:tblGrid>
              <a:tr h="370840">
                <a:tc>
                  <a:txBody>
                    <a:bodyPr/>
                    <a:lstStyle/>
                    <a:p>
                      <a:pPr algn="ctr"/>
                      <a:r>
                        <a:rPr lang="en-US" sz="1400" dirty="0"/>
                        <a:t>Conditions</a:t>
                      </a:r>
                    </a:p>
                  </a:txBody>
                  <a:tcPr/>
                </a:tc>
                <a:tc>
                  <a:txBody>
                    <a:bodyPr/>
                    <a:lstStyle/>
                    <a:p>
                      <a:pPr algn="ctr"/>
                      <a:r>
                        <a:rPr lang="en-US" sz="1400"/>
                        <a:t>Alvarez</a:t>
                      </a:r>
                      <a:r>
                        <a:rPr lang="en-US" sz="1400" baseline="0"/>
                        <a:t> et al., 2009</a:t>
                      </a:r>
                      <a:endParaRPr lang="en-US" sz="1400" dirty="0"/>
                    </a:p>
                  </a:txBody>
                  <a:tcPr/>
                </a:tc>
                <a:tc>
                  <a:txBody>
                    <a:bodyPr/>
                    <a:lstStyle/>
                    <a:p>
                      <a:pPr algn="ctr"/>
                      <a:r>
                        <a:rPr lang="en-US" sz="1400" dirty="0" err="1"/>
                        <a:t>Strollo</a:t>
                      </a:r>
                      <a:r>
                        <a:rPr lang="en-US" sz="1400" dirty="0"/>
                        <a:t> et al., 2013</a:t>
                      </a:r>
                    </a:p>
                  </a:txBody>
                  <a:tcPr/>
                </a:tc>
                <a:extLst>
                  <a:ext uri="{0D108BD9-81ED-4DB2-BD59-A6C34878D82A}">
                    <a16:rowId xmlns:a16="http://schemas.microsoft.com/office/drawing/2014/main" val="3175537579"/>
                  </a:ext>
                </a:extLst>
              </a:tr>
              <a:tr h="370840">
                <a:tc>
                  <a:txBody>
                    <a:bodyPr/>
                    <a:lstStyle/>
                    <a:p>
                      <a:pPr algn="ctr"/>
                      <a:r>
                        <a:rPr lang="en-US" sz="1400" dirty="0"/>
                        <a:t>SOA yield (%)</a:t>
                      </a:r>
                    </a:p>
                  </a:txBody>
                  <a:tcPr/>
                </a:tc>
                <a:tc>
                  <a:txBody>
                    <a:bodyPr/>
                    <a:lstStyle/>
                    <a:p>
                      <a:pPr algn="ctr"/>
                      <a:r>
                        <a:rPr lang="en-US" sz="1400" dirty="0"/>
                        <a:t>8.5 ±</a:t>
                      </a:r>
                      <a:r>
                        <a:rPr lang="en-US" sz="1400" baseline="0" dirty="0"/>
                        <a:t> 2.5</a:t>
                      </a:r>
                      <a:endParaRPr lang="en-US" sz="1400" dirty="0"/>
                    </a:p>
                  </a:txBody>
                  <a:tcPr/>
                </a:tc>
                <a:tc>
                  <a:txBody>
                    <a:bodyPr/>
                    <a:lstStyle/>
                    <a:p>
                      <a:pPr algn="ctr"/>
                      <a:r>
                        <a:rPr lang="en-US" sz="1400" dirty="0"/>
                        <a:t>12,</a:t>
                      </a:r>
                      <a:r>
                        <a:rPr lang="en-US" sz="1400" baseline="0" dirty="0"/>
                        <a:t> 15, 9</a:t>
                      </a:r>
                      <a:endParaRPr lang="en-US" sz="1400" dirty="0"/>
                    </a:p>
                  </a:txBody>
                  <a:tcPr/>
                </a:tc>
                <a:extLst>
                  <a:ext uri="{0D108BD9-81ED-4DB2-BD59-A6C34878D82A}">
                    <a16:rowId xmlns:a16="http://schemas.microsoft.com/office/drawing/2014/main" val="1269777235"/>
                  </a:ext>
                </a:extLst>
              </a:tr>
              <a:tr h="370840">
                <a:tc>
                  <a:txBody>
                    <a:bodyPr/>
                    <a:lstStyle/>
                    <a:p>
                      <a:pPr algn="ctr"/>
                      <a:r>
                        <a:rPr lang="en-US" sz="1400" dirty="0"/>
                        <a:t>Initial [3-MF]</a:t>
                      </a:r>
                    </a:p>
                  </a:txBody>
                  <a:tcPr/>
                </a:tc>
                <a:tc>
                  <a:txBody>
                    <a:bodyPr/>
                    <a:lstStyle/>
                    <a:p>
                      <a:pPr algn="ctr"/>
                      <a:r>
                        <a:rPr lang="en-US" sz="1400" dirty="0"/>
                        <a:t>748</a:t>
                      </a:r>
                      <a:r>
                        <a:rPr lang="en-US" sz="1400" baseline="0" dirty="0"/>
                        <a:t> </a:t>
                      </a:r>
                      <a:r>
                        <a:rPr lang="en-US" sz="1400" dirty="0"/>
                        <a:t>± 224 ppb</a:t>
                      </a:r>
                    </a:p>
                  </a:txBody>
                  <a:tcPr/>
                </a:tc>
                <a:tc>
                  <a:txBody>
                    <a:bodyPr/>
                    <a:lstStyle/>
                    <a:p>
                      <a:pPr algn="ctr"/>
                      <a:r>
                        <a:rPr lang="en-US" sz="1400" dirty="0"/>
                        <a:t>10 ppm</a:t>
                      </a:r>
                    </a:p>
                  </a:txBody>
                  <a:tcPr/>
                </a:tc>
                <a:extLst>
                  <a:ext uri="{0D108BD9-81ED-4DB2-BD59-A6C34878D82A}">
                    <a16:rowId xmlns:a16="http://schemas.microsoft.com/office/drawing/2014/main" val="3339641775"/>
                  </a:ext>
                </a:extLst>
              </a:tr>
              <a:tr h="370840">
                <a:tc>
                  <a:txBody>
                    <a:bodyPr/>
                    <a:lstStyle/>
                    <a:p>
                      <a:pPr algn="ctr"/>
                      <a:r>
                        <a:rPr lang="en-US" sz="1400" dirty="0"/>
                        <a:t>Seed</a:t>
                      </a:r>
                    </a:p>
                  </a:txBody>
                  <a:tcPr/>
                </a:tc>
                <a:tc>
                  <a:txBody>
                    <a:bodyPr/>
                    <a:lstStyle/>
                    <a:p>
                      <a:pPr algn="ctr"/>
                      <a:r>
                        <a:rPr lang="en-US" sz="1400" dirty="0"/>
                        <a:t>-</a:t>
                      </a:r>
                    </a:p>
                  </a:txBody>
                  <a:tcPr/>
                </a:tc>
                <a:tc>
                  <a:txBody>
                    <a:bodyPr/>
                    <a:lstStyle/>
                    <a:p>
                      <a:pPr algn="ctr"/>
                      <a:r>
                        <a:rPr lang="en-US" sz="1400" dirty="0"/>
                        <a:t>DOS (dry)</a:t>
                      </a:r>
                      <a:r>
                        <a:rPr lang="en-US" sz="1400" baseline="0" dirty="0"/>
                        <a:t> &amp; AS (wet)</a:t>
                      </a:r>
                      <a:endParaRPr lang="en-US" sz="1400" dirty="0"/>
                    </a:p>
                  </a:txBody>
                  <a:tcPr/>
                </a:tc>
                <a:extLst>
                  <a:ext uri="{0D108BD9-81ED-4DB2-BD59-A6C34878D82A}">
                    <a16:rowId xmlns:a16="http://schemas.microsoft.com/office/drawing/2014/main" val="3156770473"/>
                  </a:ext>
                </a:extLst>
              </a:tr>
              <a:tr h="370840">
                <a:tc>
                  <a:txBody>
                    <a:bodyPr/>
                    <a:lstStyle/>
                    <a:p>
                      <a:pPr algn="ctr"/>
                      <a:r>
                        <a:rPr lang="en-US" sz="1400" dirty="0"/>
                        <a:t>Initial [NO]</a:t>
                      </a:r>
                    </a:p>
                  </a:txBody>
                  <a:tcPr/>
                </a:tc>
                <a:tc>
                  <a:txBody>
                    <a:bodyPr/>
                    <a:lstStyle/>
                    <a:p>
                      <a:pPr algn="ctr"/>
                      <a:r>
                        <a:rPr lang="en-US" sz="1400" dirty="0"/>
                        <a:t>54 ± 4ppb</a:t>
                      </a:r>
                    </a:p>
                  </a:txBody>
                  <a:tcPr/>
                </a:tc>
                <a:tc>
                  <a:txBody>
                    <a:bodyPr/>
                    <a:lstStyle/>
                    <a:p>
                      <a:pPr algn="ctr"/>
                      <a:r>
                        <a:rPr lang="en-US" sz="1400" dirty="0"/>
                        <a:t>10 ppm</a:t>
                      </a:r>
                    </a:p>
                  </a:txBody>
                  <a:tcPr/>
                </a:tc>
                <a:extLst>
                  <a:ext uri="{0D108BD9-81ED-4DB2-BD59-A6C34878D82A}">
                    <a16:rowId xmlns:a16="http://schemas.microsoft.com/office/drawing/2014/main" val="1877800428"/>
                  </a:ext>
                </a:extLst>
              </a:tr>
              <a:tr h="370840">
                <a:tc>
                  <a:txBody>
                    <a:bodyPr/>
                    <a:lstStyle/>
                    <a:p>
                      <a:pPr algn="ctr"/>
                      <a:r>
                        <a:rPr lang="en-US" sz="1400" dirty="0"/>
                        <a:t>Oxidant</a:t>
                      </a:r>
                    </a:p>
                  </a:txBody>
                  <a:tcPr/>
                </a:tc>
                <a:tc>
                  <a:txBody>
                    <a:bodyPr/>
                    <a:lstStyle/>
                    <a:p>
                      <a:pPr algn="ctr"/>
                      <a:r>
                        <a:rPr lang="en-US" sz="1400" dirty="0"/>
                        <a:t>HONO with NO, NO2</a:t>
                      </a:r>
                    </a:p>
                  </a:txBody>
                  <a:tcPr/>
                </a:tc>
                <a:tc>
                  <a:txBody>
                    <a:bodyPr/>
                    <a:lstStyle/>
                    <a:p>
                      <a:pPr algn="ctr"/>
                      <a:r>
                        <a:rPr lang="en-US" sz="1400" dirty="0"/>
                        <a:t>OH with NO</a:t>
                      </a:r>
                    </a:p>
                  </a:txBody>
                  <a:tcPr/>
                </a:tc>
                <a:extLst>
                  <a:ext uri="{0D108BD9-81ED-4DB2-BD59-A6C34878D82A}">
                    <a16:rowId xmlns:a16="http://schemas.microsoft.com/office/drawing/2014/main" val="1695702984"/>
                  </a:ext>
                </a:extLst>
              </a:tr>
            </a:tbl>
          </a:graphicData>
        </a:graphic>
      </p:graphicFrame>
    </p:spTree>
    <p:extLst>
      <p:ext uri="{BB962C8B-B14F-4D97-AF65-F5344CB8AC3E}">
        <p14:creationId xmlns:p14="http://schemas.microsoft.com/office/powerpoint/2010/main" val="295485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86" y="274638"/>
            <a:ext cx="6096000" cy="1143000"/>
          </a:xfrm>
        </p:spPr>
        <p:txBody>
          <a:bodyPr>
            <a:normAutofit/>
          </a:bodyPr>
          <a:lstStyle/>
          <a:p>
            <a:r>
              <a:rPr lang="en-US" sz="3200" dirty="0"/>
              <a:t>Experiments: GTEC facility</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22334" y="1857320"/>
            <a:ext cx="7973735" cy="4195136"/>
          </a:xfrm>
          <a:prstGeom prst="rect">
            <a:avLst/>
          </a:prstGeom>
        </p:spPr>
      </p:pic>
      <p:sp>
        <p:nvSpPr>
          <p:cNvPr id="5" name="TextBox 4"/>
          <p:cNvSpPr txBox="1"/>
          <p:nvPr/>
        </p:nvSpPr>
        <p:spPr>
          <a:xfrm>
            <a:off x="-30996" y="6596717"/>
            <a:ext cx="1819564" cy="307777"/>
          </a:xfrm>
          <a:prstGeom prst="rect">
            <a:avLst/>
          </a:prstGeom>
          <a:noFill/>
        </p:spPr>
        <p:txBody>
          <a:bodyPr wrap="square" rtlCol="0">
            <a:spAutoFit/>
          </a:bodyPr>
          <a:lstStyle/>
          <a:p>
            <a:r>
              <a:rPr lang="en-US" sz="1400" dirty="0"/>
              <a:t>Boyd et al., 2013</a:t>
            </a:r>
          </a:p>
        </p:txBody>
      </p:sp>
      <p:sp>
        <p:nvSpPr>
          <p:cNvPr id="7" name="TextBox 6"/>
          <p:cNvSpPr txBox="1"/>
          <p:nvPr/>
        </p:nvSpPr>
        <p:spPr>
          <a:xfrm>
            <a:off x="5950058" y="2698434"/>
            <a:ext cx="3289539" cy="3785652"/>
          </a:xfrm>
          <a:prstGeom prst="rect">
            <a:avLst/>
          </a:prstGeom>
          <a:noFill/>
        </p:spPr>
        <p:txBody>
          <a:bodyPr wrap="square" rtlCol="0">
            <a:spAutoFit/>
          </a:bodyPr>
          <a:lstStyle/>
          <a:p>
            <a:pPr marL="285750" indent="-285750">
              <a:buFont typeface="Arial" panose="020B0604020202020204" pitchFamily="34" charset="0"/>
              <a:buChar char="•"/>
            </a:pPr>
            <a:r>
              <a:rPr lang="en-US" sz="1600" dirty="0"/>
              <a:t>Particle-phase</a:t>
            </a:r>
          </a:p>
          <a:p>
            <a:pPr marL="742950" lvl="1" indent="-285750">
              <a:buFont typeface="Arial" panose="020B0604020202020204" pitchFamily="34" charset="0"/>
              <a:buChar char="•"/>
            </a:pPr>
            <a:r>
              <a:rPr lang="en-US" sz="1600" dirty="0"/>
              <a:t>AMS</a:t>
            </a:r>
          </a:p>
          <a:p>
            <a:pPr marL="742950" lvl="1" indent="-285750">
              <a:buFont typeface="Arial" panose="020B0604020202020204" pitchFamily="34" charset="0"/>
              <a:buChar char="•"/>
            </a:pPr>
            <a:r>
              <a:rPr lang="en-US" sz="1600" dirty="0"/>
              <a:t>FIGAERO-HR-</a:t>
            </a:r>
            <a:r>
              <a:rPr lang="en-US" sz="1600" dirty="0" err="1"/>
              <a:t>ToF</a:t>
            </a:r>
            <a:r>
              <a:rPr lang="en-US" sz="1600" dirty="0"/>
              <a:t>-CIMS</a:t>
            </a:r>
          </a:p>
          <a:p>
            <a:pPr marL="285750" indent="-285750">
              <a:buFont typeface="Arial" panose="020B0604020202020204" pitchFamily="34" charset="0"/>
              <a:buChar char="•"/>
            </a:pPr>
            <a:r>
              <a:rPr lang="en-US" sz="1600" dirty="0"/>
              <a:t>Gas-phase</a:t>
            </a:r>
          </a:p>
          <a:p>
            <a:pPr marL="742950" lvl="1" indent="-285750">
              <a:buFont typeface="Arial" panose="020B0604020202020204" pitchFamily="34" charset="0"/>
              <a:buChar char="•"/>
            </a:pPr>
            <a:r>
              <a:rPr lang="en-US" sz="1600" dirty="0"/>
              <a:t>HR-</a:t>
            </a:r>
            <a:r>
              <a:rPr lang="en-US" sz="1600" dirty="0" err="1"/>
              <a:t>ToF</a:t>
            </a:r>
            <a:r>
              <a:rPr lang="en-US" sz="1600" dirty="0"/>
              <a:t>-CIMS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N2O5 injection through flow tube</a:t>
            </a:r>
          </a:p>
          <a:p>
            <a:pPr marL="742950" lvl="1" indent="-285750">
              <a:buFont typeface="Arial" panose="020B0604020202020204" pitchFamily="34" charset="0"/>
              <a:buChar char="•"/>
            </a:pPr>
            <a:r>
              <a:rPr lang="en-US" sz="1600" dirty="0"/>
              <a:t>Reaction in flow tube: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VOC : N2O5 ~ 1:4</a:t>
            </a:r>
          </a:p>
          <a:p>
            <a:pPr marL="742950" lvl="1" indent="-285750">
              <a:buFont typeface="Arial" panose="020B0604020202020204" pitchFamily="34" charset="0"/>
              <a:buChar char="•"/>
            </a:pPr>
            <a:r>
              <a:rPr lang="en-US" sz="1600" dirty="0"/>
              <a:t>Setting RO2+NO3 channel, and minimize RO2+HO2 channel</a:t>
            </a:r>
          </a:p>
        </p:txBody>
      </p:sp>
      <p:pic>
        <p:nvPicPr>
          <p:cNvPr id="6" name="Picture 5"/>
          <p:cNvPicPr>
            <a:picLocks noChangeAspect="1"/>
          </p:cNvPicPr>
          <p:nvPr/>
        </p:nvPicPr>
        <p:blipFill>
          <a:blip r:embed="rId4"/>
          <a:stretch>
            <a:fillRect/>
          </a:stretch>
        </p:blipFill>
        <p:spPr>
          <a:xfrm>
            <a:off x="6644942" y="4733262"/>
            <a:ext cx="2135466" cy="601367"/>
          </a:xfrm>
          <a:prstGeom prst="rect">
            <a:avLst/>
          </a:prstGeom>
        </p:spPr>
      </p:pic>
      <p:sp>
        <p:nvSpPr>
          <p:cNvPr id="8" name="TextBox 7"/>
          <p:cNvSpPr txBox="1"/>
          <p:nvPr/>
        </p:nvSpPr>
        <p:spPr>
          <a:xfrm>
            <a:off x="8780408" y="6517295"/>
            <a:ext cx="363592" cy="369332"/>
          </a:xfrm>
          <a:prstGeom prst="rect">
            <a:avLst/>
          </a:prstGeom>
          <a:noFill/>
        </p:spPr>
        <p:txBody>
          <a:bodyPr wrap="square" rtlCol="0">
            <a:spAutoFit/>
          </a:bodyPr>
          <a:lstStyle/>
          <a:p>
            <a:pPr algn="ctr"/>
            <a:r>
              <a:rPr lang="en-US" dirty="0"/>
              <a:t>6</a:t>
            </a:r>
          </a:p>
        </p:txBody>
      </p:sp>
    </p:spTree>
    <p:extLst>
      <p:ext uri="{BB962C8B-B14F-4D97-AF65-F5344CB8AC3E}">
        <p14:creationId xmlns:p14="http://schemas.microsoft.com/office/powerpoint/2010/main" val="328119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Experiments condition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3924865"/>
              </p:ext>
            </p:extLst>
          </p:nvPr>
        </p:nvGraphicFramePr>
        <p:xfrm>
          <a:off x="457200" y="1600200"/>
          <a:ext cx="8229605" cy="3337560"/>
        </p:xfrm>
        <a:graphic>
          <a:graphicData uri="http://schemas.openxmlformats.org/drawingml/2006/table">
            <a:tbl>
              <a:tblPr firstRow="1" bandRow="1">
                <a:tableStyleId>{5C22544A-7EE6-4342-B048-85BDC9FD1C3A}</a:tableStyleId>
              </a:tblPr>
              <a:tblGrid>
                <a:gridCol w="1645921">
                  <a:extLst>
                    <a:ext uri="{9D8B030D-6E8A-4147-A177-3AD203B41FA5}">
                      <a16:colId xmlns:a16="http://schemas.microsoft.com/office/drawing/2014/main" val="4248541354"/>
                    </a:ext>
                  </a:extLst>
                </a:gridCol>
                <a:gridCol w="1645921">
                  <a:extLst>
                    <a:ext uri="{9D8B030D-6E8A-4147-A177-3AD203B41FA5}">
                      <a16:colId xmlns:a16="http://schemas.microsoft.com/office/drawing/2014/main" val="4243035561"/>
                    </a:ext>
                  </a:extLst>
                </a:gridCol>
                <a:gridCol w="1645921">
                  <a:extLst>
                    <a:ext uri="{9D8B030D-6E8A-4147-A177-3AD203B41FA5}">
                      <a16:colId xmlns:a16="http://schemas.microsoft.com/office/drawing/2014/main" val="3937786113"/>
                    </a:ext>
                  </a:extLst>
                </a:gridCol>
                <a:gridCol w="1645921">
                  <a:extLst>
                    <a:ext uri="{9D8B030D-6E8A-4147-A177-3AD203B41FA5}">
                      <a16:colId xmlns:a16="http://schemas.microsoft.com/office/drawing/2014/main" val="3397344583"/>
                    </a:ext>
                  </a:extLst>
                </a:gridCol>
                <a:gridCol w="1645921">
                  <a:extLst>
                    <a:ext uri="{9D8B030D-6E8A-4147-A177-3AD203B41FA5}">
                      <a16:colId xmlns:a16="http://schemas.microsoft.com/office/drawing/2014/main" val="1027175956"/>
                    </a:ext>
                  </a:extLst>
                </a:gridCol>
              </a:tblGrid>
              <a:tr h="370840">
                <a:tc>
                  <a:txBody>
                    <a:bodyPr/>
                    <a:lstStyle/>
                    <a:p>
                      <a:pPr algn="ctr"/>
                      <a:r>
                        <a:rPr lang="en-US" sz="1800" dirty="0"/>
                        <a:t>Experiment</a:t>
                      </a:r>
                    </a:p>
                  </a:txBody>
                  <a:tcPr marL="99752" marR="99752"/>
                </a:tc>
                <a:tc>
                  <a:txBody>
                    <a:bodyPr/>
                    <a:lstStyle/>
                    <a:p>
                      <a:pPr algn="ctr"/>
                      <a:r>
                        <a:rPr lang="en-US" sz="1800" dirty="0"/>
                        <a:t>Condition</a:t>
                      </a:r>
                    </a:p>
                  </a:txBody>
                  <a:tcPr marL="99752" marR="99752"/>
                </a:tc>
                <a:tc>
                  <a:txBody>
                    <a:bodyPr/>
                    <a:lstStyle/>
                    <a:p>
                      <a:pPr algn="ctr"/>
                      <a:r>
                        <a:rPr lang="el-GR" sz="1800" dirty="0">
                          <a:latin typeface="Calibri" panose="020F0502020204030204" pitchFamily="34" charset="0"/>
                          <a:cs typeface="Calibri" panose="020F0502020204030204" pitchFamily="34" charset="0"/>
                        </a:rPr>
                        <a:t>Δ</a:t>
                      </a:r>
                      <a:r>
                        <a:rPr lang="en-US" sz="1800" dirty="0">
                          <a:latin typeface="Calibri" panose="020F0502020204030204" pitchFamily="34" charset="0"/>
                          <a:cs typeface="Calibri" panose="020F0502020204030204" pitchFamily="34" charset="0"/>
                        </a:rPr>
                        <a:t>HC (ppb)</a:t>
                      </a:r>
                      <a:endParaRPr lang="en-US" sz="1800" dirty="0"/>
                    </a:p>
                  </a:txBody>
                  <a:tcPr marL="99752" marR="99752"/>
                </a:tc>
                <a:tc>
                  <a:txBody>
                    <a:bodyPr/>
                    <a:lstStyle/>
                    <a:p>
                      <a:pPr algn="ctr"/>
                      <a:r>
                        <a:rPr lang="el-GR" sz="1800" dirty="0">
                          <a:latin typeface="Calibri" panose="020F0502020204030204" pitchFamily="34" charset="0"/>
                          <a:cs typeface="Calibri" panose="020F0502020204030204" pitchFamily="34" charset="0"/>
                        </a:rPr>
                        <a:t>Δ</a:t>
                      </a:r>
                      <a:r>
                        <a:rPr lang="en-US" sz="1800" dirty="0">
                          <a:latin typeface="Calibri" panose="020F0502020204030204" pitchFamily="34" charset="0"/>
                          <a:cs typeface="Calibri" panose="020F0502020204030204" pitchFamily="34" charset="0"/>
                        </a:rPr>
                        <a:t>Mo(</a:t>
                      </a:r>
                      <a:r>
                        <a:rPr lang="el-GR" sz="1800" dirty="0">
                          <a:latin typeface="Calibri" panose="020F0502020204030204" pitchFamily="34" charset="0"/>
                          <a:cs typeface="Calibri" panose="020F0502020204030204" pitchFamily="34" charset="0"/>
                        </a:rPr>
                        <a:t>μ</a:t>
                      </a:r>
                      <a:r>
                        <a:rPr lang="en-US" sz="1800" dirty="0">
                          <a:latin typeface="Calibri" panose="020F0502020204030204" pitchFamily="34" charset="0"/>
                          <a:cs typeface="Calibri" panose="020F0502020204030204" pitchFamily="34" charset="0"/>
                        </a:rPr>
                        <a:t>g/m3)</a:t>
                      </a:r>
                      <a:endParaRPr lang="en-US" sz="1800" dirty="0"/>
                    </a:p>
                  </a:txBody>
                  <a:tcPr marL="99752" marR="99752"/>
                </a:tc>
                <a:tc>
                  <a:txBody>
                    <a:bodyPr/>
                    <a:lstStyle/>
                    <a:p>
                      <a:pPr algn="ctr"/>
                      <a:r>
                        <a:rPr lang="en-US" sz="1800" dirty="0"/>
                        <a:t>Yield (%)</a:t>
                      </a:r>
                    </a:p>
                  </a:txBody>
                  <a:tcPr marL="99752" marR="99752"/>
                </a:tc>
                <a:extLst>
                  <a:ext uri="{0D108BD9-81ED-4DB2-BD59-A6C34878D82A}">
                    <a16:rowId xmlns:a16="http://schemas.microsoft.com/office/drawing/2014/main" val="3323848843"/>
                  </a:ext>
                </a:extLst>
              </a:tr>
              <a:tr h="370840">
                <a:tc>
                  <a:txBody>
                    <a:bodyPr/>
                    <a:lstStyle/>
                    <a:p>
                      <a:pPr algn="ctr"/>
                      <a:r>
                        <a:rPr lang="en-US" sz="1800" dirty="0"/>
                        <a:t>1</a:t>
                      </a:r>
                    </a:p>
                  </a:txBody>
                  <a:tcPr marL="99752" marR="99752"/>
                </a:tc>
                <a:tc>
                  <a:txBody>
                    <a:bodyPr/>
                    <a:lstStyle/>
                    <a:p>
                      <a:pPr algn="ctr"/>
                      <a:r>
                        <a:rPr lang="en-US" sz="1800" dirty="0"/>
                        <a:t>3MF + NO3</a:t>
                      </a:r>
                    </a:p>
                  </a:txBody>
                  <a:tcPr marL="99752" marR="99752"/>
                </a:tc>
                <a:tc>
                  <a:txBody>
                    <a:bodyPr/>
                    <a:lstStyle/>
                    <a:p>
                      <a:pPr algn="ctr"/>
                      <a:r>
                        <a:rPr lang="en-US" sz="1800" dirty="0"/>
                        <a:t>562.58</a:t>
                      </a:r>
                    </a:p>
                  </a:txBody>
                  <a:tcPr marL="99752" marR="99752"/>
                </a:tc>
                <a:tc>
                  <a:txBody>
                    <a:bodyPr/>
                    <a:lstStyle/>
                    <a:p>
                      <a:pPr algn="ctr"/>
                      <a:r>
                        <a:rPr lang="en-US" sz="1800" dirty="0"/>
                        <a:t>45.28</a:t>
                      </a:r>
                    </a:p>
                  </a:txBody>
                  <a:tcPr marL="99752" marR="99752"/>
                </a:tc>
                <a:tc>
                  <a:txBody>
                    <a:bodyPr/>
                    <a:lstStyle/>
                    <a:p>
                      <a:pPr algn="ctr"/>
                      <a:r>
                        <a:rPr lang="en-US" sz="1800" dirty="0"/>
                        <a:t>2.40</a:t>
                      </a:r>
                    </a:p>
                  </a:txBody>
                  <a:tcPr marL="99752" marR="99752"/>
                </a:tc>
                <a:extLst>
                  <a:ext uri="{0D108BD9-81ED-4DB2-BD59-A6C34878D82A}">
                    <a16:rowId xmlns:a16="http://schemas.microsoft.com/office/drawing/2014/main" val="3292887606"/>
                  </a:ext>
                </a:extLst>
              </a:tr>
              <a:tr h="370840">
                <a:tc>
                  <a:txBody>
                    <a:bodyPr/>
                    <a:lstStyle/>
                    <a:p>
                      <a:pPr algn="ctr"/>
                      <a:r>
                        <a:rPr lang="en-US" sz="1800" dirty="0"/>
                        <a:t>2</a:t>
                      </a:r>
                    </a:p>
                  </a:txBody>
                  <a:tcPr marL="99752" marR="99752"/>
                </a:tc>
                <a:tc>
                  <a:txBody>
                    <a:bodyPr/>
                    <a:lstStyle/>
                    <a:p>
                      <a:pPr algn="ctr"/>
                      <a:r>
                        <a:rPr lang="en-US" sz="1800" dirty="0"/>
                        <a:t>3MF + NO3</a:t>
                      </a:r>
                    </a:p>
                  </a:txBody>
                  <a:tcPr marL="99752" marR="99752"/>
                </a:tc>
                <a:tc>
                  <a:txBody>
                    <a:bodyPr/>
                    <a:lstStyle/>
                    <a:p>
                      <a:pPr algn="ctr"/>
                      <a:r>
                        <a:rPr lang="en-US" sz="1800" dirty="0"/>
                        <a:t>328.42</a:t>
                      </a:r>
                    </a:p>
                  </a:txBody>
                  <a:tcPr marL="99752" marR="99752"/>
                </a:tc>
                <a:tc>
                  <a:txBody>
                    <a:bodyPr/>
                    <a:lstStyle/>
                    <a:p>
                      <a:pPr algn="ctr"/>
                      <a:r>
                        <a:rPr lang="en-US" sz="1800" dirty="0"/>
                        <a:t>23.81</a:t>
                      </a:r>
                    </a:p>
                  </a:txBody>
                  <a:tcPr marL="99752" marR="99752"/>
                </a:tc>
                <a:tc>
                  <a:txBody>
                    <a:bodyPr/>
                    <a:lstStyle/>
                    <a:p>
                      <a:pPr algn="ctr"/>
                      <a:r>
                        <a:rPr lang="en-US" sz="1800" dirty="0"/>
                        <a:t>2.16</a:t>
                      </a:r>
                    </a:p>
                  </a:txBody>
                  <a:tcPr marL="99752" marR="99752"/>
                </a:tc>
                <a:extLst>
                  <a:ext uri="{0D108BD9-81ED-4DB2-BD59-A6C34878D82A}">
                    <a16:rowId xmlns:a16="http://schemas.microsoft.com/office/drawing/2014/main" val="3196694625"/>
                  </a:ext>
                </a:extLst>
              </a:tr>
              <a:tr h="370840">
                <a:tc>
                  <a:txBody>
                    <a:bodyPr/>
                    <a:lstStyle/>
                    <a:p>
                      <a:pPr algn="ctr"/>
                      <a:r>
                        <a:rPr lang="en-US" sz="1800" dirty="0"/>
                        <a:t>3</a:t>
                      </a:r>
                    </a:p>
                  </a:txBody>
                  <a:tcPr marL="99752" marR="99752"/>
                </a:tc>
                <a:tc>
                  <a:txBody>
                    <a:bodyPr/>
                    <a:lstStyle/>
                    <a:p>
                      <a:pPr algn="ctr"/>
                      <a:r>
                        <a:rPr lang="en-US" sz="1800" dirty="0"/>
                        <a:t>3MF + NO3</a:t>
                      </a:r>
                    </a:p>
                  </a:txBody>
                  <a:tcPr marL="99752" marR="99752"/>
                </a:tc>
                <a:tc>
                  <a:txBody>
                    <a:bodyPr/>
                    <a:lstStyle/>
                    <a:p>
                      <a:pPr algn="ctr"/>
                      <a:r>
                        <a:rPr lang="en-US" sz="1800" dirty="0"/>
                        <a:t>171.76</a:t>
                      </a:r>
                    </a:p>
                  </a:txBody>
                  <a:tcPr marL="99752" marR="99752"/>
                </a:tc>
                <a:tc>
                  <a:txBody>
                    <a:bodyPr/>
                    <a:lstStyle/>
                    <a:p>
                      <a:pPr algn="ctr"/>
                      <a:r>
                        <a:rPr lang="en-US" sz="1800" dirty="0"/>
                        <a:t>10.54</a:t>
                      </a:r>
                    </a:p>
                  </a:txBody>
                  <a:tcPr marL="99752" marR="99752"/>
                </a:tc>
                <a:tc>
                  <a:txBody>
                    <a:bodyPr/>
                    <a:lstStyle/>
                    <a:p>
                      <a:pPr algn="ctr"/>
                      <a:r>
                        <a:rPr lang="en-US" sz="1800" dirty="0"/>
                        <a:t>1.83</a:t>
                      </a:r>
                    </a:p>
                  </a:txBody>
                  <a:tcPr marL="99752" marR="99752"/>
                </a:tc>
                <a:extLst>
                  <a:ext uri="{0D108BD9-81ED-4DB2-BD59-A6C34878D82A}">
                    <a16:rowId xmlns:a16="http://schemas.microsoft.com/office/drawing/2014/main" val="1406136941"/>
                  </a:ext>
                </a:extLst>
              </a:tr>
              <a:tr h="370840">
                <a:tc>
                  <a:txBody>
                    <a:bodyPr/>
                    <a:lstStyle/>
                    <a:p>
                      <a:pPr algn="ctr"/>
                      <a:r>
                        <a:rPr lang="en-US" sz="1800" dirty="0"/>
                        <a:t>4</a:t>
                      </a:r>
                    </a:p>
                  </a:txBody>
                  <a:tcPr marL="99752" marR="99752"/>
                </a:tc>
                <a:tc>
                  <a:txBody>
                    <a:bodyPr/>
                    <a:lstStyle/>
                    <a:p>
                      <a:pPr algn="ctr"/>
                      <a:r>
                        <a:rPr lang="en-US" sz="1800" dirty="0"/>
                        <a:t>3MF + NO3</a:t>
                      </a:r>
                    </a:p>
                  </a:txBody>
                  <a:tcPr marL="99752" marR="99752"/>
                </a:tc>
                <a:tc>
                  <a:txBody>
                    <a:bodyPr/>
                    <a:lstStyle/>
                    <a:p>
                      <a:pPr algn="ctr"/>
                      <a:r>
                        <a:rPr lang="en-US" sz="1800" dirty="0"/>
                        <a:t>96.15</a:t>
                      </a:r>
                    </a:p>
                  </a:txBody>
                  <a:tcPr marL="99752" marR="99752"/>
                </a:tc>
                <a:tc>
                  <a:txBody>
                    <a:bodyPr/>
                    <a:lstStyle/>
                    <a:p>
                      <a:pPr algn="ctr"/>
                      <a:r>
                        <a:rPr lang="en-US" sz="1800" dirty="0"/>
                        <a:t>5.22</a:t>
                      </a:r>
                    </a:p>
                  </a:txBody>
                  <a:tcPr marL="99752" marR="99752"/>
                </a:tc>
                <a:tc>
                  <a:txBody>
                    <a:bodyPr/>
                    <a:lstStyle/>
                    <a:p>
                      <a:pPr algn="ctr"/>
                      <a:r>
                        <a:rPr lang="en-US" sz="1800" dirty="0"/>
                        <a:t>1.62</a:t>
                      </a:r>
                    </a:p>
                  </a:txBody>
                  <a:tcPr marL="99752" marR="99752"/>
                </a:tc>
                <a:extLst>
                  <a:ext uri="{0D108BD9-81ED-4DB2-BD59-A6C34878D82A}">
                    <a16:rowId xmlns:a16="http://schemas.microsoft.com/office/drawing/2014/main" val="3967513196"/>
                  </a:ext>
                </a:extLst>
              </a:tr>
              <a:tr h="370840">
                <a:tc>
                  <a:txBody>
                    <a:bodyPr/>
                    <a:lstStyle/>
                    <a:p>
                      <a:pPr algn="ctr"/>
                      <a:r>
                        <a:rPr lang="en-US" sz="1800" dirty="0"/>
                        <a:t>5</a:t>
                      </a:r>
                    </a:p>
                  </a:txBody>
                  <a:tcPr marL="99752" marR="99752"/>
                </a:tc>
                <a:tc>
                  <a:txBody>
                    <a:bodyPr/>
                    <a:lstStyle/>
                    <a:p>
                      <a:pPr algn="ctr"/>
                      <a:r>
                        <a:rPr lang="en-US" sz="1800" dirty="0"/>
                        <a:t>2MF + NO3</a:t>
                      </a:r>
                    </a:p>
                  </a:txBody>
                  <a:tcPr marL="99752" marR="99752"/>
                </a:tc>
                <a:tc>
                  <a:txBody>
                    <a:bodyPr/>
                    <a:lstStyle/>
                    <a:p>
                      <a:pPr algn="ctr"/>
                      <a:r>
                        <a:rPr lang="en-US" sz="1800" dirty="0"/>
                        <a:t>438.89</a:t>
                      </a:r>
                    </a:p>
                  </a:txBody>
                  <a:tcPr marL="99752" marR="99752"/>
                </a:tc>
                <a:tc>
                  <a:txBody>
                    <a:bodyPr/>
                    <a:lstStyle/>
                    <a:p>
                      <a:pPr algn="ctr"/>
                      <a:r>
                        <a:rPr lang="en-US" sz="1800" dirty="0"/>
                        <a:t>49.75</a:t>
                      </a:r>
                    </a:p>
                  </a:txBody>
                  <a:tcPr marL="99752" marR="99752"/>
                </a:tc>
                <a:tc>
                  <a:txBody>
                    <a:bodyPr/>
                    <a:lstStyle/>
                    <a:p>
                      <a:pPr algn="ctr"/>
                      <a:r>
                        <a:rPr lang="en-US" sz="1800" dirty="0"/>
                        <a:t>3.38</a:t>
                      </a:r>
                    </a:p>
                  </a:txBody>
                  <a:tcPr marL="99752" marR="99752"/>
                </a:tc>
                <a:extLst>
                  <a:ext uri="{0D108BD9-81ED-4DB2-BD59-A6C34878D82A}">
                    <a16:rowId xmlns:a16="http://schemas.microsoft.com/office/drawing/2014/main" val="406332851"/>
                  </a:ext>
                </a:extLst>
              </a:tr>
              <a:tr h="370840">
                <a:tc>
                  <a:txBody>
                    <a:bodyPr/>
                    <a:lstStyle/>
                    <a:p>
                      <a:pPr algn="ctr"/>
                      <a:r>
                        <a:rPr lang="en-US" sz="1800" dirty="0"/>
                        <a:t>6</a:t>
                      </a:r>
                    </a:p>
                  </a:txBody>
                  <a:tcPr marL="99752" marR="99752"/>
                </a:tc>
                <a:tc>
                  <a:txBody>
                    <a:bodyPr/>
                    <a:lstStyle/>
                    <a:p>
                      <a:pPr algn="ctr"/>
                      <a:r>
                        <a:rPr lang="en-US" sz="1800" dirty="0"/>
                        <a:t>2MF + NO3</a:t>
                      </a:r>
                    </a:p>
                  </a:txBody>
                  <a:tcPr marL="99752" marR="99752"/>
                </a:tc>
                <a:tc>
                  <a:txBody>
                    <a:bodyPr/>
                    <a:lstStyle/>
                    <a:p>
                      <a:pPr algn="ctr"/>
                      <a:r>
                        <a:rPr lang="en-US" sz="1800" dirty="0"/>
                        <a:t>270.14</a:t>
                      </a:r>
                    </a:p>
                  </a:txBody>
                  <a:tcPr marL="99752" marR="99752"/>
                </a:tc>
                <a:tc>
                  <a:txBody>
                    <a:bodyPr/>
                    <a:lstStyle/>
                    <a:p>
                      <a:pPr algn="ctr"/>
                      <a:r>
                        <a:rPr lang="en-US" sz="1800" dirty="0"/>
                        <a:t>25.64</a:t>
                      </a:r>
                    </a:p>
                  </a:txBody>
                  <a:tcPr marL="99752" marR="99752"/>
                </a:tc>
                <a:tc>
                  <a:txBody>
                    <a:bodyPr/>
                    <a:lstStyle/>
                    <a:p>
                      <a:pPr algn="ctr"/>
                      <a:r>
                        <a:rPr lang="en-US" sz="1800" dirty="0"/>
                        <a:t>2.83</a:t>
                      </a:r>
                    </a:p>
                  </a:txBody>
                  <a:tcPr marL="99752" marR="99752"/>
                </a:tc>
                <a:extLst>
                  <a:ext uri="{0D108BD9-81ED-4DB2-BD59-A6C34878D82A}">
                    <a16:rowId xmlns:a16="http://schemas.microsoft.com/office/drawing/2014/main" val="280804059"/>
                  </a:ext>
                </a:extLst>
              </a:tr>
              <a:tr h="370840">
                <a:tc>
                  <a:txBody>
                    <a:bodyPr/>
                    <a:lstStyle/>
                    <a:p>
                      <a:pPr algn="ctr"/>
                      <a:r>
                        <a:rPr lang="en-US" sz="1800" dirty="0"/>
                        <a:t>7</a:t>
                      </a:r>
                    </a:p>
                  </a:txBody>
                  <a:tcPr marL="99752" marR="99752"/>
                </a:tc>
                <a:tc>
                  <a:txBody>
                    <a:bodyPr/>
                    <a:lstStyle/>
                    <a:p>
                      <a:pPr algn="ctr"/>
                      <a:r>
                        <a:rPr lang="en-US" sz="1800" dirty="0"/>
                        <a:t>2MF + NO3</a:t>
                      </a:r>
                    </a:p>
                  </a:txBody>
                  <a:tcPr marL="99752" marR="99752"/>
                </a:tc>
                <a:tc>
                  <a:txBody>
                    <a:bodyPr/>
                    <a:lstStyle/>
                    <a:p>
                      <a:pPr algn="ctr"/>
                      <a:r>
                        <a:rPr lang="en-US" sz="1800" dirty="0"/>
                        <a:t>91.19</a:t>
                      </a:r>
                    </a:p>
                  </a:txBody>
                  <a:tcPr marL="99752" marR="99752"/>
                </a:tc>
                <a:tc>
                  <a:txBody>
                    <a:bodyPr/>
                    <a:lstStyle/>
                    <a:p>
                      <a:pPr algn="ctr"/>
                      <a:r>
                        <a:rPr lang="en-US" sz="1800" dirty="0"/>
                        <a:t>6.68</a:t>
                      </a:r>
                    </a:p>
                  </a:txBody>
                  <a:tcPr marL="99752" marR="99752"/>
                </a:tc>
                <a:tc>
                  <a:txBody>
                    <a:bodyPr/>
                    <a:lstStyle/>
                    <a:p>
                      <a:pPr algn="ctr"/>
                      <a:r>
                        <a:rPr lang="en-US" sz="1800" dirty="0"/>
                        <a:t>2.18</a:t>
                      </a:r>
                    </a:p>
                  </a:txBody>
                  <a:tcPr marL="99752" marR="99752"/>
                </a:tc>
                <a:extLst>
                  <a:ext uri="{0D108BD9-81ED-4DB2-BD59-A6C34878D82A}">
                    <a16:rowId xmlns:a16="http://schemas.microsoft.com/office/drawing/2014/main" val="1806157848"/>
                  </a:ext>
                </a:extLst>
              </a:tr>
              <a:tr h="370840">
                <a:tc>
                  <a:txBody>
                    <a:bodyPr/>
                    <a:lstStyle/>
                    <a:p>
                      <a:pPr algn="ctr"/>
                      <a:r>
                        <a:rPr lang="en-US" sz="1800" dirty="0"/>
                        <a:t>8</a:t>
                      </a:r>
                    </a:p>
                  </a:txBody>
                  <a:tcPr marL="99752" marR="99752"/>
                </a:tc>
                <a:tc>
                  <a:txBody>
                    <a:bodyPr/>
                    <a:lstStyle/>
                    <a:p>
                      <a:pPr algn="ctr"/>
                      <a:r>
                        <a:rPr lang="en-US" sz="1800" dirty="0"/>
                        <a:t>2MF + NO3</a:t>
                      </a:r>
                    </a:p>
                  </a:txBody>
                  <a:tcPr marL="99752" marR="99752"/>
                </a:tc>
                <a:tc>
                  <a:txBody>
                    <a:bodyPr/>
                    <a:lstStyle/>
                    <a:p>
                      <a:pPr algn="ctr"/>
                      <a:r>
                        <a:rPr lang="en-US" sz="1800" dirty="0"/>
                        <a:t>180.76</a:t>
                      </a:r>
                    </a:p>
                  </a:txBody>
                  <a:tcPr marL="99752" marR="99752"/>
                </a:tc>
                <a:tc>
                  <a:txBody>
                    <a:bodyPr/>
                    <a:lstStyle/>
                    <a:p>
                      <a:pPr algn="ctr"/>
                      <a:r>
                        <a:rPr lang="en-US" sz="1800" dirty="0"/>
                        <a:t>18.83</a:t>
                      </a:r>
                    </a:p>
                  </a:txBody>
                  <a:tcPr marL="99752" marR="99752"/>
                </a:tc>
                <a:tc>
                  <a:txBody>
                    <a:bodyPr/>
                    <a:lstStyle/>
                    <a:p>
                      <a:pPr algn="ctr"/>
                      <a:r>
                        <a:rPr lang="en-US" sz="1800" dirty="0"/>
                        <a:t>3.10</a:t>
                      </a:r>
                    </a:p>
                  </a:txBody>
                  <a:tcPr marL="99752" marR="99752"/>
                </a:tc>
                <a:extLst>
                  <a:ext uri="{0D108BD9-81ED-4DB2-BD59-A6C34878D82A}">
                    <a16:rowId xmlns:a16="http://schemas.microsoft.com/office/drawing/2014/main" val="339648163"/>
                  </a:ext>
                </a:extLst>
              </a:tr>
            </a:tbl>
          </a:graphicData>
        </a:graphic>
      </p:graphicFrame>
      <p:sp>
        <p:nvSpPr>
          <p:cNvPr id="5" name="TextBox 4"/>
          <p:cNvSpPr txBox="1"/>
          <p:nvPr/>
        </p:nvSpPr>
        <p:spPr>
          <a:xfrm>
            <a:off x="986971" y="4966433"/>
            <a:ext cx="7405915"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SOA density: 1.24 g/cm3 </a:t>
            </a:r>
          </a:p>
          <a:p>
            <a:pPr marL="285750" indent="-285750">
              <a:buFont typeface="Arial" panose="020B0604020202020204" pitchFamily="34" charset="0"/>
              <a:buChar char="•"/>
            </a:pPr>
            <a:r>
              <a:rPr lang="en-US" sz="1600" dirty="0"/>
              <a:t>Ammonium sulfate seed</a:t>
            </a:r>
          </a:p>
          <a:p>
            <a:pPr marL="285750" indent="-285750">
              <a:buFont typeface="Arial" panose="020B0604020202020204" pitchFamily="34" charset="0"/>
              <a:buChar char="•"/>
            </a:pPr>
            <a:r>
              <a:rPr lang="en-US" sz="1600" dirty="0"/>
              <a:t>RH &lt; 5%</a:t>
            </a:r>
          </a:p>
          <a:p>
            <a:pPr marL="285750" indent="-285750">
              <a:buFont typeface="Arial" panose="020B0604020202020204" pitchFamily="34" charset="0"/>
              <a:buChar char="•"/>
            </a:pPr>
            <a:r>
              <a:rPr lang="en-US" sz="1600" dirty="0"/>
              <a:t>Temperature: 25</a:t>
            </a:r>
            <a:r>
              <a:rPr lang="en-US" sz="1600" dirty="0">
                <a:latin typeface="Calibri" panose="020F0502020204030204" pitchFamily="34" charset="0"/>
                <a:cs typeface="Calibri" panose="020F0502020204030204" pitchFamily="34" charset="0"/>
              </a:rPr>
              <a:t>⁰C</a:t>
            </a:r>
            <a:endParaRPr lang="en-US" sz="1600" dirty="0"/>
          </a:p>
        </p:txBody>
      </p:sp>
      <p:graphicFrame>
        <p:nvGraphicFramePr>
          <p:cNvPr id="6" name="Content Placeholder 3"/>
          <p:cNvGraphicFramePr>
            <a:graphicFrameLocks/>
          </p:cNvGraphicFramePr>
          <p:nvPr>
            <p:extLst>
              <p:ext uri="{D42A27DB-BD31-4B8C-83A1-F6EECF244321}">
                <p14:modId xmlns:p14="http://schemas.microsoft.com/office/powerpoint/2010/main" val="382923269"/>
              </p:ext>
            </p:extLst>
          </p:nvPr>
        </p:nvGraphicFramePr>
        <p:xfrm>
          <a:off x="457200" y="1600410"/>
          <a:ext cx="8229605" cy="3337353"/>
        </p:xfrm>
        <a:graphic>
          <a:graphicData uri="http://schemas.openxmlformats.org/drawingml/2006/table">
            <a:tbl>
              <a:tblPr firstRow="1" bandRow="1">
                <a:tableStyleId>{5C22544A-7EE6-4342-B048-85BDC9FD1C3A}</a:tableStyleId>
              </a:tblPr>
              <a:tblGrid>
                <a:gridCol w="1645921">
                  <a:extLst>
                    <a:ext uri="{9D8B030D-6E8A-4147-A177-3AD203B41FA5}">
                      <a16:colId xmlns:a16="http://schemas.microsoft.com/office/drawing/2014/main" val="4248541354"/>
                    </a:ext>
                  </a:extLst>
                </a:gridCol>
                <a:gridCol w="1645921">
                  <a:extLst>
                    <a:ext uri="{9D8B030D-6E8A-4147-A177-3AD203B41FA5}">
                      <a16:colId xmlns:a16="http://schemas.microsoft.com/office/drawing/2014/main" val="4243035561"/>
                    </a:ext>
                  </a:extLst>
                </a:gridCol>
                <a:gridCol w="1645921">
                  <a:extLst>
                    <a:ext uri="{9D8B030D-6E8A-4147-A177-3AD203B41FA5}">
                      <a16:colId xmlns:a16="http://schemas.microsoft.com/office/drawing/2014/main" val="3937786113"/>
                    </a:ext>
                  </a:extLst>
                </a:gridCol>
                <a:gridCol w="1645921">
                  <a:extLst>
                    <a:ext uri="{9D8B030D-6E8A-4147-A177-3AD203B41FA5}">
                      <a16:colId xmlns:a16="http://schemas.microsoft.com/office/drawing/2014/main" val="3397344583"/>
                    </a:ext>
                  </a:extLst>
                </a:gridCol>
                <a:gridCol w="1645921">
                  <a:extLst>
                    <a:ext uri="{9D8B030D-6E8A-4147-A177-3AD203B41FA5}">
                      <a16:colId xmlns:a16="http://schemas.microsoft.com/office/drawing/2014/main" val="1027175956"/>
                    </a:ext>
                  </a:extLst>
                </a:gridCol>
              </a:tblGrid>
              <a:tr h="370817">
                <a:tc>
                  <a:txBody>
                    <a:bodyPr/>
                    <a:lstStyle/>
                    <a:p>
                      <a:pPr algn="ctr"/>
                      <a:r>
                        <a:rPr lang="en-US" sz="1800" dirty="0"/>
                        <a:t>Experiment</a:t>
                      </a:r>
                    </a:p>
                  </a:txBody>
                  <a:tcPr/>
                </a:tc>
                <a:tc>
                  <a:txBody>
                    <a:bodyPr/>
                    <a:lstStyle/>
                    <a:p>
                      <a:pPr algn="ctr"/>
                      <a:r>
                        <a:rPr lang="en-US" sz="1800" dirty="0"/>
                        <a:t>Condition</a:t>
                      </a:r>
                    </a:p>
                  </a:txBody>
                  <a:tcPr/>
                </a:tc>
                <a:tc>
                  <a:txBody>
                    <a:bodyPr/>
                    <a:lstStyle/>
                    <a:p>
                      <a:pPr algn="ctr"/>
                      <a:r>
                        <a:rPr lang="el-GR" sz="1800" dirty="0">
                          <a:latin typeface="Calibri" panose="020F0502020204030204" pitchFamily="34" charset="0"/>
                          <a:cs typeface="Calibri" panose="020F0502020204030204" pitchFamily="34" charset="0"/>
                        </a:rPr>
                        <a:t>Δ</a:t>
                      </a:r>
                      <a:r>
                        <a:rPr lang="en-US" sz="1800" dirty="0">
                          <a:latin typeface="Calibri" panose="020F0502020204030204" pitchFamily="34" charset="0"/>
                          <a:cs typeface="Calibri" panose="020F0502020204030204" pitchFamily="34" charset="0"/>
                        </a:rPr>
                        <a:t>HC (ppb)</a:t>
                      </a:r>
                      <a:endParaRPr lang="en-US" sz="1800" dirty="0"/>
                    </a:p>
                  </a:txBody>
                  <a:tcPr/>
                </a:tc>
                <a:tc>
                  <a:txBody>
                    <a:bodyPr/>
                    <a:lstStyle/>
                    <a:p>
                      <a:pPr algn="ctr"/>
                      <a:r>
                        <a:rPr lang="el-GR" sz="1800" dirty="0">
                          <a:latin typeface="Calibri" panose="020F0502020204030204" pitchFamily="34" charset="0"/>
                          <a:cs typeface="Calibri" panose="020F0502020204030204" pitchFamily="34" charset="0"/>
                        </a:rPr>
                        <a:t>Δ</a:t>
                      </a:r>
                      <a:r>
                        <a:rPr lang="en-US" sz="1800" dirty="0">
                          <a:latin typeface="Calibri" panose="020F0502020204030204" pitchFamily="34" charset="0"/>
                          <a:cs typeface="Calibri" panose="020F0502020204030204" pitchFamily="34" charset="0"/>
                        </a:rPr>
                        <a:t>Mo(</a:t>
                      </a:r>
                      <a:r>
                        <a:rPr lang="el-GR" sz="1800" dirty="0">
                          <a:latin typeface="Calibri" panose="020F0502020204030204" pitchFamily="34" charset="0"/>
                          <a:cs typeface="Calibri" panose="020F0502020204030204" pitchFamily="34" charset="0"/>
                        </a:rPr>
                        <a:t>μ</a:t>
                      </a:r>
                      <a:r>
                        <a:rPr lang="en-US" sz="1800" dirty="0">
                          <a:latin typeface="Calibri" panose="020F0502020204030204" pitchFamily="34" charset="0"/>
                          <a:cs typeface="Calibri" panose="020F0502020204030204" pitchFamily="34" charset="0"/>
                        </a:rPr>
                        <a:t>g/m3)</a:t>
                      </a:r>
                      <a:endParaRPr lang="en-US" sz="1800" dirty="0"/>
                    </a:p>
                  </a:txBody>
                  <a:tcPr/>
                </a:tc>
                <a:tc>
                  <a:txBody>
                    <a:bodyPr/>
                    <a:lstStyle/>
                    <a:p>
                      <a:pPr algn="ctr"/>
                      <a:r>
                        <a:rPr lang="en-US" sz="1800" dirty="0"/>
                        <a:t>Yield (%)</a:t>
                      </a:r>
                    </a:p>
                  </a:txBody>
                  <a:tcPr/>
                </a:tc>
                <a:extLst>
                  <a:ext uri="{0D108BD9-81ED-4DB2-BD59-A6C34878D82A}">
                    <a16:rowId xmlns:a16="http://schemas.microsoft.com/office/drawing/2014/main" val="3323848843"/>
                  </a:ext>
                </a:extLst>
              </a:tr>
              <a:tr h="370817">
                <a:tc>
                  <a:txBody>
                    <a:bodyPr/>
                    <a:lstStyle/>
                    <a:p>
                      <a:pPr algn="ctr"/>
                      <a:r>
                        <a:rPr lang="en-US" sz="1800" dirty="0"/>
                        <a:t>1</a:t>
                      </a:r>
                    </a:p>
                  </a:txBody>
                  <a:tcPr/>
                </a:tc>
                <a:tc>
                  <a:txBody>
                    <a:bodyPr/>
                    <a:lstStyle/>
                    <a:p>
                      <a:pPr algn="ctr"/>
                      <a:r>
                        <a:rPr lang="en-US" sz="1800" dirty="0"/>
                        <a:t>3MF + NO3</a:t>
                      </a:r>
                    </a:p>
                  </a:txBody>
                  <a:tcPr/>
                </a:tc>
                <a:tc>
                  <a:txBody>
                    <a:bodyPr/>
                    <a:lstStyle/>
                    <a:p>
                      <a:pPr algn="ctr"/>
                      <a:r>
                        <a:rPr lang="en-US" sz="1800" dirty="0"/>
                        <a:t>562.58</a:t>
                      </a:r>
                    </a:p>
                  </a:txBody>
                  <a:tcPr/>
                </a:tc>
                <a:tc>
                  <a:txBody>
                    <a:bodyPr/>
                    <a:lstStyle/>
                    <a:p>
                      <a:pPr algn="ctr"/>
                      <a:r>
                        <a:rPr lang="en-US" sz="1800" dirty="0"/>
                        <a:t>45.28</a:t>
                      </a:r>
                    </a:p>
                  </a:txBody>
                  <a:tcPr/>
                </a:tc>
                <a:tc>
                  <a:txBody>
                    <a:bodyPr/>
                    <a:lstStyle/>
                    <a:p>
                      <a:pPr algn="ctr"/>
                      <a:r>
                        <a:rPr lang="en-US" sz="1800" dirty="0"/>
                        <a:t>2.40</a:t>
                      </a:r>
                    </a:p>
                  </a:txBody>
                  <a:tcPr/>
                </a:tc>
                <a:extLst>
                  <a:ext uri="{0D108BD9-81ED-4DB2-BD59-A6C34878D82A}">
                    <a16:rowId xmlns:a16="http://schemas.microsoft.com/office/drawing/2014/main" val="3292887606"/>
                  </a:ext>
                </a:extLst>
              </a:tr>
              <a:tr h="370817">
                <a:tc>
                  <a:txBody>
                    <a:bodyPr/>
                    <a:lstStyle/>
                    <a:p>
                      <a:pPr algn="ctr"/>
                      <a:r>
                        <a:rPr lang="en-US" sz="1800" dirty="0"/>
                        <a:t>2</a:t>
                      </a:r>
                    </a:p>
                  </a:txBody>
                  <a:tcPr/>
                </a:tc>
                <a:tc>
                  <a:txBody>
                    <a:bodyPr/>
                    <a:lstStyle/>
                    <a:p>
                      <a:pPr algn="ctr"/>
                      <a:r>
                        <a:rPr lang="en-US" sz="1800" dirty="0"/>
                        <a:t>3MF + NO3</a:t>
                      </a:r>
                    </a:p>
                  </a:txBody>
                  <a:tcPr/>
                </a:tc>
                <a:tc>
                  <a:txBody>
                    <a:bodyPr/>
                    <a:lstStyle/>
                    <a:p>
                      <a:pPr algn="ctr"/>
                      <a:r>
                        <a:rPr lang="en-US" sz="1800" dirty="0"/>
                        <a:t>328.42</a:t>
                      </a:r>
                    </a:p>
                  </a:txBody>
                  <a:tcPr/>
                </a:tc>
                <a:tc>
                  <a:txBody>
                    <a:bodyPr/>
                    <a:lstStyle/>
                    <a:p>
                      <a:pPr algn="ctr"/>
                      <a:r>
                        <a:rPr lang="en-US" sz="1800" dirty="0"/>
                        <a:t>23.81</a:t>
                      </a:r>
                    </a:p>
                  </a:txBody>
                  <a:tcPr/>
                </a:tc>
                <a:tc>
                  <a:txBody>
                    <a:bodyPr/>
                    <a:lstStyle/>
                    <a:p>
                      <a:pPr algn="ctr"/>
                      <a:r>
                        <a:rPr lang="en-US" sz="1800" dirty="0"/>
                        <a:t>2.16</a:t>
                      </a:r>
                    </a:p>
                  </a:txBody>
                  <a:tcPr/>
                </a:tc>
                <a:extLst>
                  <a:ext uri="{0D108BD9-81ED-4DB2-BD59-A6C34878D82A}">
                    <a16:rowId xmlns:a16="http://schemas.microsoft.com/office/drawing/2014/main" val="3196694625"/>
                  </a:ext>
                </a:extLst>
              </a:tr>
              <a:tr h="370817">
                <a:tc>
                  <a:txBody>
                    <a:bodyPr/>
                    <a:lstStyle/>
                    <a:p>
                      <a:pPr algn="ctr"/>
                      <a:r>
                        <a:rPr lang="en-US" sz="1800" dirty="0"/>
                        <a:t>3</a:t>
                      </a:r>
                    </a:p>
                  </a:txBody>
                  <a:tcPr/>
                </a:tc>
                <a:tc>
                  <a:txBody>
                    <a:bodyPr/>
                    <a:lstStyle/>
                    <a:p>
                      <a:pPr algn="ctr"/>
                      <a:r>
                        <a:rPr lang="en-US" sz="1800" dirty="0"/>
                        <a:t>3MF + NO3</a:t>
                      </a:r>
                    </a:p>
                  </a:txBody>
                  <a:tcPr/>
                </a:tc>
                <a:tc>
                  <a:txBody>
                    <a:bodyPr/>
                    <a:lstStyle/>
                    <a:p>
                      <a:pPr algn="ctr"/>
                      <a:r>
                        <a:rPr lang="en-US" sz="1800" dirty="0"/>
                        <a:t>171.76</a:t>
                      </a:r>
                    </a:p>
                  </a:txBody>
                  <a:tcPr/>
                </a:tc>
                <a:tc>
                  <a:txBody>
                    <a:bodyPr/>
                    <a:lstStyle/>
                    <a:p>
                      <a:pPr algn="ctr"/>
                      <a:r>
                        <a:rPr lang="en-US" sz="1800" dirty="0"/>
                        <a:t>10.54</a:t>
                      </a:r>
                    </a:p>
                  </a:txBody>
                  <a:tcPr/>
                </a:tc>
                <a:tc>
                  <a:txBody>
                    <a:bodyPr/>
                    <a:lstStyle/>
                    <a:p>
                      <a:pPr algn="ctr"/>
                      <a:r>
                        <a:rPr lang="en-US" sz="1800" dirty="0"/>
                        <a:t>1.83</a:t>
                      </a:r>
                    </a:p>
                  </a:txBody>
                  <a:tcPr/>
                </a:tc>
                <a:extLst>
                  <a:ext uri="{0D108BD9-81ED-4DB2-BD59-A6C34878D82A}">
                    <a16:rowId xmlns:a16="http://schemas.microsoft.com/office/drawing/2014/main" val="1406136941"/>
                  </a:ext>
                </a:extLst>
              </a:tr>
              <a:tr h="370817">
                <a:tc>
                  <a:txBody>
                    <a:bodyPr/>
                    <a:lstStyle/>
                    <a:p>
                      <a:pPr algn="ctr"/>
                      <a:r>
                        <a:rPr lang="en-US" sz="1800" dirty="0"/>
                        <a:t>4</a:t>
                      </a:r>
                    </a:p>
                  </a:txBody>
                  <a:tcPr/>
                </a:tc>
                <a:tc>
                  <a:txBody>
                    <a:bodyPr/>
                    <a:lstStyle/>
                    <a:p>
                      <a:pPr algn="ctr"/>
                      <a:r>
                        <a:rPr lang="en-US" sz="1800" dirty="0"/>
                        <a:t>3MF + NO3</a:t>
                      </a:r>
                    </a:p>
                  </a:txBody>
                  <a:tcPr/>
                </a:tc>
                <a:tc>
                  <a:txBody>
                    <a:bodyPr/>
                    <a:lstStyle/>
                    <a:p>
                      <a:pPr algn="ctr"/>
                      <a:r>
                        <a:rPr lang="en-US" sz="1800" dirty="0"/>
                        <a:t>96.15</a:t>
                      </a:r>
                    </a:p>
                  </a:txBody>
                  <a:tcPr/>
                </a:tc>
                <a:tc>
                  <a:txBody>
                    <a:bodyPr/>
                    <a:lstStyle/>
                    <a:p>
                      <a:pPr algn="ctr"/>
                      <a:r>
                        <a:rPr lang="en-US" sz="1800" dirty="0"/>
                        <a:t>5.22</a:t>
                      </a:r>
                    </a:p>
                  </a:txBody>
                  <a:tcPr/>
                </a:tc>
                <a:tc>
                  <a:txBody>
                    <a:bodyPr/>
                    <a:lstStyle/>
                    <a:p>
                      <a:pPr algn="ctr"/>
                      <a:r>
                        <a:rPr lang="en-US" sz="1800" dirty="0"/>
                        <a:t>1.62</a:t>
                      </a:r>
                    </a:p>
                  </a:txBody>
                  <a:tcPr/>
                </a:tc>
                <a:extLst>
                  <a:ext uri="{0D108BD9-81ED-4DB2-BD59-A6C34878D82A}">
                    <a16:rowId xmlns:a16="http://schemas.microsoft.com/office/drawing/2014/main" val="3967513196"/>
                  </a:ext>
                </a:extLst>
              </a:tr>
              <a:tr h="370817">
                <a:tc>
                  <a:txBody>
                    <a:bodyPr/>
                    <a:lstStyle/>
                    <a:p>
                      <a:pPr algn="ctr"/>
                      <a:r>
                        <a:rPr lang="en-US" sz="1800" dirty="0">
                          <a:solidFill>
                            <a:schemeClr val="bg1">
                              <a:lumMod val="65000"/>
                            </a:schemeClr>
                          </a:solidFill>
                        </a:rPr>
                        <a:t>5</a:t>
                      </a:r>
                    </a:p>
                  </a:txBody>
                  <a:tcPr/>
                </a:tc>
                <a:tc>
                  <a:txBody>
                    <a:bodyPr/>
                    <a:lstStyle/>
                    <a:p>
                      <a:pPr algn="ctr"/>
                      <a:r>
                        <a:rPr lang="en-US" sz="1800" dirty="0">
                          <a:solidFill>
                            <a:schemeClr val="bg1">
                              <a:lumMod val="65000"/>
                            </a:schemeClr>
                          </a:solidFill>
                        </a:rPr>
                        <a:t>2MF + NO3</a:t>
                      </a:r>
                    </a:p>
                  </a:txBody>
                  <a:tcPr/>
                </a:tc>
                <a:tc>
                  <a:txBody>
                    <a:bodyPr/>
                    <a:lstStyle/>
                    <a:p>
                      <a:pPr algn="ctr"/>
                      <a:r>
                        <a:rPr lang="en-US" sz="1800" dirty="0">
                          <a:solidFill>
                            <a:schemeClr val="bg1">
                              <a:lumMod val="65000"/>
                            </a:schemeClr>
                          </a:solidFill>
                        </a:rPr>
                        <a:t>438.89</a:t>
                      </a:r>
                    </a:p>
                  </a:txBody>
                  <a:tcPr/>
                </a:tc>
                <a:tc>
                  <a:txBody>
                    <a:bodyPr/>
                    <a:lstStyle/>
                    <a:p>
                      <a:pPr algn="ctr"/>
                      <a:r>
                        <a:rPr lang="en-US" sz="1800" dirty="0">
                          <a:solidFill>
                            <a:schemeClr val="bg1">
                              <a:lumMod val="65000"/>
                            </a:schemeClr>
                          </a:solidFill>
                        </a:rPr>
                        <a:t>49.75</a:t>
                      </a:r>
                    </a:p>
                  </a:txBody>
                  <a:tcPr/>
                </a:tc>
                <a:tc>
                  <a:txBody>
                    <a:bodyPr/>
                    <a:lstStyle/>
                    <a:p>
                      <a:pPr algn="ctr"/>
                      <a:r>
                        <a:rPr lang="en-US" sz="1800" dirty="0">
                          <a:solidFill>
                            <a:schemeClr val="bg1">
                              <a:lumMod val="65000"/>
                            </a:schemeClr>
                          </a:solidFill>
                        </a:rPr>
                        <a:t>3.38</a:t>
                      </a:r>
                    </a:p>
                  </a:txBody>
                  <a:tcPr/>
                </a:tc>
                <a:extLst>
                  <a:ext uri="{0D108BD9-81ED-4DB2-BD59-A6C34878D82A}">
                    <a16:rowId xmlns:a16="http://schemas.microsoft.com/office/drawing/2014/main" val="406332851"/>
                  </a:ext>
                </a:extLst>
              </a:tr>
              <a:tr h="370817">
                <a:tc>
                  <a:txBody>
                    <a:bodyPr/>
                    <a:lstStyle/>
                    <a:p>
                      <a:pPr algn="ctr"/>
                      <a:r>
                        <a:rPr lang="en-US" sz="1800" dirty="0">
                          <a:solidFill>
                            <a:schemeClr val="bg1">
                              <a:lumMod val="65000"/>
                            </a:schemeClr>
                          </a:solidFill>
                        </a:rPr>
                        <a:t>6</a:t>
                      </a:r>
                    </a:p>
                  </a:txBody>
                  <a:tcPr/>
                </a:tc>
                <a:tc>
                  <a:txBody>
                    <a:bodyPr/>
                    <a:lstStyle/>
                    <a:p>
                      <a:pPr algn="ctr"/>
                      <a:r>
                        <a:rPr lang="en-US" sz="1800" dirty="0">
                          <a:solidFill>
                            <a:schemeClr val="bg1">
                              <a:lumMod val="65000"/>
                            </a:schemeClr>
                          </a:solidFill>
                        </a:rPr>
                        <a:t>2MF + NO3</a:t>
                      </a:r>
                    </a:p>
                  </a:txBody>
                  <a:tcPr/>
                </a:tc>
                <a:tc>
                  <a:txBody>
                    <a:bodyPr/>
                    <a:lstStyle/>
                    <a:p>
                      <a:pPr algn="ctr"/>
                      <a:r>
                        <a:rPr lang="en-US" sz="1800" dirty="0">
                          <a:solidFill>
                            <a:schemeClr val="bg1">
                              <a:lumMod val="65000"/>
                            </a:schemeClr>
                          </a:solidFill>
                        </a:rPr>
                        <a:t>270.14</a:t>
                      </a:r>
                    </a:p>
                  </a:txBody>
                  <a:tcPr/>
                </a:tc>
                <a:tc>
                  <a:txBody>
                    <a:bodyPr/>
                    <a:lstStyle/>
                    <a:p>
                      <a:pPr algn="ctr"/>
                      <a:r>
                        <a:rPr lang="en-US" sz="1800" dirty="0">
                          <a:solidFill>
                            <a:schemeClr val="bg1">
                              <a:lumMod val="65000"/>
                            </a:schemeClr>
                          </a:solidFill>
                        </a:rPr>
                        <a:t>25.64</a:t>
                      </a:r>
                    </a:p>
                  </a:txBody>
                  <a:tcPr/>
                </a:tc>
                <a:tc>
                  <a:txBody>
                    <a:bodyPr/>
                    <a:lstStyle/>
                    <a:p>
                      <a:pPr algn="ctr"/>
                      <a:r>
                        <a:rPr lang="en-US" sz="1800" dirty="0">
                          <a:solidFill>
                            <a:schemeClr val="bg1">
                              <a:lumMod val="65000"/>
                            </a:schemeClr>
                          </a:solidFill>
                        </a:rPr>
                        <a:t>2.83</a:t>
                      </a:r>
                    </a:p>
                  </a:txBody>
                  <a:tcPr/>
                </a:tc>
                <a:extLst>
                  <a:ext uri="{0D108BD9-81ED-4DB2-BD59-A6C34878D82A}">
                    <a16:rowId xmlns:a16="http://schemas.microsoft.com/office/drawing/2014/main" val="280804059"/>
                  </a:ext>
                </a:extLst>
              </a:tr>
              <a:tr h="370817">
                <a:tc>
                  <a:txBody>
                    <a:bodyPr/>
                    <a:lstStyle/>
                    <a:p>
                      <a:pPr algn="ctr"/>
                      <a:r>
                        <a:rPr lang="en-US" sz="1800" dirty="0">
                          <a:solidFill>
                            <a:schemeClr val="bg1">
                              <a:lumMod val="65000"/>
                            </a:schemeClr>
                          </a:solidFill>
                        </a:rPr>
                        <a:t>7</a:t>
                      </a:r>
                    </a:p>
                  </a:txBody>
                  <a:tcPr/>
                </a:tc>
                <a:tc>
                  <a:txBody>
                    <a:bodyPr/>
                    <a:lstStyle/>
                    <a:p>
                      <a:pPr algn="ctr"/>
                      <a:r>
                        <a:rPr lang="en-US" sz="1800" dirty="0">
                          <a:solidFill>
                            <a:schemeClr val="bg1">
                              <a:lumMod val="65000"/>
                            </a:schemeClr>
                          </a:solidFill>
                        </a:rPr>
                        <a:t>2MF + NO3</a:t>
                      </a:r>
                    </a:p>
                  </a:txBody>
                  <a:tcPr/>
                </a:tc>
                <a:tc>
                  <a:txBody>
                    <a:bodyPr/>
                    <a:lstStyle/>
                    <a:p>
                      <a:pPr algn="ctr"/>
                      <a:r>
                        <a:rPr lang="en-US" sz="1800" dirty="0">
                          <a:solidFill>
                            <a:schemeClr val="bg1">
                              <a:lumMod val="65000"/>
                            </a:schemeClr>
                          </a:solidFill>
                        </a:rPr>
                        <a:t>91.19</a:t>
                      </a:r>
                    </a:p>
                  </a:txBody>
                  <a:tcPr/>
                </a:tc>
                <a:tc>
                  <a:txBody>
                    <a:bodyPr/>
                    <a:lstStyle/>
                    <a:p>
                      <a:pPr algn="ctr"/>
                      <a:r>
                        <a:rPr lang="en-US" sz="1800" dirty="0">
                          <a:solidFill>
                            <a:schemeClr val="bg1">
                              <a:lumMod val="65000"/>
                            </a:schemeClr>
                          </a:solidFill>
                        </a:rPr>
                        <a:t>6.68</a:t>
                      </a:r>
                    </a:p>
                  </a:txBody>
                  <a:tcPr/>
                </a:tc>
                <a:tc>
                  <a:txBody>
                    <a:bodyPr/>
                    <a:lstStyle/>
                    <a:p>
                      <a:pPr algn="ctr"/>
                      <a:r>
                        <a:rPr lang="en-US" sz="1800" dirty="0">
                          <a:solidFill>
                            <a:schemeClr val="bg1">
                              <a:lumMod val="65000"/>
                            </a:schemeClr>
                          </a:solidFill>
                        </a:rPr>
                        <a:t>2.18</a:t>
                      </a:r>
                    </a:p>
                  </a:txBody>
                  <a:tcPr/>
                </a:tc>
                <a:extLst>
                  <a:ext uri="{0D108BD9-81ED-4DB2-BD59-A6C34878D82A}">
                    <a16:rowId xmlns:a16="http://schemas.microsoft.com/office/drawing/2014/main" val="1806157848"/>
                  </a:ext>
                </a:extLst>
              </a:tr>
              <a:tr h="370817">
                <a:tc>
                  <a:txBody>
                    <a:bodyPr/>
                    <a:lstStyle/>
                    <a:p>
                      <a:pPr algn="ctr"/>
                      <a:r>
                        <a:rPr lang="en-US" sz="1800" dirty="0">
                          <a:solidFill>
                            <a:schemeClr val="bg1">
                              <a:lumMod val="65000"/>
                            </a:schemeClr>
                          </a:solidFill>
                        </a:rPr>
                        <a:t>8</a:t>
                      </a:r>
                    </a:p>
                  </a:txBody>
                  <a:tcPr/>
                </a:tc>
                <a:tc>
                  <a:txBody>
                    <a:bodyPr/>
                    <a:lstStyle/>
                    <a:p>
                      <a:pPr algn="ctr"/>
                      <a:r>
                        <a:rPr lang="en-US" sz="1800" dirty="0">
                          <a:solidFill>
                            <a:schemeClr val="bg1">
                              <a:lumMod val="65000"/>
                            </a:schemeClr>
                          </a:solidFill>
                        </a:rPr>
                        <a:t>2MF + NO3</a:t>
                      </a:r>
                    </a:p>
                  </a:txBody>
                  <a:tcPr/>
                </a:tc>
                <a:tc>
                  <a:txBody>
                    <a:bodyPr/>
                    <a:lstStyle/>
                    <a:p>
                      <a:pPr algn="ctr"/>
                      <a:r>
                        <a:rPr lang="en-US" sz="1800" dirty="0">
                          <a:solidFill>
                            <a:schemeClr val="bg1">
                              <a:lumMod val="65000"/>
                            </a:schemeClr>
                          </a:solidFill>
                        </a:rPr>
                        <a:t>180.76</a:t>
                      </a:r>
                    </a:p>
                  </a:txBody>
                  <a:tcPr/>
                </a:tc>
                <a:tc>
                  <a:txBody>
                    <a:bodyPr/>
                    <a:lstStyle/>
                    <a:p>
                      <a:pPr algn="ctr"/>
                      <a:r>
                        <a:rPr lang="en-US" sz="1800" dirty="0">
                          <a:solidFill>
                            <a:schemeClr val="bg1">
                              <a:lumMod val="65000"/>
                            </a:schemeClr>
                          </a:solidFill>
                        </a:rPr>
                        <a:t>18.83</a:t>
                      </a:r>
                    </a:p>
                  </a:txBody>
                  <a:tcPr/>
                </a:tc>
                <a:tc>
                  <a:txBody>
                    <a:bodyPr/>
                    <a:lstStyle/>
                    <a:p>
                      <a:pPr algn="ctr"/>
                      <a:r>
                        <a:rPr lang="en-US" sz="1800" dirty="0">
                          <a:solidFill>
                            <a:schemeClr val="bg1">
                              <a:lumMod val="65000"/>
                            </a:schemeClr>
                          </a:solidFill>
                        </a:rPr>
                        <a:t>3.10</a:t>
                      </a:r>
                    </a:p>
                  </a:txBody>
                  <a:tcPr/>
                </a:tc>
                <a:extLst>
                  <a:ext uri="{0D108BD9-81ED-4DB2-BD59-A6C34878D82A}">
                    <a16:rowId xmlns:a16="http://schemas.microsoft.com/office/drawing/2014/main" val="339648163"/>
                  </a:ext>
                </a:extLst>
              </a:tr>
            </a:tbl>
          </a:graphicData>
        </a:graphic>
      </p:graphicFrame>
      <p:sp>
        <p:nvSpPr>
          <p:cNvPr id="7" name="TextBox 6"/>
          <p:cNvSpPr txBox="1"/>
          <p:nvPr/>
        </p:nvSpPr>
        <p:spPr>
          <a:xfrm>
            <a:off x="8780408" y="6517295"/>
            <a:ext cx="363592" cy="369332"/>
          </a:xfrm>
          <a:prstGeom prst="rect">
            <a:avLst/>
          </a:prstGeom>
          <a:noFill/>
        </p:spPr>
        <p:txBody>
          <a:bodyPr wrap="square" rtlCol="0">
            <a:spAutoFit/>
          </a:bodyPr>
          <a:lstStyle/>
          <a:p>
            <a:pPr algn="ctr"/>
            <a:r>
              <a:rPr lang="en-US" dirty="0"/>
              <a:t>7</a:t>
            </a:r>
          </a:p>
        </p:txBody>
      </p:sp>
    </p:spTree>
    <p:extLst>
      <p:ext uri="{BB962C8B-B14F-4D97-AF65-F5344CB8AC3E}">
        <p14:creationId xmlns:p14="http://schemas.microsoft.com/office/powerpoint/2010/main" val="78344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MF+NO3 SOA Yield</a:t>
            </a:r>
          </a:p>
        </p:txBody>
      </p:sp>
      <p:sp>
        <p:nvSpPr>
          <p:cNvPr id="5" name="TextBox 4"/>
          <p:cNvSpPr txBox="1"/>
          <p:nvPr/>
        </p:nvSpPr>
        <p:spPr>
          <a:xfrm>
            <a:off x="6079945" y="1191762"/>
            <a:ext cx="3064055" cy="5078313"/>
          </a:xfrm>
          <a:prstGeom prst="rect">
            <a:avLst/>
          </a:prstGeom>
          <a:noFill/>
        </p:spPr>
        <p:txBody>
          <a:bodyPr wrap="square" rtlCol="0">
            <a:spAutoFit/>
          </a:bodyPr>
          <a:lstStyle/>
          <a:p>
            <a:pPr marL="285750" indent="-285750">
              <a:buFont typeface="Arial" panose="020B0604020202020204" pitchFamily="34" charset="0"/>
              <a:buChar char="•"/>
            </a:pPr>
            <a:r>
              <a:rPr lang="en-US" dirty="0"/>
              <a:t>Yield</a:t>
            </a:r>
          </a:p>
          <a:p>
            <a:pPr marL="742950" lvl="1" indent="-285750">
              <a:buFont typeface="Arial" panose="020B0604020202020204" pitchFamily="34" charset="0"/>
              <a:buChar char="•"/>
            </a:pPr>
            <a:r>
              <a:rPr lang="en-US" dirty="0">
                <a:latin typeface="Calibri" panose="020F0502020204030204" pitchFamily="34" charset="0"/>
                <a:cs typeface="Calibri" panose="020F0502020204030204" pitchFamily="34" charset="0"/>
              </a:rPr>
              <a:t>Yield = </a:t>
            </a:r>
            <a:r>
              <a:rPr lang="el-GR" dirty="0">
                <a:latin typeface="Calibri" panose="020F0502020204030204" pitchFamily="34" charset="0"/>
                <a:cs typeface="Calibri" panose="020F0502020204030204" pitchFamily="34" charset="0"/>
              </a:rPr>
              <a:t>Δ</a:t>
            </a:r>
            <a:r>
              <a:rPr lang="en-US" dirty="0"/>
              <a:t>Mo/</a:t>
            </a:r>
            <a:r>
              <a:rPr lang="el-GR" dirty="0">
                <a:latin typeface="Calibri" panose="020F0502020204030204" pitchFamily="34" charset="0"/>
                <a:cs typeface="Calibri" panose="020F0502020204030204" pitchFamily="34" charset="0"/>
              </a:rPr>
              <a:t>Δ</a:t>
            </a:r>
            <a:r>
              <a:rPr lang="en-US" dirty="0"/>
              <a:t>HC</a:t>
            </a:r>
          </a:p>
          <a:p>
            <a:pPr marL="742950" lvl="1" indent="-285750">
              <a:buFont typeface="Arial" panose="020B0604020202020204" pitchFamily="34" charset="0"/>
              <a:buChar char="•"/>
            </a:pPr>
            <a:r>
              <a:rPr lang="en-US" dirty="0"/>
              <a:t>Two-product model fitting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2MF+NO3 yield is higher than 3MF+NO3</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Yield is lower than </a:t>
            </a:r>
            <a:r>
              <a:rPr lang="el-GR" dirty="0">
                <a:latin typeface="Calibri" panose="020F0502020204030204" pitchFamily="34" charset="0"/>
                <a:cs typeface="Calibri" panose="020F0502020204030204" pitchFamily="34" charset="0"/>
              </a:rPr>
              <a:t>β</a:t>
            </a:r>
            <a:r>
              <a:rPr lang="en-US" dirty="0">
                <a:latin typeface="Calibri" panose="020F0502020204030204" pitchFamily="34" charset="0"/>
                <a:cs typeface="Calibri" panose="020F0502020204030204" pitchFamily="34" charset="0"/>
              </a:rPr>
              <a:t>-</a:t>
            </a:r>
            <a:r>
              <a:rPr lang="en-US" dirty="0" err="1">
                <a:latin typeface="Calibri" panose="020F0502020204030204" pitchFamily="34" charset="0"/>
                <a:cs typeface="Calibri" panose="020F0502020204030204" pitchFamily="34" charset="0"/>
              </a:rPr>
              <a:t>pinene</a:t>
            </a:r>
            <a:r>
              <a:rPr lang="en-US" dirty="0"/>
              <a:t> + NO3 or isoprene + NO3 oxidation experiments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Still, it can be important depending on abundance of emitted VOCs &amp; emission type</a:t>
            </a:r>
          </a:p>
          <a:p>
            <a:pPr marL="742950" lvl="1" indent="-285750">
              <a:buFont typeface="Arial" panose="020B0604020202020204" pitchFamily="34" charset="0"/>
              <a:buChar char="•"/>
            </a:pPr>
            <a:r>
              <a:rPr lang="en-US" dirty="0"/>
              <a:t>SOA potential of furans: 26-36%</a:t>
            </a:r>
          </a:p>
        </p:txBody>
      </p:sp>
      <p:sp>
        <p:nvSpPr>
          <p:cNvPr id="6" name="TextBox 5"/>
          <p:cNvSpPr txBox="1"/>
          <p:nvPr/>
        </p:nvSpPr>
        <p:spPr>
          <a:xfrm>
            <a:off x="22819" y="6566158"/>
            <a:ext cx="6057126" cy="307777"/>
          </a:xfrm>
          <a:prstGeom prst="rect">
            <a:avLst/>
          </a:prstGeom>
          <a:noFill/>
        </p:spPr>
        <p:txBody>
          <a:bodyPr wrap="square" rtlCol="0">
            <a:spAutoFit/>
          </a:bodyPr>
          <a:lstStyle/>
          <a:p>
            <a:r>
              <a:rPr lang="en-US" sz="1400" dirty="0" err="1"/>
              <a:t>Odum</a:t>
            </a:r>
            <a:r>
              <a:rPr lang="en-US" sz="1400" dirty="0"/>
              <a:t> et al., 1996; Ng et al., 2008; Boyd et al., 2013; Hatch et al., 2017</a:t>
            </a:r>
          </a:p>
        </p:txBody>
      </p:sp>
      <p:sp>
        <p:nvSpPr>
          <p:cNvPr id="7" name="TextBox 6"/>
          <p:cNvSpPr txBox="1"/>
          <p:nvPr/>
        </p:nvSpPr>
        <p:spPr>
          <a:xfrm>
            <a:off x="8780408" y="6517295"/>
            <a:ext cx="363592" cy="369332"/>
          </a:xfrm>
          <a:prstGeom prst="rect">
            <a:avLst/>
          </a:prstGeom>
          <a:noFill/>
        </p:spPr>
        <p:txBody>
          <a:bodyPr wrap="square" rtlCol="0">
            <a:spAutoFit/>
          </a:bodyPr>
          <a:lstStyle/>
          <a:p>
            <a:pPr algn="ctr"/>
            <a:r>
              <a:rPr lang="en-US" dirty="0"/>
              <a:t>8</a:t>
            </a:r>
          </a:p>
        </p:txBody>
      </p:sp>
      <p:pic>
        <p:nvPicPr>
          <p:cNvPr id="9" name="Content Placeholder 8"/>
          <p:cNvPicPr>
            <a:picLocks noGrp="1" noChangeAspect="1"/>
          </p:cNvPicPr>
          <p:nvPr>
            <p:ph idx="1"/>
          </p:nvPr>
        </p:nvPicPr>
        <p:blipFill>
          <a:blip r:embed="rId3"/>
          <a:stretch>
            <a:fillRect/>
          </a:stretch>
        </p:blipFill>
        <p:spPr>
          <a:xfrm>
            <a:off x="141516" y="2079171"/>
            <a:ext cx="5817326" cy="3636906"/>
          </a:xfrm>
          <a:prstGeom prst="rect">
            <a:avLst/>
          </a:prstGeom>
        </p:spPr>
      </p:pic>
    </p:spTree>
    <p:extLst>
      <p:ext uri="{BB962C8B-B14F-4D97-AF65-F5344CB8AC3E}">
        <p14:creationId xmlns:p14="http://schemas.microsoft.com/office/powerpoint/2010/main" val="124497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3"/>
          <a:stretch>
            <a:fillRect/>
          </a:stretch>
        </p:blipFill>
        <p:spPr>
          <a:xfrm>
            <a:off x="366942" y="1246302"/>
            <a:ext cx="4227918" cy="2559003"/>
          </a:xfrm>
          <a:prstGeom prst="rect">
            <a:avLst/>
          </a:prstGeom>
        </p:spPr>
      </p:pic>
      <p:sp>
        <p:nvSpPr>
          <p:cNvPr id="2" name="Title 1"/>
          <p:cNvSpPr>
            <a:spLocks noGrp="1"/>
          </p:cNvSpPr>
          <p:nvPr>
            <p:ph type="title"/>
          </p:nvPr>
        </p:nvSpPr>
        <p:spPr>
          <a:xfrm>
            <a:off x="457200" y="274638"/>
            <a:ext cx="6734014" cy="1143000"/>
          </a:xfrm>
        </p:spPr>
        <p:txBody>
          <a:bodyPr>
            <a:normAutofit/>
          </a:bodyPr>
          <a:lstStyle/>
          <a:p>
            <a:r>
              <a:rPr lang="en-US" sz="3200" dirty="0"/>
              <a:t>3MF+NO3 SOA formation behavior</a:t>
            </a:r>
          </a:p>
        </p:txBody>
      </p:sp>
      <p:sp>
        <p:nvSpPr>
          <p:cNvPr id="6" name="TextBox 5"/>
          <p:cNvSpPr txBox="1"/>
          <p:nvPr/>
        </p:nvSpPr>
        <p:spPr>
          <a:xfrm>
            <a:off x="4733381" y="2825802"/>
            <a:ext cx="4188612" cy="2308324"/>
          </a:xfrm>
          <a:prstGeom prst="rect">
            <a:avLst/>
          </a:prstGeom>
          <a:noFill/>
        </p:spPr>
        <p:txBody>
          <a:bodyPr wrap="square" rtlCol="0">
            <a:spAutoFit/>
          </a:bodyPr>
          <a:lstStyle/>
          <a:p>
            <a:pPr marL="285750" indent="-285750">
              <a:buFont typeface="Arial" panose="020B0604020202020204" pitchFamily="34" charset="0"/>
              <a:buChar char="•"/>
            </a:pPr>
            <a:r>
              <a:rPr lang="en-US" dirty="0"/>
              <a:t>Aerosol continuously increasing after all MFs are oxidized</a:t>
            </a:r>
          </a:p>
          <a:p>
            <a:pPr lvl="1"/>
            <a:endParaRPr lang="en-US" dirty="0">
              <a:latin typeface="Calibri" panose="020F0502020204030204" pitchFamily="34" charset="0"/>
              <a:cs typeface="Calibri" panose="020F0502020204030204" pitchFamily="34" charset="0"/>
            </a:endParaRPr>
          </a:p>
          <a:p>
            <a:pPr lvl="1"/>
            <a:r>
              <a:rPr lang="en-US" b="1" u="sng" dirty="0">
                <a:latin typeface="Calibri" panose="020F0502020204030204" pitchFamily="34" charset="0"/>
                <a:cs typeface="Calibri" panose="020F0502020204030204" pitchFamily="34" charset="0"/>
              </a:rPr>
              <a:t>→ </a:t>
            </a:r>
            <a:r>
              <a:rPr lang="en-US" b="1" u="sng" dirty="0"/>
              <a:t>Multi-generational oxidation products contribute to aerosol growth</a:t>
            </a:r>
          </a:p>
          <a:p>
            <a:pPr marL="742950" lvl="1"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endParaRPr lang="en-US" dirty="0"/>
          </a:p>
        </p:txBody>
      </p:sp>
      <p:cxnSp>
        <p:nvCxnSpPr>
          <p:cNvPr id="9" name="Straight Connector 8"/>
          <p:cNvCxnSpPr>
            <a:cxnSpLocks/>
          </p:cNvCxnSpPr>
          <p:nvPr/>
        </p:nvCxnSpPr>
        <p:spPr>
          <a:xfrm flipV="1">
            <a:off x="1387637" y="1395480"/>
            <a:ext cx="0" cy="208662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780408" y="6517295"/>
            <a:ext cx="363592" cy="369332"/>
          </a:xfrm>
          <a:prstGeom prst="rect">
            <a:avLst/>
          </a:prstGeom>
          <a:noFill/>
        </p:spPr>
        <p:txBody>
          <a:bodyPr wrap="square" rtlCol="0">
            <a:spAutoFit/>
          </a:bodyPr>
          <a:lstStyle/>
          <a:p>
            <a:pPr algn="ctr"/>
            <a:r>
              <a:rPr lang="en-US" dirty="0"/>
              <a:t>9</a:t>
            </a:r>
          </a:p>
        </p:txBody>
      </p:sp>
      <p:pic>
        <p:nvPicPr>
          <p:cNvPr id="11" name="Picture 10"/>
          <p:cNvPicPr>
            <a:picLocks noChangeAspect="1"/>
          </p:cNvPicPr>
          <p:nvPr/>
        </p:nvPicPr>
        <p:blipFill>
          <a:blip r:embed="rId4"/>
          <a:stretch>
            <a:fillRect/>
          </a:stretch>
        </p:blipFill>
        <p:spPr>
          <a:xfrm>
            <a:off x="366942" y="3827483"/>
            <a:ext cx="4227918" cy="2547917"/>
          </a:xfrm>
          <a:prstGeom prst="rect">
            <a:avLst/>
          </a:prstGeom>
        </p:spPr>
      </p:pic>
      <p:sp>
        <p:nvSpPr>
          <p:cNvPr id="12" name="Rectangle 11"/>
          <p:cNvSpPr/>
          <p:nvPr/>
        </p:nvSpPr>
        <p:spPr>
          <a:xfrm>
            <a:off x="848360" y="1155994"/>
            <a:ext cx="1495697" cy="2394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All 3MF consumed</a:t>
            </a:r>
          </a:p>
        </p:txBody>
      </p:sp>
    </p:spTree>
    <p:extLst>
      <p:ext uri="{BB962C8B-B14F-4D97-AF65-F5344CB8AC3E}">
        <p14:creationId xmlns:p14="http://schemas.microsoft.com/office/powerpoint/2010/main" val="375641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georgia-tech-ppt-template-white-2016-widescreen</Template>
  <TotalTime>6782</TotalTime>
  <Words>2333</Words>
  <Application>Microsoft Macintosh PowerPoint</Application>
  <PresentationFormat>On-screen Show (4:3)</PresentationFormat>
  <Paragraphs>329</Paragraphs>
  <Slides>16</Slides>
  <Notes>15</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25" baseType="lpstr">
      <vt:lpstr>맑은 고딕</vt:lpstr>
      <vt:lpstr>Roboto Light</vt:lpstr>
      <vt:lpstr>Arial</vt:lpstr>
      <vt:lpstr>Calibri</vt:lpstr>
      <vt:lpstr>Lucida Grande</vt:lpstr>
      <vt:lpstr>Wingdings</vt:lpstr>
      <vt:lpstr>Custom Design</vt:lpstr>
      <vt:lpstr>White Main</vt:lpstr>
      <vt:lpstr>CS ChemDraw Drawing</vt:lpstr>
      <vt:lpstr>Methylfuran Oxidation by Nitrate Radical</vt:lpstr>
      <vt:lpstr>Importance of Aerosol Studies</vt:lpstr>
      <vt:lpstr>Biomass burning impact on OA</vt:lpstr>
      <vt:lpstr>Importance of Furans</vt:lpstr>
      <vt:lpstr>Research questions of Furans SOA studies</vt:lpstr>
      <vt:lpstr>Experiments: GTEC facility</vt:lpstr>
      <vt:lpstr>Experiments condition</vt:lpstr>
      <vt:lpstr>MF+NO3 SOA Yield</vt:lpstr>
      <vt:lpstr>3MF+NO3 SOA formation behavior</vt:lpstr>
      <vt:lpstr>O/C ratio vs ΔMo</vt:lpstr>
      <vt:lpstr>AMS Organic mass spectra</vt:lpstr>
      <vt:lpstr>Organic nitrate in AMS</vt:lpstr>
      <vt:lpstr>Oxidation mechanism &amp; CIMS Gas mass spectra</vt:lpstr>
      <vt:lpstr>CIMS Particle mass spectra</vt:lpstr>
      <vt:lpstr>Summary &amp; future works</vt:lpstr>
      <vt:lpstr>AMS Organic families normalized by SO4</vt:lpstr>
    </vt:vector>
  </TitlesOfParts>
  <Company>Georgia Institute of Technology</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Joo, Taekyu</dc:creator>
  <cp:lastModifiedBy>Joo, Taekyu</cp:lastModifiedBy>
  <cp:revision>354</cp:revision>
  <cp:lastPrinted>2018-04-03T16:29:20Z</cp:lastPrinted>
  <dcterms:created xsi:type="dcterms:W3CDTF">2018-03-26T14:45:56Z</dcterms:created>
  <dcterms:modified xsi:type="dcterms:W3CDTF">2018-04-24T15:23:10Z</dcterms:modified>
</cp:coreProperties>
</file>