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5.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1" r:id="rId6"/>
    <p:sldId id="260" r:id="rId7"/>
    <p:sldId id="266" r:id="rId8"/>
    <p:sldId id="261" r:id="rId9"/>
    <p:sldId id="262" r:id="rId10"/>
    <p:sldId id="263" r:id="rId11"/>
    <p:sldId id="264" r:id="rId12"/>
    <p:sldId id="265"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125" d="100"/>
          <a:sy n="125" d="100"/>
        </p:scale>
        <p:origin x="2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83405-3DC0-433A-BE52-ED4C08A7F9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8CDE6C-891C-46F1-A9F7-74D26B68D2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51F5B2-74FA-4E84-ACEC-738A0E41D389}"/>
              </a:ext>
            </a:extLst>
          </p:cNvPr>
          <p:cNvSpPr>
            <a:spLocks noGrp="1"/>
          </p:cNvSpPr>
          <p:nvPr>
            <p:ph type="dt" sz="half" idx="10"/>
          </p:nvPr>
        </p:nvSpPr>
        <p:spPr/>
        <p:txBody>
          <a:bodyPr/>
          <a:lstStyle/>
          <a:p>
            <a:fld id="{88894EC9-FEA9-44CF-8A2D-7A693B1A4AB1}" type="datetimeFigureOut">
              <a:rPr lang="en-US" smtClean="0"/>
              <a:t>4/16/2020</a:t>
            </a:fld>
            <a:endParaRPr lang="en-US"/>
          </a:p>
        </p:txBody>
      </p:sp>
      <p:sp>
        <p:nvSpPr>
          <p:cNvPr id="5" name="Footer Placeholder 4">
            <a:extLst>
              <a:ext uri="{FF2B5EF4-FFF2-40B4-BE49-F238E27FC236}">
                <a16:creationId xmlns:a16="http://schemas.microsoft.com/office/drawing/2014/main" id="{0944E047-3FC7-4AAA-93BF-DF41CB873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D50987-B770-4ADF-8B07-2953906ADDB5}"/>
              </a:ext>
            </a:extLst>
          </p:cNvPr>
          <p:cNvSpPr>
            <a:spLocks noGrp="1"/>
          </p:cNvSpPr>
          <p:nvPr>
            <p:ph type="sldNum" sz="quarter" idx="12"/>
          </p:nvPr>
        </p:nvSpPr>
        <p:spPr/>
        <p:txBody>
          <a:bodyPr/>
          <a:lstStyle/>
          <a:p>
            <a:fld id="{D133B568-B742-4A75-B603-462C9D162945}" type="slidenum">
              <a:rPr lang="en-US" smtClean="0"/>
              <a:t>‹#›</a:t>
            </a:fld>
            <a:endParaRPr lang="en-US"/>
          </a:p>
        </p:txBody>
      </p:sp>
    </p:spTree>
    <p:extLst>
      <p:ext uri="{BB962C8B-B14F-4D97-AF65-F5344CB8AC3E}">
        <p14:creationId xmlns:p14="http://schemas.microsoft.com/office/powerpoint/2010/main" val="294710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E62E6-C1FD-4D21-B3D1-F054D8D193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B7064E-BC65-480E-9B45-CAB3DA641E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CA1D09-2BAD-4059-A770-4ED7A5948AAD}"/>
              </a:ext>
            </a:extLst>
          </p:cNvPr>
          <p:cNvSpPr>
            <a:spLocks noGrp="1"/>
          </p:cNvSpPr>
          <p:nvPr>
            <p:ph type="dt" sz="half" idx="10"/>
          </p:nvPr>
        </p:nvSpPr>
        <p:spPr/>
        <p:txBody>
          <a:bodyPr/>
          <a:lstStyle/>
          <a:p>
            <a:fld id="{88894EC9-FEA9-44CF-8A2D-7A693B1A4AB1}" type="datetimeFigureOut">
              <a:rPr lang="en-US" smtClean="0"/>
              <a:t>4/16/2020</a:t>
            </a:fld>
            <a:endParaRPr lang="en-US"/>
          </a:p>
        </p:txBody>
      </p:sp>
      <p:sp>
        <p:nvSpPr>
          <p:cNvPr id="5" name="Footer Placeholder 4">
            <a:extLst>
              <a:ext uri="{FF2B5EF4-FFF2-40B4-BE49-F238E27FC236}">
                <a16:creationId xmlns:a16="http://schemas.microsoft.com/office/drawing/2014/main" id="{CA962740-7B65-4CFE-9D10-2E931FD715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06EC1-22CE-4CD3-BB97-387E55376EDA}"/>
              </a:ext>
            </a:extLst>
          </p:cNvPr>
          <p:cNvSpPr>
            <a:spLocks noGrp="1"/>
          </p:cNvSpPr>
          <p:nvPr>
            <p:ph type="sldNum" sz="quarter" idx="12"/>
          </p:nvPr>
        </p:nvSpPr>
        <p:spPr/>
        <p:txBody>
          <a:bodyPr/>
          <a:lstStyle/>
          <a:p>
            <a:fld id="{D133B568-B742-4A75-B603-462C9D162945}" type="slidenum">
              <a:rPr lang="en-US" smtClean="0"/>
              <a:t>‹#›</a:t>
            </a:fld>
            <a:endParaRPr lang="en-US"/>
          </a:p>
        </p:txBody>
      </p:sp>
    </p:spTree>
    <p:extLst>
      <p:ext uri="{BB962C8B-B14F-4D97-AF65-F5344CB8AC3E}">
        <p14:creationId xmlns:p14="http://schemas.microsoft.com/office/powerpoint/2010/main" val="72106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D82894-C4BC-44E3-A573-EF375E22B4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448DD9-C7B1-4D38-B8B7-3A9444F042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25CCC9-BB35-434E-833B-354F2D395CFD}"/>
              </a:ext>
            </a:extLst>
          </p:cNvPr>
          <p:cNvSpPr>
            <a:spLocks noGrp="1"/>
          </p:cNvSpPr>
          <p:nvPr>
            <p:ph type="dt" sz="half" idx="10"/>
          </p:nvPr>
        </p:nvSpPr>
        <p:spPr/>
        <p:txBody>
          <a:bodyPr/>
          <a:lstStyle/>
          <a:p>
            <a:fld id="{88894EC9-FEA9-44CF-8A2D-7A693B1A4AB1}" type="datetimeFigureOut">
              <a:rPr lang="en-US" smtClean="0"/>
              <a:t>4/16/2020</a:t>
            </a:fld>
            <a:endParaRPr lang="en-US"/>
          </a:p>
        </p:txBody>
      </p:sp>
      <p:sp>
        <p:nvSpPr>
          <p:cNvPr id="5" name="Footer Placeholder 4">
            <a:extLst>
              <a:ext uri="{FF2B5EF4-FFF2-40B4-BE49-F238E27FC236}">
                <a16:creationId xmlns:a16="http://schemas.microsoft.com/office/drawing/2014/main" id="{A5C0E844-9861-45B5-8C0C-9772FCFE83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5B5281-3272-4576-B03D-1424EC09695D}"/>
              </a:ext>
            </a:extLst>
          </p:cNvPr>
          <p:cNvSpPr>
            <a:spLocks noGrp="1"/>
          </p:cNvSpPr>
          <p:nvPr>
            <p:ph type="sldNum" sz="quarter" idx="12"/>
          </p:nvPr>
        </p:nvSpPr>
        <p:spPr/>
        <p:txBody>
          <a:bodyPr/>
          <a:lstStyle/>
          <a:p>
            <a:fld id="{D133B568-B742-4A75-B603-462C9D162945}" type="slidenum">
              <a:rPr lang="en-US" smtClean="0"/>
              <a:t>‹#›</a:t>
            </a:fld>
            <a:endParaRPr lang="en-US"/>
          </a:p>
        </p:txBody>
      </p:sp>
    </p:spTree>
    <p:extLst>
      <p:ext uri="{BB962C8B-B14F-4D97-AF65-F5344CB8AC3E}">
        <p14:creationId xmlns:p14="http://schemas.microsoft.com/office/powerpoint/2010/main" val="1270005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247C8-8301-4A5B-B27B-164D344DD0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6DEC96-B1C6-40AA-BD6B-575DDAEB14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6D8429-70AE-4C56-9F34-4C5041F4F927}"/>
              </a:ext>
            </a:extLst>
          </p:cNvPr>
          <p:cNvSpPr>
            <a:spLocks noGrp="1"/>
          </p:cNvSpPr>
          <p:nvPr>
            <p:ph type="dt" sz="half" idx="10"/>
          </p:nvPr>
        </p:nvSpPr>
        <p:spPr/>
        <p:txBody>
          <a:bodyPr/>
          <a:lstStyle/>
          <a:p>
            <a:fld id="{88894EC9-FEA9-44CF-8A2D-7A693B1A4AB1}" type="datetimeFigureOut">
              <a:rPr lang="en-US" smtClean="0"/>
              <a:t>4/16/2020</a:t>
            </a:fld>
            <a:endParaRPr lang="en-US"/>
          </a:p>
        </p:txBody>
      </p:sp>
      <p:sp>
        <p:nvSpPr>
          <p:cNvPr id="5" name="Footer Placeholder 4">
            <a:extLst>
              <a:ext uri="{FF2B5EF4-FFF2-40B4-BE49-F238E27FC236}">
                <a16:creationId xmlns:a16="http://schemas.microsoft.com/office/drawing/2014/main" id="{A967AD8C-E327-4D3F-9560-9CEBE790F5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8C58E5-E511-4368-92CA-9791983D534F}"/>
              </a:ext>
            </a:extLst>
          </p:cNvPr>
          <p:cNvSpPr>
            <a:spLocks noGrp="1"/>
          </p:cNvSpPr>
          <p:nvPr>
            <p:ph type="sldNum" sz="quarter" idx="12"/>
          </p:nvPr>
        </p:nvSpPr>
        <p:spPr/>
        <p:txBody>
          <a:bodyPr/>
          <a:lstStyle/>
          <a:p>
            <a:fld id="{D133B568-B742-4A75-B603-462C9D162945}" type="slidenum">
              <a:rPr lang="en-US" smtClean="0"/>
              <a:t>‹#›</a:t>
            </a:fld>
            <a:endParaRPr lang="en-US"/>
          </a:p>
        </p:txBody>
      </p:sp>
    </p:spTree>
    <p:extLst>
      <p:ext uri="{BB962C8B-B14F-4D97-AF65-F5344CB8AC3E}">
        <p14:creationId xmlns:p14="http://schemas.microsoft.com/office/powerpoint/2010/main" val="2443230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08F29-440E-448C-9802-F2C398AB53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CA4818-3EF2-4483-AD65-899BDD3BE1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CE3E4E-7CEF-44EF-94DA-23FF064598ED}"/>
              </a:ext>
            </a:extLst>
          </p:cNvPr>
          <p:cNvSpPr>
            <a:spLocks noGrp="1"/>
          </p:cNvSpPr>
          <p:nvPr>
            <p:ph type="dt" sz="half" idx="10"/>
          </p:nvPr>
        </p:nvSpPr>
        <p:spPr/>
        <p:txBody>
          <a:bodyPr/>
          <a:lstStyle/>
          <a:p>
            <a:fld id="{88894EC9-FEA9-44CF-8A2D-7A693B1A4AB1}" type="datetimeFigureOut">
              <a:rPr lang="en-US" smtClean="0"/>
              <a:t>4/16/2020</a:t>
            </a:fld>
            <a:endParaRPr lang="en-US"/>
          </a:p>
        </p:txBody>
      </p:sp>
      <p:sp>
        <p:nvSpPr>
          <p:cNvPr id="5" name="Footer Placeholder 4">
            <a:extLst>
              <a:ext uri="{FF2B5EF4-FFF2-40B4-BE49-F238E27FC236}">
                <a16:creationId xmlns:a16="http://schemas.microsoft.com/office/drawing/2014/main" id="{A3D94DE1-8187-4039-B8D2-27D23FFEDD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97AA57-04A8-483F-A4CE-58409DA2BA5A}"/>
              </a:ext>
            </a:extLst>
          </p:cNvPr>
          <p:cNvSpPr>
            <a:spLocks noGrp="1"/>
          </p:cNvSpPr>
          <p:nvPr>
            <p:ph type="sldNum" sz="quarter" idx="12"/>
          </p:nvPr>
        </p:nvSpPr>
        <p:spPr/>
        <p:txBody>
          <a:bodyPr/>
          <a:lstStyle/>
          <a:p>
            <a:fld id="{D133B568-B742-4A75-B603-462C9D162945}" type="slidenum">
              <a:rPr lang="en-US" smtClean="0"/>
              <a:t>‹#›</a:t>
            </a:fld>
            <a:endParaRPr lang="en-US"/>
          </a:p>
        </p:txBody>
      </p:sp>
    </p:spTree>
    <p:extLst>
      <p:ext uri="{BB962C8B-B14F-4D97-AF65-F5344CB8AC3E}">
        <p14:creationId xmlns:p14="http://schemas.microsoft.com/office/powerpoint/2010/main" val="1936234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AA125-F66D-4C5A-96E8-70D69D28BB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F49429-4013-40FD-AE0C-95CA76E7CC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8734FA-D576-46E3-B83F-4936DE1D2E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CF1BFC-87E8-4236-BE1D-496667AC53C2}"/>
              </a:ext>
            </a:extLst>
          </p:cNvPr>
          <p:cNvSpPr>
            <a:spLocks noGrp="1"/>
          </p:cNvSpPr>
          <p:nvPr>
            <p:ph type="dt" sz="half" idx="10"/>
          </p:nvPr>
        </p:nvSpPr>
        <p:spPr/>
        <p:txBody>
          <a:bodyPr/>
          <a:lstStyle/>
          <a:p>
            <a:fld id="{88894EC9-FEA9-44CF-8A2D-7A693B1A4AB1}" type="datetimeFigureOut">
              <a:rPr lang="en-US" smtClean="0"/>
              <a:t>4/16/2020</a:t>
            </a:fld>
            <a:endParaRPr lang="en-US"/>
          </a:p>
        </p:txBody>
      </p:sp>
      <p:sp>
        <p:nvSpPr>
          <p:cNvPr id="6" name="Footer Placeholder 5">
            <a:extLst>
              <a:ext uri="{FF2B5EF4-FFF2-40B4-BE49-F238E27FC236}">
                <a16:creationId xmlns:a16="http://schemas.microsoft.com/office/drawing/2014/main" id="{1CE07923-601D-4728-B752-C9A00324C9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7F1E25-5013-4846-A08D-5A5F49716AF0}"/>
              </a:ext>
            </a:extLst>
          </p:cNvPr>
          <p:cNvSpPr>
            <a:spLocks noGrp="1"/>
          </p:cNvSpPr>
          <p:nvPr>
            <p:ph type="sldNum" sz="quarter" idx="12"/>
          </p:nvPr>
        </p:nvSpPr>
        <p:spPr/>
        <p:txBody>
          <a:bodyPr/>
          <a:lstStyle/>
          <a:p>
            <a:fld id="{D133B568-B742-4A75-B603-462C9D162945}" type="slidenum">
              <a:rPr lang="en-US" smtClean="0"/>
              <a:t>‹#›</a:t>
            </a:fld>
            <a:endParaRPr lang="en-US"/>
          </a:p>
        </p:txBody>
      </p:sp>
    </p:spTree>
    <p:extLst>
      <p:ext uri="{BB962C8B-B14F-4D97-AF65-F5344CB8AC3E}">
        <p14:creationId xmlns:p14="http://schemas.microsoft.com/office/powerpoint/2010/main" val="3622300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1D61D-153E-4773-9419-3C314E753E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C5CB80-E7A3-4AB4-AC70-95C7BE5A37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276A03-544E-4EEF-AA10-F674CA767E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F70C6E-7778-4944-AE9D-9966A81815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ED71A8-0657-4FEC-885E-7470223243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0DD28E-13B9-435A-A329-EDE62DC5C3F4}"/>
              </a:ext>
            </a:extLst>
          </p:cNvPr>
          <p:cNvSpPr>
            <a:spLocks noGrp="1"/>
          </p:cNvSpPr>
          <p:nvPr>
            <p:ph type="dt" sz="half" idx="10"/>
          </p:nvPr>
        </p:nvSpPr>
        <p:spPr/>
        <p:txBody>
          <a:bodyPr/>
          <a:lstStyle/>
          <a:p>
            <a:fld id="{88894EC9-FEA9-44CF-8A2D-7A693B1A4AB1}" type="datetimeFigureOut">
              <a:rPr lang="en-US" smtClean="0"/>
              <a:t>4/16/2020</a:t>
            </a:fld>
            <a:endParaRPr lang="en-US"/>
          </a:p>
        </p:txBody>
      </p:sp>
      <p:sp>
        <p:nvSpPr>
          <p:cNvPr id="8" name="Footer Placeholder 7">
            <a:extLst>
              <a:ext uri="{FF2B5EF4-FFF2-40B4-BE49-F238E27FC236}">
                <a16:creationId xmlns:a16="http://schemas.microsoft.com/office/drawing/2014/main" id="{181096E4-F1F7-4848-8D98-11E4F0AC7F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5DE50C-0C21-4B1C-B8BD-79EE13BA77F5}"/>
              </a:ext>
            </a:extLst>
          </p:cNvPr>
          <p:cNvSpPr>
            <a:spLocks noGrp="1"/>
          </p:cNvSpPr>
          <p:nvPr>
            <p:ph type="sldNum" sz="quarter" idx="12"/>
          </p:nvPr>
        </p:nvSpPr>
        <p:spPr/>
        <p:txBody>
          <a:bodyPr/>
          <a:lstStyle/>
          <a:p>
            <a:fld id="{D133B568-B742-4A75-B603-462C9D162945}" type="slidenum">
              <a:rPr lang="en-US" smtClean="0"/>
              <a:t>‹#›</a:t>
            </a:fld>
            <a:endParaRPr lang="en-US"/>
          </a:p>
        </p:txBody>
      </p:sp>
    </p:spTree>
    <p:extLst>
      <p:ext uri="{BB962C8B-B14F-4D97-AF65-F5344CB8AC3E}">
        <p14:creationId xmlns:p14="http://schemas.microsoft.com/office/powerpoint/2010/main" val="1021265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20926-0A44-482D-851E-A35982C459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DDB913-ED17-40EC-9B3D-FC2D875FA2AB}"/>
              </a:ext>
            </a:extLst>
          </p:cNvPr>
          <p:cNvSpPr>
            <a:spLocks noGrp="1"/>
          </p:cNvSpPr>
          <p:nvPr>
            <p:ph type="dt" sz="half" idx="10"/>
          </p:nvPr>
        </p:nvSpPr>
        <p:spPr/>
        <p:txBody>
          <a:bodyPr/>
          <a:lstStyle/>
          <a:p>
            <a:fld id="{88894EC9-FEA9-44CF-8A2D-7A693B1A4AB1}" type="datetimeFigureOut">
              <a:rPr lang="en-US" smtClean="0"/>
              <a:t>4/16/2020</a:t>
            </a:fld>
            <a:endParaRPr lang="en-US"/>
          </a:p>
        </p:txBody>
      </p:sp>
      <p:sp>
        <p:nvSpPr>
          <p:cNvPr id="4" name="Footer Placeholder 3">
            <a:extLst>
              <a:ext uri="{FF2B5EF4-FFF2-40B4-BE49-F238E27FC236}">
                <a16:creationId xmlns:a16="http://schemas.microsoft.com/office/drawing/2014/main" id="{D34AC672-2EF1-4335-9961-3996E8F9E7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9C9B59-F1C7-402B-8FB1-32086F237C56}"/>
              </a:ext>
            </a:extLst>
          </p:cNvPr>
          <p:cNvSpPr>
            <a:spLocks noGrp="1"/>
          </p:cNvSpPr>
          <p:nvPr>
            <p:ph type="sldNum" sz="quarter" idx="12"/>
          </p:nvPr>
        </p:nvSpPr>
        <p:spPr/>
        <p:txBody>
          <a:bodyPr/>
          <a:lstStyle/>
          <a:p>
            <a:fld id="{D133B568-B742-4A75-B603-462C9D162945}" type="slidenum">
              <a:rPr lang="en-US" smtClean="0"/>
              <a:t>‹#›</a:t>
            </a:fld>
            <a:endParaRPr lang="en-US"/>
          </a:p>
        </p:txBody>
      </p:sp>
    </p:spTree>
    <p:extLst>
      <p:ext uri="{BB962C8B-B14F-4D97-AF65-F5344CB8AC3E}">
        <p14:creationId xmlns:p14="http://schemas.microsoft.com/office/powerpoint/2010/main" val="4185229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3DE103-200E-4605-98ED-886FAB2AA216}"/>
              </a:ext>
            </a:extLst>
          </p:cNvPr>
          <p:cNvSpPr>
            <a:spLocks noGrp="1"/>
          </p:cNvSpPr>
          <p:nvPr>
            <p:ph type="dt" sz="half" idx="10"/>
          </p:nvPr>
        </p:nvSpPr>
        <p:spPr/>
        <p:txBody>
          <a:bodyPr/>
          <a:lstStyle/>
          <a:p>
            <a:fld id="{88894EC9-FEA9-44CF-8A2D-7A693B1A4AB1}" type="datetimeFigureOut">
              <a:rPr lang="en-US" smtClean="0"/>
              <a:t>4/16/2020</a:t>
            </a:fld>
            <a:endParaRPr lang="en-US"/>
          </a:p>
        </p:txBody>
      </p:sp>
      <p:sp>
        <p:nvSpPr>
          <p:cNvPr id="3" name="Footer Placeholder 2">
            <a:extLst>
              <a:ext uri="{FF2B5EF4-FFF2-40B4-BE49-F238E27FC236}">
                <a16:creationId xmlns:a16="http://schemas.microsoft.com/office/drawing/2014/main" id="{C9DBE61D-B8BD-4C3D-B83A-C223FC6B30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6200CF-B8E9-42C3-AB40-AE0383F1038A}"/>
              </a:ext>
            </a:extLst>
          </p:cNvPr>
          <p:cNvSpPr>
            <a:spLocks noGrp="1"/>
          </p:cNvSpPr>
          <p:nvPr>
            <p:ph type="sldNum" sz="quarter" idx="12"/>
          </p:nvPr>
        </p:nvSpPr>
        <p:spPr/>
        <p:txBody>
          <a:bodyPr/>
          <a:lstStyle/>
          <a:p>
            <a:fld id="{D133B568-B742-4A75-B603-462C9D162945}" type="slidenum">
              <a:rPr lang="en-US" smtClean="0"/>
              <a:t>‹#›</a:t>
            </a:fld>
            <a:endParaRPr lang="en-US"/>
          </a:p>
        </p:txBody>
      </p:sp>
    </p:spTree>
    <p:extLst>
      <p:ext uri="{BB962C8B-B14F-4D97-AF65-F5344CB8AC3E}">
        <p14:creationId xmlns:p14="http://schemas.microsoft.com/office/powerpoint/2010/main" val="140891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50751-4468-4AC1-93DF-1FAD6A903A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62A586-1FEE-4969-9C0E-BC31D5DA00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8BE0F6-70FB-40D0-895B-5929FB9F5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604FFD-E642-4B0A-903F-2A40629A13A8}"/>
              </a:ext>
            </a:extLst>
          </p:cNvPr>
          <p:cNvSpPr>
            <a:spLocks noGrp="1"/>
          </p:cNvSpPr>
          <p:nvPr>
            <p:ph type="dt" sz="half" idx="10"/>
          </p:nvPr>
        </p:nvSpPr>
        <p:spPr/>
        <p:txBody>
          <a:bodyPr/>
          <a:lstStyle/>
          <a:p>
            <a:fld id="{88894EC9-FEA9-44CF-8A2D-7A693B1A4AB1}" type="datetimeFigureOut">
              <a:rPr lang="en-US" smtClean="0"/>
              <a:t>4/16/2020</a:t>
            </a:fld>
            <a:endParaRPr lang="en-US"/>
          </a:p>
        </p:txBody>
      </p:sp>
      <p:sp>
        <p:nvSpPr>
          <p:cNvPr id="6" name="Footer Placeholder 5">
            <a:extLst>
              <a:ext uri="{FF2B5EF4-FFF2-40B4-BE49-F238E27FC236}">
                <a16:creationId xmlns:a16="http://schemas.microsoft.com/office/drawing/2014/main" id="{77214B30-DF8E-4A2F-957A-83E840F90A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79DF34-745F-4838-A5E9-EE88ABE5401F}"/>
              </a:ext>
            </a:extLst>
          </p:cNvPr>
          <p:cNvSpPr>
            <a:spLocks noGrp="1"/>
          </p:cNvSpPr>
          <p:nvPr>
            <p:ph type="sldNum" sz="quarter" idx="12"/>
          </p:nvPr>
        </p:nvSpPr>
        <p:spPr/>
        <p:txBody>
          <a:bodyPr/>
          <a:lstStyle/>
          <a:p>
            <a:fld id="{D133B568-B742-4A75-B603-462C9D162945}" type="slidenum">
              <a:rPr lang="en-US" smtClean="0"/>
              <a:t>‹#›</a:t>
            </a:fld>
            <a:endParaRPr lang="en-US"/>
          </a:p>
        </p:txBody>
      </p:sp>
    </p:spTree>
    <p:extLst>
      <p:ext uri="{BB962C8B-B14F-4D97-AF65-F5344CB8AC3E}">
        <p14:creationId xmlns:p14="http://schemas.microsoft.com/office/powerpoint/2010/main" val="3421567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A71ED-0B1A-488D-A724-DA42215430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D0CC65-0B42-43FA-B0DA-3D638395FA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85CC59-E7B7-4D55-BF16-EFF4113DCB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23637-7663-4453-9BB7-BABD3B8E4E5A}"/>
              </a:ext>
            </a:extLst>
          </p:cNvPr>
          <p:cNvSpPr>
            <a:spLocks noGrp="1"/>
          </p:cNvSpPr>
          <p:nvPr>
            <p:ph type="dt" sz="half" idx="10"/>
          </p:nvPr>
        </p:nvSpPr>
        <p:spPr/>
        <p:txBody>
          <a:bodyPr/>
          <a:lstStyle/>
          <a:p>
            <a:fld id="{88894EC9-FEA9-44CF-8A2D-7A693B1A4AB1}" type="datetimeFigureOut">
              <a:rPr lang="en-US" smtClean="0"/>
              <a:t>4/16/2020</a:t>
            </a:fld>
            <a:endParaRPr lang="en-US"/>
          </a:p>
        </p:txBody>
      </p:sp>
      <p:sp>
        <p:nvSpPr>
          <p:cNvPr id="6" name="Footer Placeholder 5">
            <a:extLst>
              <a:ext uri="{FF2B5EF4-FFF2-40B4-BE49-F238E27FC236}">
                <a16:creationId xmlns:a16="http://schemas.microsoft.com/office/drawing/2014/main" id="{672E81DE-A32A-4FED-B7E8-5E09BBBEE8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4833E5-39B0-492A-9F37-AC29F9B792BD}"/>
              </a:ext>
            </a:extLst>
          </p:cNvPr>
          <p:cNvSpPr>
            <a:spLocks noGrp="1"/>
          </p:cNvSpPr>
          <p:nvPr>
            <p:ph type="sldNum" sz="quarter" idx="12"/>
          </p:nvPr>
        </p:nvSpPr>
        <p:spPr/>
        <p:txBody>
          <a:bodyPr/>
          <a:lstStyle/>
          <a:p>
            <a:fld id="{D133B568-B742-4A75-B603-462C9D162945}" type="slidenum">
              <a:rPr lang="en-US" smtClean="0"/>
              <a:t>‹#›</a:t>
            </a:fld>
            <a:endParaRPr lang="en-US"/>
          </a:p>
        </p:txBody>
      </p:sp>
    </p:spTree>
    <p:extLst>
      <p:ext uri="{BB962C8B-B14F-4D97-AF65-F5344CB8AC3E}">
        <p14:creationId xmlns:p14="http://schemas.microsoft.com/office/powerpoint/2010/main" val="624441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237178-FE0A-4FEF-AE70-37947E3EA6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16F5CE-CCAA-4CA8-BF0F-8F454AB7E9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BA985A-9D4E-4363-819C-9161BB52F8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894EC9-FEA9-44CF-8A2D-7A693B1A4AB1}" type="datetimeFigureOut">
              <a:rPr lang="en-US" smtClean="0"/>
              <a:t>4/16/2020</a:t>
            </a:fld>
            <a:endParaRPr lang="en-US"/>
          </a:p>
        </p:txBody>
      </p:sp>
      <p:sp>
        <p:nvSpPr>
          <p:cNvPr id="5" name="Footer Placeholder 4">
            <a:extLst>
              <a:ext uri="{FF2B5EF4-FFF2-40B4-BE49-F238E27FC236}">
                <a16:creationId xmlns:a16="http://schemas.microsoft.com/office/drawing/2014/main" id="{274734F8-6B5F-4FF4-9638-262FAD1F1D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45911A-E825-48CC-9CA8-2A6299B46F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33B568-B742-4A75-B603-462C9D162945}" type="slidenum">
              <a:rPr lang="en-US" smtClean="0"/>
              <a:t>‹#›</a:t>
            </a:fld>
            <a:endParaRPr lang="en-US"/>
          </a:p>
        </p:txBody>
      </p:sp>
    </p:spTree>
    <p:extLst>
      <p:ext uri="{BB962C8B-B14F-4D97-AF65-F5344CB8AC3E}">
        <p14:creationId xmlns:p14="http://schemas.microsoft.com/office/powerpoint/2010/main" val="1204046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CA1F0-6923-4570-805C-F9258FCEAD1E}"/>
              </a:ext>
            </a:extLst>
          </p:cNvPr>
          <p:cNvSpPr>
            <a:spLocks noGrp="1"/>
          </p:cNvSpPr>
          <p:nvPr>
            <p:ph type="ctrTitle"/>
          </p:nvPr>
        </p:nvSpPr>
        <p:spPr/>
        <p:txBody>
          <a:bodyPr>
            <a:normAutofit fontScale="90000"/>
          </a:bodyPr>
          <a:lstStyle/>
          <a:p>
            <a:r>
              <a:rPr lang="en-US" dirty="0"/>
              <a:t>Reactive Organic Carbon: The Fuel of Atmospheric Chemistry</a:t>
            </a:r>
          </a:p>
        </p:txBody>
      </p:sp>
      <p:sp>
        <p:nvSpPr>
          <p:cNvPr id="3" name="Subtitle 2">
            <a:extLst>
              <a:ext uri="{FF2B5EF4-FFF2-40B4-BE49-F238E27FC236}">
                <a16:creationId xmlns:a16="http://schemas.microsoft.com/office/drawing/2014/main" id="{38C09DEE-0FB2-4B47-B232-700D82ABAE3A}"/>
              </a:ext>
            </a:extLst>
          </p:cNvPr>
          <p:cNvSpPr>
            <a:spLocks noGrp="1"/>
          </p:cNvSpPr>
          <p:nvPr>
            <p:ph type="subTitle" idx="1"/>
          </p:nvPr>
        </p:nvSpPr>
        <p:spPr/>
        <p:txBody>
          <a:bodyPr/>
          <a:lstStyle/>
          <a:p>
            <a:r>
              <a:rPr lang="en-US" dirty="0"/>
              <a:t>Andrew Chen</a:t>
            </a:r>
          </a:p>
        </p:txBody>
      </p:sp>
    </p:spTree>
    <p:extLst>
      <p:ext uri="{BB962C8B-B14F-4D97-AF65-F5344CB8AC3E}">
        <p14:creationId xmlns:p14="http://schemas.microsoft.com/office/powerpoint/2010/main" val="1068581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0C19-D8B3-48EF-B9ED-3B4DAF2FFEFC}"/>
              </a:ext>
            </a:extLst>
          </p:cNvPr>
          <p:cNvSpPr>
            <a:spLocks noGrp="1"/>
          </p:cNvSpPr>
          <p:nvPr>
            <p:ph type="title"/>
          </p:nvPr>
        </p:nvSpPr>
        <p:spPr/>
        <p:txBody>
          <a:bodyPr/>
          <a:lstStyle/>
          <a:p>
            <a:r>
              <a:rPr lang="en-US" dirty="0"/>
              <a:t>Results: Annual Mean Global Distribution of ROC/OH Column Concentrations</a:t>
            </a:r>
          </a:p>
        </p:txBody>
      </p:sp>
      <p:pic>
        <p:nvPicPr>
          <p:cNvPr id="6" name="Content Placeholder 5" descr="A picture containing clock&#10;&#10;Description automatically generated">
            <a:extLst>
              <a:ext uri="{FF2B5EF4-FFF2-40B4-BE49-F238E27FC236}">
                <a16:creationId xmlns:a16="http://schemas.microsoft.com/office/drawing/2014/main" id="{BF38FEDB-C64E-4483-8809-8C16C59F40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9611" y="1825625"/>
            <a:ext cx="6372778" cy="4351338"/>
          </a:xfrm>
        </p:spPr>
      </p:pic>
      <p:sp>
        <p:nvSpPr>
          <p:cNvPr id="4" name="AutoShape 2" descr="image">
            <a:extLst>
              <a:ext uri="{FF2B5EF4-FFF2-40B4-BE49-F238E27FC236}">
                <a16:creationId xmlns:a16="http://schemas.microsoft.com/office/drawing/2014/main" id="{3392490F-041A-48E2-956F-AA5E620839F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11899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FAAEA-B3AE-4ACE-BCFD-DAD0F74B3AA1}"/>
              </a:ext>
            </a:extLst>
          </p:cNvPr>
          <p:cNvSpPr>
            <a:spLocks noGrp="1"/>
          </p:cNvSpPr>
          <p:nvPr>
            <p:ph type="title"/>
          </p:nvPr>
        </p:nvSpPr>
        <p:spPr/>
        <p:txBody>
          <a:bodyPr/>
          <a:lstStyle/>
          <a:p>
            <a:r>
              <a:rPr lang="en-US" dirty="0"/>
              <a:t>Local Annual Mean Surface OH Reactivity</a:t>
            </a:r>
          </a:p>
        </p:txBody>
      </p:sp>
      <p:pic>
        <p:nvPicPr>
          <p:cNvPr id="7" name="Content Placeholder 6">
            <a:extLst>
              <a:ext uri="{FF2B5EF4-FFF2-40B4-BE49-F238E27FC236}">
                <a16:creationId xmlns:a16="http://schemas.microsoft.com/office/drawing/2014/main" id="{8F7C36C7-351C-49AB-A743-824B7A55E2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224810"/>
            <a:ext cx="10515600" cy="3552968"/>
          </a:xfrm>
        </p:spPr>
      </p:pic>
      <p:sp>
        <p:nvSpPr>
          <p:cNvPr id="5" name="AutoShape 2" descr="image">
            <a:extLst>
              <a:ext uri="{FF2B5EF4-FFF2-40B4-BE49-F238E27FC236}">
                <a16:creationId xmlns:a16="http://schemas.microsoft.com/office/drawing/2014/main" id="{E23F403E-1073-4D48-A291-EFDBCFE23EB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23622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F2EA1-B2AF-4DA3-8A3C-926230CD52B3}"/>
              </a:ext>
            </a:extLst>
          </p:cNvPr>
          <p:cNvSpPr>
            <a:spLocks noGrp="1"/>
          </p:cNvSpPr>
          <p:nvPr>
            <p:ph type="title"/>
          </p:nvPr>
        </p:nvSpPr>
        <p:spPr/>
        <p:txBody>
          <a:bodyPr/>
          <a:lstStyle/>
          <a:p>
            <a:r>
              <a:rPr lang="en-US" dirty="0"/>
              <a:t>Global ROC 2010 Tropospheric Budget</a:t>
            </a:r>
          </a:p>
        </p:txBody>
      </p:sp>
      <p:pic>
        <p:nvPicPr>
          <p:cNvPr id="5" name="Content Placeholder 4" descr="A close up of text on a white background&#10;&#10;Description automatically generated">
            <a:extLst>
              <a:ext uri="{FF2B5EF4-FFF2-40B4-BE49-F238E27FC236}">
                <a16:creationId xmlns:a16="http://schemas.microsoft.com/office/drawing/2014/main" id="{8E503C65-2071-4719-9721-3482693F51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8242" y="1825625"/>
            <a:ext cx="7095515" cy="4351338"/>
          </a:xfrm>
        </p:spPr>
      </p:pic>
    </p:spTree>
    <p:extLst>
      <p:ext uri="{BB962C8B-B14F-4D97-AF65-F5344CB8AC3E}">
        <p14:creationId xmlns:p14="http://schemas.microsoft.com/office/powerpoint/2010/main" val="2163285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85E8E-BB28-4525-8A3E-321F438D424F}"/>
              </a:ext>
            </a:extLst>
          </p:cNvPr>
          <p:cNvSpPr>
            <a:spLocks noGrp="1"/>
          </p:cNvSpPr>
          <p:nvPr>
            <p:ph type="title"/>
          </p:nvPr>
        </p:nvSpPr>
        <p:spPr/>
        <p:txBody>
          <a:bodyPr/>
          <a:lstStyle/>
          <a:p>
            <a:r>
              <a:rPr lang="en-US" dirty="0"/>
              <a:t>Uncertainties</a:t>
            </a:r>
          </a:p>
        </p:txBody>
      </p:sp>
      <p:sp>
        <p:nvSpPr>
          <p:cNvPr id="3" name="Content Placeholder 2">
            <a:extLst>
              <a:ext uri="{FF2B5EF4-FFF2-40B4-BE49-F238E27FC236}">
                <a16:creationId xmlns:a16="http://schemas.microsoft.com/office/drawing/2014/main" id="{257BFBB6-C651-48B7-ACE1-B72499B51F24}"/>
              </a:ext>
            </a:extLst>
          </p:cNvPr>
          <p:cNvSpPr>
            <a:spLocks noGrp="1"/>
          </p:cNvSpPr>
          <p:nvPr>
            <p:ph idx="1"/>
          </p:nvPr>
        </p:nvSpPr>
        <p:spPr/>
        <p:txBody>
          <a:bodyPr/>
          <a:lstStyle/>
          <a:p>
            <a:r>
              <a:rPr lang="en-US" dirty="0"/>
              <a:t>Not a complete simulation of all ROC sources and transformations</a:t>
            </a:r>
          </a:p>
          <a:p>
            <a:r>
              <a:rPr lang="en-US" dirty="0"/>
              <a:t>Computational limitations make it likely that the level of chemical detail is limited</a:t>
            </a:r>
          </a:p>
          <a:p>
            <a:r>
              <a:rPr lang="en-US" dirty="0"/>
              <a:t>Omitted poorly understood/constrained sources and transformations such as intermediate volatile organic compounds and precursors of SOA</a:t>
            </a:r>
          </a:p>
          <a:p>
            <a:r>
              <a:rPr lang="en-US" dirty="0"/>
              <a:t>Modeling scheme does not describe some chemical transformation relevant to SOA</a:t>
            </a:r>
          </a:p>
          <a:p>
            <a:r>
              <a:rPr lang="en-US" dirty="0"/>
              <a:t>Uncertainties remain large</a:t>
            </a:r>
          </a:p>
        </p:txBody>
      </p:sp>
    </p:spTree>
    <p:extLst>
      <p:ext uri="{BB962C8B-B14F-4D97-AF65-F5344CB8AC3E}">
        <p14:creationId xmlns:p14="http://schemas.microsoft.com/office/powerpoint/2010/main" val="3041798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A2A3A-33CC-4F1E-ACCB-1A5B6A3C625D}"/>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DF1AD919-F086-4E1B-961F-06724D4E1686}"/>
              </a:ext>
            </a:extLst>
          </p:cNvPr>
          <p:cNvSpPr>
            <a:spLocks noGrp="1"/>
          </p:cNvSpPr>
          <p:nvPr>
            <p:ph idx="1"/>
          </p:nvPr>
        </p:nvSpPr>
        <p:spPr/>
        <p:txBody>
          <a:bodyPr>
            <a:normAutofit lnSpcReduction="10000"/>
          </a:bodyPr>
          <a:lstStyle/>
          <a:p>
            <a:r>
              <a:rPr lang="en-US" dirty="0"/>
              <a:t>Holistic modeling perspective using GEOS-Chem v9.02 on the budget of known ROC provides insight into the composition and fluxes of the global ROC budget.</a:t>
            </a:r>
          </a:p>
          <a:p>
            <a:r>
              <a:rPr lang="en-US" dirty="0"/>
              <a:t>The global annual mean ROC burden of 16 </a:t>
            </a:r>
            <a:r>
              <a:rPr lang="en-US" dirty="0" err="1"/>
              <a:t>Tg</a:t>
            </a:r>
            <a:r>
              <a:rPr lang="en-US" dirty="0"/>
              <a:t> C is dominated by species with long lifetimes, such as ketones, acids, alkanes, alkenes, and aromatic carbons. </a:t>
            </a:r>
          </a:p>
          <a:p>
            <a:r>
              <a:rPr lang="en-US" dirty="0"/>
              <a:t>Aldehydes and isoprene are the foremost ROC contributors to global OH reactivity.</a:t>
            </a:r>
          </a:p>
          <a:p>
            <a:r>
              <a:rPr lang="en-US" dirty="0"/>
              <a:t>The uncertainty of this model is estimated to be within 15%. Uncertainties on emissions, deposition, and chemical oxidation are the uncertainties that are not well characterized.</a:t>
            </a:r>
          </a:p>
        </p:txBody>
      </p:sp>
    </p:spTree>
    <p:extLst>
      <p:ext uri="{BB962C8B-B14F-4D97-AF65-F5344CB8AC3E}">
        <p14:creationId xmlns:p14="http://schemas.microsoft.com/office/powerpoint/2010/main" val="4160176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E589-C6A5-4566-9205-81157611C17C}"/>
              </a:ext>
            </a:extLst>
          </p:cNvPr>
          <p:cNvSpPr>
            <a:spLocks noGrp="1"/>
          </p:cNvSpPr>
          <p:nvPr>
            <p:ph type="title"/>
          </p:nvPr>
        </p:nvSpPr>
        <p:spPr/>
        <p:txBody>
          <a:bodyPr/>
          <a:lstStyle/>
          <a:p>
            <a:r>
              <a:rPr lang="en-US" dirty="0"/>
              <a:t>Works Cited</a:t>
            </a:r>
          </a:p>
        </p:txBody>
      </p:sp>
      <p:sp>
        <p:nvSpPr>
          <p:cNvPr id="10" name="Rectangle 5">
            <a:extLst>
              <a:ext uri="{FF2B5EF4-FFF2-40B4-BE49-F238E27FC236}">
                <a16:creationId xmlns:a16="http://schemas.microsoft.com/office/drawing/2014/main" id="{81FDB3E7-3DAE-4A37-B357-C6712D7DB582}"/>
              </a:ext>
            </a:extLst>
          </p:cNvPr>
          <p:cNvSpPr>
            <a:spLocks noGrp="1" noChangeArrowheads="1"/>
          </p:cNvSpPr>
          <p:nvPr>
            <p:ph idx="1"/>
          </p:nvPr>
        </p:nvSpPr>
        <p:spPr bwMode="auto">
          <a:xfrm>
            <a:off x="838200" y="1716065"/>
            <a:ext cx="10585703" cy="457048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endParaRPr lang="en-US" altLang="en-US" sz="1100" dirty="0">
              <a:latin typeface="+mj-lt"/>
            </a:endParaRPr>
          </a:p>
          <a:p>
            <a:pPr marL="0" lvl="0" indent="0" eaLnBrk="0" fontAlgn="base" hangingPunct="0">
              <a:lnSpc>
                <a:spcPct val="100000"/>
              </a:lnSpc>
              <a:spcBef>
                <a:spcPct val="0"/>
              </a:spcBef>
              <a:spcAft>
                <a:spcPct val="0"/>
              </a:spcAft>
              <a:buNone/>
            </a:pPr>
            <a:endParaRPr lang="en-US" altLang="en-US" sz="1100" dirty="0"/>
          </a:p>
          <a:p>
            <a:pPr marL="0" indent="0" eaLnBrk="0" fontAlgn="base" hangingPunct="0">
              <a:lnSpc>
                <a:spcPct val="100000"/>
              </a:lnSpc>
              <a:spcBef>
                <a:spcPct val="0"/>
              </a:spcBef>
              <a:spcAft>
                <a:spcPct val="0"/>
              </a:spcAft>
              <a:buNone/>
            </a:pPr>
            <a:r>
              <a:rPr lang="en-US" altLang="en-US" sz="1100" dirty="0"/>
              <a:t>A. </a:t>
            </a:r>
            <a:r>
              <a:rPr lang="en-US" altLang="en-US" sz="1100" dirty="0" err="1"/>
              <a:t>Fortems-Cheiney</a:t>
            </a:r>
            <a:r>
              <a:rPr lang="en-US" altLang="en-US" sz="1100" dirty="0"/>
              <a:t>, </a:t>
            </a:r>
            <a:r>
              <a:rPr lang="en-US" sz="1100" dirty="0"/>
              <a:t>The formaldehyde budget as seen by a global-scale multi-constraint and multi-species inversion system. Atmos. Chem. Phys., 12, 6699-6721 (2012).</a:t>
            </a:r>
            <a:endParaRPr kumimoji="0" lang="en-US" altLang="en-US" sz="11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1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None/>
              <a:tabLst/>
            </a:pPr>
            <a:r>
              <a:rPr lang="en-US" altLang="en-US" sz="1100" dirty="0">
                <a:latin typeface="+mj-lt"/>
              </a:rPr>
              <a:t>A.L. Robinson et al., Rethinking organic aerosols: </a:t>
            </a:r>
            <a:r>
              <a:rPr lang="en-US" altLang="en-US" sz="1100" dirty="0" err="1">
                <a:latin typeface="+mj-lt"/>
              </a:rPr>
              <a:t>Semivolatile</a:t>
            </a:r>
            <a:r>
              <a:rPr lang="en-US" altLang="en-US" sz="1100" dirty="0">
                <a:latin typeface="+mj-lt"/>
              </a:rPr>
              <a:t> emissions and photochemical aging. Science 315, 1259-1262 (2007).</a:t>
            </a:r>
          </a:p>
          <a:p>
            <a:pPr marL="0" marR="0" lvl="0" indent="0" algn="l" defTabSz="914400" rtl="0" eaLnBrk="0" fontAlgn="base" latinLnBrk="0" hangingPunct="0">
              <a:lnSpc>
                <a:spcPct val="100000"/>
              </a:lnSpc>
              <a:spcBef>
                <a:spcPct val="0"/>
              </a:spcBef>
              <a:spcAft>
                <a:spcPct val="0"/>
              </a:spcAft>
              <a:buClrTx/>
              <a:buSzTx/>
              <a:buNone/>
              <a:tabLst/>
            </a:pPr>
            <a:endParaRPr lang="en-US" altLang="en-US" sz="1100" dirty="0">
              <a:latin typeface="+mj-lt"/>
            </a:endParaRPr>
          </a:p>
          <a:p>
            <a:pPr marL="0" marR="0" lvl="0" indent="0" algn="l" defTabSz="914400" rtl="0" eaLnBrk="0" fontAlgn="base" latinLnBrk="0" hangingPunct="0">
              <a:lnSpc>
                <a:spcPct val="100000"/>
              </a:lnSpc>
              <a:spcBef>
                <a:spcPct val="0"/>
              </a:spcBef>
              <a:spcAft>
                <a:spcPct val="0"/>
              </a:spcAft>
              <a:buClrTx/>
              <a:buSzTx/>
              <a:buNone/>
              <a:tabLst/>
            </a:pPr>
            <a:r>
              <a:rPr lang="en-US" altLang="en-US" sz="1100" dirty="0">
                <a:latin typeface="+mj-lt"/>
              </a:rPr>
              <a:t>G. </a:t>
            </a:r>
            <a:r>
              <a:rPr lang="en-US" altLang="en-US" sz="1100" dirty="0" err="1">
                <a:latin typeface="+mj-lt"/>
              </a:rPr>
              <a:t>Folberth</a:t>
            </a:r>
            <a:r>
              <a:rPr lang="en-US" altLang="en-US" sz="1100" dirty="0">
                <a:latin typeface="+mj-lt"/>
              </a:rPr>
              <a:t>, D.A. </a:t>
            </a:r>
            <a:r>
              <a:rPr lang="en-US" altLang="en-US" sz="1100" dirty="0" err="1">
                <a:latin typeface="+mj-lt"/>
              </a:rPr>
              <a:t>Hauglustaine</a:t>
            </a:r>
            <a:r>
              <a:rPr lang="en-US" altLang="en-US" sz="1100" dirty="0">
                <a:latin typeface="+mj-lt"/>
              </a:rPr>
              <a:t>, P. </a:t>
            </a:r>
            <a:r>
              <a:rPr lang="en-US" altLang="en-US" sz="1100" dirty="0" err="1">
                <a:latin typeface="+mj-lt"/>
              </a:rPr>
              <a:t>Ciais</a:t>
            </a:r>
            <a:r>
              <a:rPr lang="en-US" altLang="en-US" sz="1100" dirty="0">
                <a:latin typeface="+mj-lt"/>
              </a:rPr>
              <a:t>, J. </a:t>
            </a:r>
            <a:r>
              <a:rPr lang="en-US" altLang="en-US" sz="1100" dirty="0" err="1">
                <a:latin typeface="+mj-lt"/>
              </a:rPr>
              <a:t>Lathiere</a:t>
            </a:r>
            <a:r>
              <a:rPr lang="en-US" altLang="en-US" sz="1100" dirty="0">
                <a:latin typeface="+mj-lt"/>
              </a:rPr>
              <a:t>, On the role of atmospheric chemistry in the global CO</a:t>
            </a:r>
            <a:r>
              <a:rPr lang="en-US" altLang="en-US" sz="1100" baseline="-25000" dirty="0">
                <a:latin typeface="+mj-lt"/>
              </a:rPr>
              <a:t>2</a:t>
            </a:r>
            <a:r>
              <a:rPr lang="en-US" altLang="en-US" sz="1100" dirty="0">
                <a:latin typeface="+mj-lt"/>
              </a:rPr>
              <a:t> budget. Geophysical research Letters. 32 (2005)</a:t>
            </a:r>
          </a:p>
          <a:p>
            <a:pPr marL="0" marR="0" lvl="0" indent="0" algn="l" defTabSz="914400" rtl="0" eaLnBrk="0" fontAlgn="base" latinLnBrk="0" hangingPunct="0">
              <a:lnSpc>
                <a:spcPct val="100000"/>
              </a:lnSpc>
              <a:spcBef>
                <a:spcPct val="0"/>
              </a:spcBef>
              <a:spcAft>
                <a:spcPct val="0"/>
              </a:spcAft>
              <a:buClrTx/>
              <a:buSzTx/>
              <a:buNone/>
              <a:tabLst/>
            </a:pPr>
            <a:endParaRPr lang="en-US" altLang="en-US" sz="1100" dirty="0">
              <a:latin typeface="+mj-lt"/>
            </a:endParaRPr>
          </a:p>
          <a:p>
            <a:pPr marL="0" indent="0" eaLnBrk="0" fontAlgn="base" hangingPunct="0">
              <a:lnSpc>
                <a:spcPct val="100000"/>
              </a:lnSpc>
              <a:spcBef>
                <a:spcPct val="0"/>
              </a:spcBef>
              <a:spcAft>
                <a:spcPct val="0"/>
              </a:spcAft>
              <a:buNone/>
            </a:pPr>
            <a:r>
              <a:rPr lang="en-US" sz="1100" dirty="0">
                <a:latin typeface="+mj-lt"/>
              </a:rPr>
              <a:t>G. </a:t>
            </a:r>
            <a:r>
              <a:rPr lang="en-US" sz="1100" dirty="0" err="1">
                <a:latin typeface="+mj-lt"/>
              </a:rPr>
              <a:t>Isaacman-VanWertz</a:t>
            </a:r>
            <a:r>
              <a:rPr lang="en-US" sz="1100" dirty="0">
                <a:latin typeface="+mj-lt"/>
              </a:rPr>
              <a:t> et al., Chemical evolution of atmospheric organic carbon over multiple generations of oxidation. Nat. Chem. </a:t>
            </a:r>
            <a:r>
              <a:rPr lang="en-US" sz="1100" b="1" dirty="0">
                <a:latin typeface="+mj-lt"/>
              </a:rPr>
              <a:t>10</a:t>
            </a:r>
            <a:r>
              <a:rPr lang="en-US" sz="1100" dirty="0">
                <a:latin typeface="+mj-lt"/>
              </a:rPr>
              <a:t>, 462–468 (2018).</a:t>
            </a:r>
          </a:p>
          <a:p>
            <a:pPr marL="0" indent="0" eaLnBrk="0" fontAlgn="base" hangingPunct="0">
              <a:lnSpc>
                <a:spcPct val="100000"/>
              </a:lnSpc>
              <a:spcBef>
                <a:spcPct val="0"/>
              </a:spcBef>
              <a:spcAft>
                <a:spcPct val="0"/>
              </a:spcAft>
              <a:buNone/>
            </a:pPr>
            <a:endParaRPr lang="en-US" sz="1100" dirty="0">
              <a:latin typeface="+mj-lt"/>
            </a:endParaRPr>
          </a:p>
          <a:p>
            <a:pPr marL="0" indent="0" eaLnBrk="0" fontAlgn="base" hangingPunct="0">
              <a:lnSpc>
                <a:spcPct val="100000"/>
              </a:lnSpc>
              <a:spcBef>
                <a:spcPct val="0"/>
              </a:spcBef>
              <a:spcAft>
                <a:spcPct val="0"/>
              </a:spcAft>
              <a:buNone/>
            </a:pPr>
            <a:r>
              <a:rPr lang="en-US" altLang="en-US" sz="1100" dirty="0">
                <a:solidFill>
                  <a:srgbClr val="333333"/>
                </a:solidFill>
              </a:rPr>
              <a:t>G. Z. Whitten, H. </a:t>
            </a:r>
            <a:r>
              <a:rPr lang="en-US" altLang="en-US" sz="1100" dirty="0" err="1">
                <a:solidFill>
                  <a:srgbClr val="333333"/>
                </a:solidFill>
              </a:rPr>
              <a:t>Hogo</a:t>
            </a:r>
            <a:r>
              <a:rPr lang="en-US" altLang="en-US" sz="1100" dirty="0">
                <a:solidFill>
                  <a:srgbClr val="333333"/>
                </a:solidFill>
              </a:rPr>
              <a:t>, J. P. </a:t>
            </a:r>
            <a:r>
              <a:rPr lang="en-US" altLang="en-US" sz="1100" dirty="0" err="1">
                <a:solidFill>
                  <a:srgbClr val="333333"/>
                </a:solidFill>
              </a:rPr>
              <a:t>Killus,The</a:t>
            </a:r>
            <a:r>
              <a:rPr lang="en-US" altLang="en-US" sz="1100" dirty="0">
                <a:solidFill>
                  <a:srgbClr val="333333"/>
                </a:solidFill>
              </a:rPr>
              <a:t> carbon-bond mechanism: A condensed kinetic mechanism for photochemical smog. Environ. Sci. Technol. </a:t>
            </a:r>
            <a:r>
              <a:rPr lang="en-US" altLang="en-US" sz="1100" b="1" dirty="0">
                <a:solidFill>
                  <a:srgbClr val="333333"/>
                </a:solidFill>
              </a:rPr>
              <a:t>14</a:t>
            </a:r>
            <a:r>
              <a:rPr lang="en-US" altLang="en-US" sz="1100" dirty="0">
                <a:solidFill>
                  <a:srgbClr val="333333"/>
                </a:solidFill>
              </a:rPr>
              <a:t>, 690–700 (1980).</a:t>
            </a:r>
            <a:r>
              <a:rPr lang="en-US" altLang="en-US" sz="1100" dirty="0"/>
              <a:t> </a:t>
            </a:r>
          </a:p>
          <a:p>
            <a:pPr marL="0" indent="0" eaLnBrk="0" fontAlgn="base" hangingPunct="0">
              <a:lnSpc>
                <a:spcPct val="100000"/>
              </a:lnSpc>
              <a:spcBef>
                <a:spcPct val="0"/>
              </a:spcBef>
              <a:spcAft>
                <a:spcPct val="0"/>
              </a:spcAft>
              <a:buNone/>
            </a:pPr>
            <a:endParaRPr lang="en-US" altLang="en-US" sz="1100" dirty="0"/>
          </a:p>
          <a:p>
            <a:pPr marL="0" indent="0" eaLnBrk="0" fontAlgn="base" hangingPunct="0">
              <a:lnSpc>
                <a:spcPct val="100000"/>
              </a:lnSpc>
              <a:spcBef>
                <a:spcPct val="0"/>
              </a:spcBef>
              <a:spcAft>
                <a:spcPct val="0"/>
              </a:spcAft>
              <a:buNone/>
            </a:pPr>
            <a:r>
              <a:rPr lang="en-US" altLang="en-US" sz="1100" dirty="0"/>
              <a:t>L.W. Horowitz, J.Y. Liang, G.M. Gardner, D.J. Jacob, Export of reactive nitrogen from North America during summertime: Sensitivity to hydrocarbon chemistry. J. </a:t>
            </a:r>
            <a:r>
              <a:rPr lang="en-US" altLang="en-US" sz="1100" dirty="0" err="1"/>
              <a:t>Geophys</a:t>
            </a:r>
            <a:r>
              <a:rPr lang="en-US" altLang="en-US" sz="1100" dirty="0"/>
              <a:t> Res. Atmos. 103, 13451-13476</a:t>
            </a:r>
          </a:p>
          <a:p>
            <a:pPr marL="0" indent="0" eaLnBrk="0" fontAlgn="base" hangingPunct="0">
              <a:lnSpc>
                <a:spcPct val="100000"/>
              </a:lnSpc>
              <a:spcBef>
                <a:spcPct val="0"/>
              </a:spcBef>
              <a:spcAft>
                <a:spcPct val="0"/>
              </a:spcAft>
              <a:buNone/>
            </a:pPr>
            <a:endParaRPr lang="en-US" altLang="en-US" sz="1100" dirty="0"/>
          </a:p>
          <a:p>
            <a:pPr marL="0" indent="0" eaLnBrk="0" fontAlgn="base" hangingPunct="0">
              <a:lnSpc>
                <a:spcPct val="100000"/>
              </a:lnSpc>
              <a:spcBef>
                <a:spcPct val="0"/>
              </a:spcBef>
              <a:spcAft>
                <a:spcPct val="0"/>
              </a:spcAft>
              <a:buNone/>
            </a:pPr>
            <a:r>
              <a:rPr lang="en-US" altLang="en-US" sz="1100" dirty="0"/>
              <a:t>M. </a:t>
            </a:r>
            <a:r>
              <a:rPr lang="en-US" altLang="en-US" sz="1100" dirty="0" err="1"/>
              <a:t>Kanakidou</a:t>
            </a:r>
            <a:r>
              <a:rPr lang="en-US" altLang="en-US" sz="1100" dirty="0"/>
              <a:t> et al., Atmospheric fluxes of organic N and P to the global ocean. Global Biogeochemical Cycles, 26 (2012).</a:t>
            </a:r>
          </a:p>
          <a:p>
            <a:pPr marL="0" indent="0" eaLnBrk="0" fontAlgn="base" hangingPunct="0">
              <a:lnSpc>
                <a:spcPct val="100000"/>
              </a:lnSpc>
              <a:spcBef>
                <a:spcPct val="0"/>
              </a:spcBef>
              <a:spcAft>
                <a:spcPct val="0"/>
              </a:spcAft>
              <a:buNone/>
            </a:pPr>
            <a:endParaRPr lang="en-US" sz="1100" dirty="0">
              <a:latin typeface="+mj-lt"/>
            </a:endParaRPr>
          </a:p>
          <a:p>
            <a:pPr marL="0" indent="0" eaLnBrk="0" fontAlgn="base" hangingPunct="0">
              <a:lnSpc>
                <a:spcPct val="100000"/>
              </a:lnSpc>
              <a:spcBef>
                <a:spcPct val="0"/>
              </a:spcBef>
              <a:spcAft>
                <a:spcPct val="0"/>
              </a:spcAft>
              <a:buNone/>
            </a:pPr>
            <a:r>
              <a:rPr lang="en-US" sz="1100" dirty="0">
                <a:latin typeface="+mj-lt"/>
              </a:rPr>
              <a:t>S.A. </a:t>
            </a:r>
            <a:r>
              <a:rPr lang="en-US" sz="1100" dirty="0" err="1">
                <a:latin typeface="+mj-lt"/>
              </a:rPr>
              <a:t>Safieddine</a:t>
            </a:r>
            <a:r>
              <a:rPr lang="en-US" sz="1100" dirty="0">
                <a:latin typeface="+mj-lt"/>
              </a:rPr>
              <a:t>, The global nonmethane reactive organic carbon budget: a modeling perspective. Geophysical Research Letters. 44 (2017).</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1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None/>
              <a:tabLst/>
            </a:pPr>
            <a:endParaRPr lang="en-US" altLang="en-US" sz="1100" dirty="0">
              <a:latin typeface="+mj-lt"/>
            </a:endParaRP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1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None/>
              <a:tabLst/>
            </a:pPr>
            <a:endParaRPr lang="en-US" altLang="en-US" sz="1100" dirty="0">
              <a:latin typeface="+mj-lt"/>
            </a:endParaRP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1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None/>
              <a:tabLst/>
            </a:pPr>
            <a:endParaRPr lang="en-US" altLang="en-US" sz="1100" dirty="0">
              <a:latin typeface="+mj-lt"/>
            </a:endParaRP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1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None/>
              <a:tabLst/>
            </a:pPr>
            <a:endParaRPr lang="en-US" altLang="en-US" sz="1100" dirty="0">
              <a:latin typeface="+mj-lt"/>
            </a:endParaRP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1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370348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E39AC-D8A7-4D02-8C18-47FFF9F03D4F}"/>
              </a:ext>
            </a:extLst>
          </p:cNvPr>
          <p:cNvSpPr>
            <a:spLocks noGrp="1"/>
          </p:cNvSpPr>
          <p:nvPr>
            <p:ph type="title"/>
          </p:nvPr>
        </p:nvSpPr>
        <p:spPr/>
        <p:txBody>
          <a:bodyPr/>
          <a:lstStyle/>
          <a:p>
            <a:r>
              <a:rPr lang="en-US" dirty="0"/>
              <a:t>Relevance of Reactive Organic Carbon</a:t>
            </a:r>
          </a:p>
        </p:txBody>
      </p:sp>
      <p:sp>
        <p:nvSpPr>
          <p:cNvPr id="3" name="Content Placeholder 2">
            <a:extLst>
              <a:ext uri="{FF2B5EF4-FFF2-40B4-BE49-F238E27FC236}">
                <a16:creationId xmlns:a16="http://schemas.microsoft.com/office/drawing/2014/main" id="{B837D245-D7B3-48E4-AC64-6689ED19CEA7}"/>
              </a:ext>
            </a:extLst>
          </p:cNvPr>
          <p:cNvSpPr>
            <a:spLocks noGrp="1"/>
          </p:cNvSpPr>
          <p:nvPr>
            <p:ph idx="1"/>
          </p:nvPr>
        </p:nvSpPr>
        <p:spPr/>
        <p:txBody>
          <a:bodyPr/>
          <a:lstStyle/>
          <a:p>
            <a:r>
              <a:rPr lang="en-US" dirty="0"/>
              <a:t>Carbon dioxide (CO</a:t>
            </a:r>
            <a:r>
              <a:rPr lang="en-US" baseline="-25000" dirty="0"/>
              <a:t>2</a:t>
            </a:r>
            <a:r>
              <a:rPr lang="en-US" dirty="0"/>
              <a:t>), ozone (O</a:t>
            </a:r>
            <a:r>
              <a:rPr lang="en-US" baseline="-25000" dirty="0"/>
              <a:t>3</a:t>
            </a:r>
            <a:r>
              <a:rPr lang="en-US" dirty="0"/>
              <a:t>), and particulate matter (PM) are central to atmospheric chemistry</a:t>
            </a:r>
          </a:p>
          <a:p>
            <a:r>
              <a:rPr lang="en-US" dirty="0"/>
              <a:t>Reactive organic carbon (ROC) is defined as all atmospheric organic species excluding methane</a:t>
            </a:r>
          </a:p>
          <a:p>
            <a:pPr lvl="1"/>
            <a:r>
              <a:rPr lang="en-US" dirty="0"/>
              <a:t>Includes volatile organic compounds (VOCs) and other lower-volatility organics</a:t>
            </a:r>
          </a:p>
          <a:p>
            <a:r>
              <a:rPr lang="en-US" dirty="0"/>
              <a:t>ROC is the single largest contributor to total reactive emissions that lead to secondary products of interest for air quality and climate (Heald 2020)</a:t>
            </a:r>
          </a:p>
        </p:txBody>
      </p:sp>
    </p:spTree>
    <p:extLst>
      <p:ext uri="{BB962C8B-B14F-4D97-AF65-F5344CB8AC3E}">
        <p14:creationId xmlns:p14="http://schemas.microsoft.com/office/powerpoint/2010/main" val="913514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D4017E5-29A0-4E0C-91B7-19147C4C26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793" y="134403"/>
            <a:ext cx="9740414" cy="6589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232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885BE-0C17-4900-9917-C9FC4D5A1816}"/>
              </a:ext>
            </a:extLst>
          </p:cNvPr>
          <p:cNvSpPr>
            <a:spLocks noGrp="1"/>
          </p:cNvSpPr>
          <p:nvPr>
            <p:ph type="title"/>
          </p:nvPr>
        </p:nvSpPr>
        <p:spPr/>
        <p:txBody>
          <a:bodyPr/>
          <a:lstStyle/>
          <a:p>
            <a:r>
              <a:rPr lang="en-US" dirty="0"/>
              <a:t>Complexity of Reactive Organic Carbon</a:t>
            </a:r>
          </a:p>
        </p:txBody>
      </p:sp>
      <p:sp>
        <p:nvSpPr>
          <p:cNvPr id="3" name="Content Placeholder 2">
            <a:extLst>
              <a:ext uri="{FF2B5EF4-FFF2-40B4-BE49-F238E27FC236}">
                <a16:creationId xmlns:a16="http://schemas.microsoft.com/office/drawing/2014/main" id="{9B4AEF01-555F-4B49-9C94-800C3CD840ED}"/>
              </a:ext>
            </a:extLst>
          </p:cNvPr>
          <p:cNvSpPr>
            <a:spLocks noGrp="1"/>
          </p:cNvSpPr>
          <p:nvPr>
            <p:ph idx="1"/>
          </p:nvPr>
        </p:nvSpPr>
        <p:spPr>
          <a:xfrm>
            <a:off x="313899" y="1825624"/>
            <a:ext cx="5450217" cy="4898571"/>
          </a:xfrm>
        </p:spPr>
        <p:txBody>
          <a:bodyPr>
            <a:normAutofit fontScale="92500"/>
          </a:bodyPr>
          <a:lstStyle/>
          <a:p>
            <a:r>
              <a:rPr lang="en-US" dirty="0"/>
              <a:t>ROC is an enormous class of molecules (&gt;100,000)</a:t>
            </a:r>
          </a:p>
          <a:p>
            <a:r>
              <a:rPr lang="en-US" dirty="0"/>
              <a:t>Each one is subject to a complex assortment of atmospheric oxidative processes</a:t>
            </a:r>
          </a:p>
          <a:p>
            <a:r>
              <a:rPr lang="en-US" dirty="0"/>
              <a:t>Primary ROCs oxidized, then subsequent chemistry proceeds with </a:t>
            </a:r>
            <a:r>
              <a:rPr lang="en-US" dirty="0" err="1"/>
              <a:t>peroxy</a:t>
            </a:r>
            <a:r>
              <a:rPr lang="en-US" dirty="0"/>
              <a:t> radicals (RO</a:t>
            </a:r>
            <a:r>
              <a:rPr lang="en-US" baseline="-25000" dirty="0"/>
              <a:t>2</a:t>
            </a:r>
            <a:r>
              <a:rPr lang="en-US" dirty="0"/>
              <a:t>) and can form ozone, CO</a:t>
            </a:r>
            <a:r>
              <a:rPr lang="en-US" baseline="-25000" dirty="0"/>
              <a:t>2</a:t>
            </a:r>
            <a:r>
              <a:rPr lang="en-US" dirty="0"/>
              <a:t>, and secondary ROCs (Heald 2020)</a:t>
            </a:r>
          </a:p>
          <a:p>
            <a:r>
              <a:rPr lang="en-US" dirty="0"/>
              <a:t>Secondary ROCs highly complex and can condense and form organic PM</a:t>
            </a:r>
          </a:p>
        </p:txBody>
      </p:sp>
      <p:pic>
        <p:nvPicPr>
          <p:cNvPr id="2050" name="Picture 2">
            <a:extLst>
              <a:ext uri="{FF2B5EF4-FFF2-40B4-BE49-F238E27FC236}">
                <a16:creationId xmlns:a16="http://schemas.microsoft.com/office/drawing/2014/main" id="{40F4FC94-CA54-4436-B839-57E681B97E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4116" y="1594304"/>
            <a:ext cx="6031366" cy="4898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256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ECAD9-B403-44FB-854E-D8B68FE57D43}"/>
              </a:ext>
            </a:extLst>
          </p:cNvPr>
          <p:cNvSpPr>
            <a:spLocks noGrp="1"/>
          </p:cNvSpPr>
          <p:nvPr>
            <p:ph type="title"/>
          </p:nvPr>
        </p:nvSpPr>
        <p:spPr/>
        <p:txBody>
          <a:bodyPr/>
          <a:lstStyle/>
          <a:p>
            <a:r>
              <a:rPr lang="en-US" dirty="0"/>
              <a:t>Understanding ROCs</a:t>
            </a:r>
          </a:p>
        </p:txBody>
      </p:sp>
      <p:sp>
        <p:nvSpPr>
          <p:cNvPr id="3" name="Content Placeholder 2">
            <a:extLst>
              <a:ext uri="{FF2B5EF4-FFF2-40B4-BE49-F238E27FC236}">
                <a16:creationId xmlns:a16="http://schemas.microsoft.com/office/drawing/2014/main" id="{D7CC17DB-1944-4816-826B-7BD79D73582D}"/>
              </a:ext>
            </a:extLst>
          </p:cNvPr>
          <p:cNvSpPr>
            <a:spLocks noGrp="1"/>
          </p:cNvSpPr>
          <p:nvPr>
            <p:ph idx="1"/>
          </p:nvPr>
        </p:nvSpPr>
        <p:spPr/>
        <p:txBody>
          <a:bodyPr>
            <a:normAutofit lnSpcReduction="10000"/>
          </a:bodyPr>
          <a:lstStyle/>
          <a:p>
            <a:r>
              <a:rPr lang="en-US" dirty="0"/>
              <a:t>Traditionally, ROCs are confronted by looking at individual components.</a:t>
            </a:r>
          </a:p>
          <a:p>
            <a:r>
              <a:rPr lang="en-US" dirty="0"/>
              <a:t>Specific individual oxidation steps are studied in the laboratory, or the sources/sinks of a specific organic component, like formaldehyde. (</a:t>
            </a:r>
            <a:r>
              <a:rPr lang="en-US" dirty="0" err="1"/>
              <a:t>Fortems-Cheiney</a:t>
            </a:r>
            <a:r>
              <a:rPr lang="en-US" dirty="0"/>
              <a:t>, F. 2012)</a:t>
            </a:r>
          </a:p>
          <a:p>
            <a:r>
              <a:rPr lang="en-US" dirty="0"/>
              <a:t>Issue: omits unknown/unmeasured/entire classes of compounds and ignores possible interactions between these compounds</a:t>
            </a:r>
          </a:p>
          <a:p>
            <a:pPr lvl="1"/>
            <a:r>
              <a:rPr lang="en-US" dirty="0"/>
              <a:t>Low volatility gas-phase organics, which are not easily detected, were only recently identified as a major class of ROCs (A. L. Robinson, 2007)</a:t>
            </a:r>
          </a:p>
          <a:p>
            <a:r>
              <a:rPr lang="en-US" dirty="0"/>
              <a:t>Early studies of organic PM were similar, but measurements revealed that simple descriptions underestimated organic PM loadings.</a:t>
            </a:r>
          </a:p>
          <a:p>
            <a:endParaRPr lang="en-US" dirty="0"/>
          </a:p>
        </p:txBody>
      </p:sp>
    </p:spTree>
    <p:extLst>
      <p:ext uri="{BB962C8B-B14F-4D97-AF65-F5344CB8AC3E}">
        <p14:creationId xmlns:p14="http://schemas.microsoft.com/office/powerpoint/2010/main" val="1437642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B85C9-14B8-4A15-8266-FF977CED8D75}"/>
              </a:ext>
            </a:extLst>
          </p:cNvPr>
          <p:cNvSpPr>
            <a:spLocks noGrp="1"/>
          </p:cNvSpPr>
          <p:nvPr>
            <p:ph type="title"/>
          </p:nvPr>
        </p:nvSpPr>
        <p:spPr>
          <a:xfrm>
            <a:off x="102637" y="365125"/>
            <a:ext cx="12017827" cy="1325563"/>
          </a:xfrm>
        </p:spPr>
        <p:txBody>
          <a:bodyPr/>
          <a:lstStyle/>
          <a:p>
            <a:r>
              <a:rPr lang="en-US" dirty="0"/>
              <a:t>Challenges in Understanding ROC: Measurements</a:t>
            </a:r>
          </a:p>
        </p:txBody>
      </p:sp>
      <p:sp>
        <p:nvSpPr>
          <p:cNvPr id="3" name="Content Placeholder 2">
            <a:extLst>
              <a:ext uri="{FF2B5EF4-FFF2-40B4-BE49-F238E27FC236}">
                <a16:creationId xmlns:a16="http://schemas.microsoft.com/office/drawing/2014/main" id="{AFEEC1E1-4188-4073-8866-8B2CF673B616}"/>
              </a:ext>
            </a:extLst>
          </p:cNvPr>
          <p:cNvSpPr>
            <a:spLocks noGrp="1"/>
          </p:cNvSpPr>
          <p:nvPr>
            <p:ph idx="1"/>
          </p:nvPr>
        </p:nvSpPr>
        <p:spPr>
          <a:xfrm>
            <a:off x="414528" y="1450848"/>
            <a:ext cx="11369040" cy="2517648"/>
          </a:xfrm>
        </p:spPr>
        <p:txBody>
          <a:bodyPr>
            <a:normAutofit fontScale="92500"/>
          </a:bodyPr>
          <a:lstStyle/>
          <a:p>
            <a:r>
              <a:rPr lang="en-US" dirty="0"/>
              <a:t>Development of online techniques have been beneficial for temporal resolution</a:t>
            </a:r>
          </a:p>
          <a:p>
            <a:r>
              <a:rPr lang="en-US" dirty="0"/>
              <a:t>Characterizing species not found purely in gas phase or condensed phase, but can transfer, is a significant challenge. They tend to be lost to surfaces and have low concentrations. (Robinson 2007)</a:t>
            </a:r>
          </a:p>
          <a:p>
            <a:r>
              <a:rPr lang="en-US" dirty="0"/>
              <a:t>Improvement in these areas have led to a more complete description of atmospheric ROC than previously possible (Heald 2020)</a:t>
            </a:r>
          </a:p>
        </p:txBody>
      </p:sp>
      <p:pic>
        <p:nvPicPr>
          <p:cNvPr id="3074" name="Picture 2">
            <a:extLst>
              <a:ext uri="{FF2B5EF4-FFF2-40B4-BE49-F238E27FC236}">
                <a16:creationId xmlns:a16="http://schemas.microsoft.com/office/drawing/2014/main" id="{3F8B99B3-0AEE-462A-8B49-DFBA03A172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520" y="4119411"/>
            <a:ext cx="9186960" cy="2738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909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B85C9-14B8-4A15-8266-FF977CED8D75}"/>
              </a:ext>
            </a:extLst>
          </p:cNvPr>
          <p:cNvSpPr>
            <a:spLocks noGrp="1"/>
          </p:cNvSpPr>
          <p:nvPr>
            <p:ph type="title"/>
          </p:nvPr>
        </p:nvSpPr>
        <p:spPr/>
        <p:txBody>
          <a:bodyPr/>
          <a:lstStyle/>
          <a:p>
            <a:r>
              <a:rPr lang="en-US" dirty="0"/>
              <a:t>Challenges in Understanding ROC: Modeling</a:t>
            </a:r>
          </a:p>
        </p:txBody>
      </p:sp>
      <p:sp>
        <p:nvSpPr>
          <p:cNvPr id="3" name="Content Placeholder 2">
            <a:extLst>
              <a:ext uri="{FF2B5EF4-FFF2-40B4-BE49-F238E27FC236}">
                <a16:creationId xmlns:a16="http://schemas.microsoft.com/office/drawing/2014/main" id="{AFEEC1E1-4188-4073-8866-8B2CF673B616}"/>
              </a:ext>
            </a:extLst>
          </p:cNvPr>
          <p:cNvSpPr>
            <a:spLocks noGrp="1"/>
          </p:cNvSpPr>
          <p:nvPr>
            <p:ph idx="1"/>
          </p:nvPr>
        </p:nvSpPr>
        <p:spPr/>
        <p:txBody>
          <a:bodyPr/>
          <a:lstStyle/>
          <a:p>
            <a:r>
              <a:rPr lang="en-US" dirty="0"/>
              <a:t>Most chemical mechanisms with 3D models reduce explicit schemes, which are based on laboratory studies (thus, focus on some but not all products) (Whitten 1980, Horowitz 1998)</a:t>
            </a:r>
          </a:p>
          <a:p>
            <a:r>
              <a:rPr lang="en-US" dirty="0"/>
              <a:t>Formation of minor products not often tracked, and chemical species often lumped (i.e. all alkanes with four or more carbon atoms) leading to some ambiguity in carbon number, molecular weight, and imperfectly balanced chemical reactions </a:t>
            </a:r>
          </a:p>
          <a:p>
            <a:r>
              <a:rPr lang="en-US" dirty="0"/>
              <a:t>Gaps in understanding in oxidation still exist in the atmosphere, so until these laboratory measurements/experiments finish modeling will not be fully accurate</a:t>
            </a:r>
          </a:p>
        </p:txBody>
      </p:sp>
    </p:spTree>
    <p:extLst>
      <p:ext uri="{BB962C8B-B14F-4D97-AF65-F5344CB8AC3E}">
        <p14:creationId xmlns:p14="http://schemas.microsoft.com/office/powerpoint/2010/main" val="765771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C113B-7EF8-4747-BF31-84B15FF2FBA1}"/>
              </a:ext>
            </a:extLst>
          </p:cNvPr>
          <p:cNvSpPr>
            <a:spLocks noGrp="1"/>
          </p:cNvSpPr>
          <p:nvPr>
            <p:ph type="title"/>
          </p:nvPr>
        </p:nvSpPr>
        <p:spPr/>
        <p:txBody>
          <a:bodyPr/>
          <a:lstStyle/>
          <a:p>
            <a:r>
              <a:rPr lang="en-US" dirty="0"/>
              <a:t>Moving Forward: Perspective on Modeling</a:t>
            </a:r>
          </a:p>
        </p:txBody>
      </p:sp>
      <p:sp>
        <p:nvSpPr>
          <p:cNvPr id="3" name="Content Placeholder 2">
            <a:extLst>
              <a:ext uri="{FF2B5EF4-FFF2-40B4-BE49-F238E27FC236}">
                <a16:creationId xmlns:a16="http://schemas.microsoft.com/office/drawing/2014/main" id="{33BB7869-34AD-49A4-8D55-369BD8BCBCB5}"/>
              </a:ext>
            </a:extLst>
          </p:cNvPr>
          <p:cNvSpPr>
            <a:spLocks noGrp="1"/>
          </p:cNvSpPr>
          <p:nvPr>
            <p:ph idx="1"/>
          </p:nvPr>
        </p:nvSpPr>
        <p:spPr/>
        <p:txBody>
          <a:bodyPr/>
          <a:lstStyle/>
          <a:p>
            <a:r>
              <a:rPr lang="en-US" dirty="0"/>
              <a:t>Two previous modeling attempts of ROC budgets have looked at only VOCs (</a:t>
            </a:r>
            <a:r>
              <a:rPr lang="en-US" dirty="0" err="1"/>
              <a:t>Folberth</a:t>
            </a:r>
            <a:r>
              <a:rPr lang="en-US" dirty="0"/>
              <a:t> 2005) or focused on organic nitrate and phosphorous (</a:t>
            </a:r>
            <a:r>
              <a:rPr lang="en-US" dirty="0" err="1"/>
              <a:t>Kanakidou</a:t>
            </a:r>
            <a:r>
              <a:rPr lang="en-US" dirty="0"/>
              <a:t> 2012)</a:t>
            </a:r>
          </a:p>
          <a:p>
            <a:r>
              <a:rPr lang="en-US" dirty="0"/>
              <a:t>Study by </a:t>
            </a:r>
            <a:r>
              <a:rPr lang="en-US" dirty="0" err="1"/>
              <a:t>Safieddine</a:t>
            </a:r>
            <a:r>
              <a:rPr lang="en-US" dirty="0"/>
              <a:t> et al. attempts to construct a holistic simulated budget of known ROC in the global troposphere using a 3-D chemical transport model</a:t>
            </a:r>
          </a:p>
          <a:p>
            <a:r>
              <a:rPr lang="en-US" dirty="0"/>
              <a:t>Provides insight on the flow of ROC in and out of the atmosphere, and opportunity to use observations to identify flaws in the lifecycle representation of ROCs</a:t>
            </a:r>
          </a:p>
        </p:txBody>
      </p:sp>
    </p:spTree>
    <p:extLst>
      <p:ext uri="{BB962C8B-B14F-4D97-AF65-F5344CB8AC3E}">
        <p14:creationId xmlns:p14="http://schemas.microsoft.com/office/powerpoint/2010/main" val="3452418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5549F-8CD7-47B3-901B-1E908887E5FC}"/>
              </a:ext>
            </a:extLst>
          </p:cNvPr>
          <p:cNvSpPr>
            <a:spLocks noGrp="1"/>
          </p:cNvSpPr>
          <p:nvPr>
            <p:ph type="title"/>
          </p:nvPr>
        </p:nvSpPr>
        <p:spPr/>
        <p:txBody>
          <a:bodyPr/>
          <a:lstStyle/>
          <a:p>
            <a:r>
              <a:rPr lang="en-US" dirty="0"/>
              <a:t>Model Description and Changes</a:t>
            </a:r>
          </a:p>
        </p:txBody>
      </p:sp>
      <p:sp>
        <p:nvSpPr>
          <p:cNvPr id="3" name="Content Placeholder 2">
            <a:extLst>
              <a:ext uri="{FF2B5EF4-FFF2-40B4-BE49-F238E27FC236}">
                <a16:creationId xmlns:a16="http://schemas.microsoft.com/office/drawing/2014/main" id="{5FFE5BAF-CED3-46A7-A2E2-DB489F8715BE}"/>
              </a:ext>
            </a:extLst>
          </p:cNvPr>
          <p:cNvSpPr>
            <a:spLocks noGrp="1"/>
          </p:cNvSpPr>
          <p:nvPr>
            <p:ph idx="1"/>
          </p:nvPr>
        </p:nvSpPr>
        <p:spPr/>
        <p:txBody>
          <a:bodyPr>
            <a:normAutofit fontScale="92500" lnSpcReduction="20000"/>
          </a:bodyPr>
          <a:lstStyle/>
          <a:p>
            <a:r>
              <a:rPr lang="en-US" dirty="0"/>
              <a:t>The global chemical transport model GEOS-Chem v9-02 was used with modifications to develop first ROC global budget </a:t>
            </a:r>
          </a:p>
          <a:p>
            <a:pPr lvl="1"/>
            <a:r>
              <a:rPr lang="en-US" dirty="0"/>
              <a:t>Chemical mechanism for description of HO</a:t>
            </a:r>
            <a:r>
              <a:rPr lang="en-US" baseline="-25000" dirty="0"/>
              <a:t>x</a:t>
            </a:r>
            <a:r>
              <a:rPr lang="en-US" dirty="0"/>
              <a:t>-NO</a:t>
            </a:r>
            <a:r>
              <a:rPr lang="en-US" baseline="-25000" dirty="0"/>
              <a:t>x</a:t>
            </a:r>
            <a:r>
              <a:rPr lang="en-US" dirty="0"/>
              <a:t>-VOC-O</a:t>
            </a:r>
            <a:r>
              <a:rPr lang="en-US" baseline="-25000" dirty="0"/>
              <a:t>3</a:t>
            </a:r>
            <a:r>
              <a:rPr lang="en-US" dirty="0"/>
              <a:t>-BrO</a:t>
            </a:r>
            <a:r>
              <a:rPr lang="en-US" baseline="-25000" dirty="0"/>
              <a:t>x</a:t>
            </a:r>
            <a:r>
              <a:rPr lang="en-US" dirty="0"/>
              <a:t> includes 123 species and 357 reactions, including 64 photolysis reactions. (Bey et al., 2001)</a:t>
            </a:r>
          </a:p>
          <a:p>
            <a:pPr lvl="1"/>
            <a:r>
              <a:rPr lang="en-US" dirty="0"/>
              <a:t>Removal of gases and particles from wet and dry deposition. Emissions are input from various sources and calculations.</a:t>
            </a:r>
          </a:p>
          <a:p>
            <a:r>
              <a:rPr lang="en-US" dirty="0"/>
              <a:t>Added complete mass tracking of all reactive carbon species including short-lived intermediates and added wet/dry deposition where possible. (</a:t>
            </a:r>
            <a:r>
              <a:rPr lang="en-US" dirty="0" err="1"/>
              <a:t>Saffieddine</a:t>
            </a:r>
            <a:r>
              <a:rPr lang="en-US" dirty="0"/>
              <a:t>, 2017)</a:t>
            </a:r>
          </a:p>
          <a:p>
            <a:r>
              <a:rPr lang="en-US" dirty="0"/>
              <a:t>Ensured carbon closure in all reactions included in the GEOS-Chem mechanism and added 53 species and 97 chemical reactions, including 11 photolysis reactions (gas-phase chemistry of aromatics and monoterpenes, etc.)</a:t>
            </a:r>
          </a:p>
        </p:txBody>
      </p:sp>
    </p:spTree>
    <p:extLst>
      <p:ext uri="{BB962C8B-B14F-4D97-AF65-F5344CB8AC3E}">
        <p14:creationId xmlns:p14="http://schemas.microsoft.com/office/powerpoint/2010/main" val="27942180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311</TotalTime>
  <Words>1104</Words>
  <Application>Microsoft Office PowerPoint</Application>
  <PresentationFormat>Widescreen</PresentationFormat>
  <Paragraphs>75</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Reactive Organic Carbon: The Fuel of Atmospheric Chemistry</vt:lpstr>
      <vt:lpstr>Relevance of Reactive Organic Carbon</vt:lpstr>
      <vt:lpstr>PowerPoint Presentation</vt:lpstr>
      <vt:lpstr>Complexity of Reactive Organic Carbon</vt:lpstr>
      <vt:lpstr>Understanding ROCs</vt:lpstr>
      <vt:lpstr>Challenges in Understanding ROC: Measurements</vt:lpstr>
      <vt:lpstr>Challenges in Understanding ROC: Modeling</vt:lpstr>
      <vt:lpstr>Moving Forward: Perspective on Modeling</vt:lpstr>
      <vt:lpstr>Model Description and Changes</vt:lpstr>
      <vt:lpstr>Results: Annual Mean Global Distribution of ROC/OH Column Concentrations</vt:lpstr>
      <vt:lpstr>Local Annual Mean Surface OH Reactivity</vt:lpstr>
      <vt:lpstr>Global ROC 2010 Tropospheric Budget</vt:lpstr>
      <vt:lpstr>Uncertainties</vt:lpstr>
      <vt:lpstr>Conclusions</vt:lpstr>
      <vt:lpstr>Works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Reactive Organic Carbon: The Fuel of Atmospheric Chemistry</dc:title>
  <dc:creator>Andrew Chen</dc:creator>
  <cp:lastModifiedBy>Andrew Chen</cp:lastModifiedBy>
  <cp:revision>21</cp:revision>
  <dcterms:created xsi:type="dcterms:W3CDTF">2020-04-16T00:29:48Z</dcterms:created>
  <dcterms:modified xsi:type="dcterms:W3CDTF">2020-04-16T14:43:52Z</dcterms:modified>
</cp:coreProperties>
</file>