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8" r:id="rId5"/>
    <p:sldId id="259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04040"/>
    <a:srgbClr val="7030A0"/>
    <a:srgbClr val="00B0F0"/>
    <a:srgbClr val="0070C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5194" autoAdjust="0"/>
  </p:normalViewPr>
  <p:slideViewPr>
    <p:cSldViewPr snapToGrid="0" showGuides="1">
      <p:cViewPr varScale="1">
        <p:scale>
          <a:sx n="97" d="100"/>
          <a:sy n="97" d="100"/>
        </p:scale>
        <p:origin x="28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1476"/>
    </p:cViewPr>
  </p:sorterViewPr>
  <p:notesViewPr>
    <p:cSldViewPr snapToGrid="0" showGuides="1">
      <p:cViewPr>
        <p:scale>
          <a:sx n="50" d="100"/>
          <a:sy n="50" d="100"/>
        </p:scale>
        <p:origin x="2640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FA8042-29A1-4486-A765-755269840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8449A-A734-4B2E-9806-61303F24B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49263-8DF9-4907-970E-1CFD040DC73A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05C2A-990C-4531-8CBF-BC3BEC0AF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358FE-F7D5-4C85-B0FD-2394F7F87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AE485-B3C6-4830-BBC8-C6E008BDD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2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B412-7BFF-46C7-AB5E-DE35F66C9933}" type="datetimeFigureOut">
              <a:rPr lang="en-US" noProof="0" smtClean="0"/>
              <a:t>4/16/2020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CE04-E13C-4837-B6DD-B388E7CAA05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044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2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6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ACE04-E13C-4837-B6DD-B388E7CAA05E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0473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ACE04-E13C-4837-B6DD-B388E7CAA05E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043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ACE04-E13C-4837-B6DD-B388E7CAA05E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382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8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60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8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US" noProof="0" smtClean="0"/>
              <a:t>4/16/2020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9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14D66-F00F-0D44-AD03-889FEE787E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89702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22FA8C-3243-4716-A6BD-F37D6058FB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47381" y="1825625"/>
            <a:ext cx="5481203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BE3FD8-339C-4F75-876F-8347ADE67E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3416" y="1825625"/>
            <a:ext cx="5481203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36614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73353B-C50B-4A8A-87CF-657C1EB8940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7380" y="1681163"/>
            <a:ext cx="5481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5EFF7F5E-3221-4390-9B17-D1944365BF1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47379" y="2586215"/>
            <a:ext cx="5481203" cy="36034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506B516-77C1-431B-A8A5-68FA5D4B6D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3416" y="1681163"/>
            <a:ext cx="54812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860F1452-CAB9-4154-ADCC-9245E71D0D2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3416" y="2586215"/>
            <a:ext cx="5481202" cy="36034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52785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E0573A-023B-4D1C-8224-56A5D0DDF3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39679"/>
            <a:ext cx="10507662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71301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None/>
            </a:pPr>
            <a:r>
              <a:rPr lang="zh-CN" altLang="en-US" noProof="0"/>
              <a:t>单击图标添加图片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11921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B247C0B-04BA-4D5C-A41D-AEA6021724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3416" y="2057400"/>
            <a:ext cx="3206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4C619D-34F6-4A29-857A-D760072187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84" y="246187"/>
            <a:ext cx="7467304" cy="56148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1759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65147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CE8039-0D05-4A75-878A-907B8D44B9E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402252-45E8-45B3-BA5E-DFA33A4547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300C883-1ACE-4AF3-9875-792A769588D5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5483D7-E612-43D2-9B0E-C69356C160DA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79C5F2-4C7F-4470-A44F-E8AD69AC9FA0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50611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8430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200"/>
            </a:lvl4pPr>
            <a:lvl5pPr>
              <a:lnSpc>
                <a:spcPct val="100000"/>
              </a:lnSpc>
              <a:buClr>
                <a:schemeClr val="accent1"/>
              </a:buCl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045" y="0"/>
            <a:ext cx="5210175" cy="59610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476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416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9755" y="1"/>
            <a:ext cx="3430408" cy="409194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-24055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1804745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86" y="555157"/>
            <a:ext cx="2649814" cy="429819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9754" y="4289110"/>
            <a:ext cx="3430407" cy="167207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0589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39691"/>
            <a:ext cx="10515600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0" cap="none" baseline="0" dirty="0" smtClean="0"/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1301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0638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D9B6D-CE43-4FB1-87C0-D3565E7302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80986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D73CD-EB11-4ED6-80CF-B68320D57E9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80986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57889B18-CC7E-47A7-B83B-45D7871D2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39489" y="421045"/>
            <a:ext cx="0" cy="57686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9F60F9-61AE-4464-B369-1CF86DB708D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870582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24CEF01-2C7C-4568-8A45-5F5A058ECFC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870582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AF86618-E012-4E70-91E3-A72E71C63E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80986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Icon Here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FF378B9-734E-4C43-836C-CB80566DDB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68008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Icon Here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6F2CCF2-293A-49CA-B2A9-134BB5DEF9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080985" y="480157"/>
            <a:ext cx="6944563" cy="82391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0516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Vertica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6488" y="0"/>
            <a:ext cx="6875511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36DA47-61AF-4CF1-8DF3-3721934D13E3}"/>
              </a:ext>
            </a:extLst>
          </p:cNvPr>
          <p:cNvSpPr/>
          <p:nvPr userDrawn="1"/>
        </p:nvSpPr>
        <p:spPr>
          <a:xfrm>
            <a:off x="0" y="0"/>
            <a:ext cx="531648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FD760-FBDC-4410-A039-469F7931D3A3}"/>
              </a:ext>
            </a:extLst>
          </p:cNvPr>
          <p:cNvSpPr/>
          <p:nvPr userDrawn="1"/>
        </p:nvSpPr>
        <p:spPr>
          <a:xfrm>
            <a:off x="831850" y="1723292"/>
            <a:ext cx="5307246" cy="37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1" y="1087907"/>
            <a:ext cx="4468698" cy="1444275"/>
          </a:xfrm>
        </p:spPr>
        <p:txBody>
          <a:bodyPr vert="horz" lIns="91440" tIns="792000" rIns="91440" bIns="45720" rtlCol="0" anchor="t">
            <a:noAutofit/>
          </a:bodyPr>
          <a:lstStyle>
            <a:lvl1pPr algn="l">
              <a:defRPr lang="en-IN" sz="3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8711" y="2552611"/>
            <a:ext cx="4097778" cy="1992819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454991" y="1620451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2EA84-5150-479B-86D5-F4BAE1263488}"/>
              </a:ext>
            </a:extLst>
          </p:cNvPr>
          <p:cNvGrpSpPr/>
          <p:nvPr userDrawn="1"/>
        </p:nvGrpSpPr>
        <p:grpSpPr>
          <a:xfrm flipH="1">
            <a:off x="1130928" y="4803540"/>
            <a:ext cx="3616779" cy="3522776"/>
            <a:chOff x="2555621" y="3917613"/>
            <a:chExt cx="3616779" cy="352277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0699C4B-8D8E-47E2-A0C5-D71C25ABAC72}"/>
                </a:ext>
              </a:extLst>
            </p:cNvPr>
            <p:cNvSpPr/>
            <p:nvPr userDrawn="1"/>
          </p:nvSpPr>
          <p:spPr>
            <a:xfrm>
              <a:off x="2874028" y="4142017"/>
              <a:ext cx="3298372" cy="3298372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607AB9-31A7-4B79-9AFE-0DFDB792E20C}"/>
                </a:ext>
              </a:extLst>
            </p:cNvPr>
            <p:cNvSpPr/>
            <p:nvPr userDrawn="1"/>
          </p:nvSpPr>
          <p:spPr>
            <a:xfrm>
              <a:off x="2555621" y="3917613"/>
              <a:ext cx="1268186" cy="1268186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7493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5" y="2704121"/>
            <a:ext cx="6556248" cy="750278"/>
          </a:xfrm>
        </p:spPr>
        <p:txBody>
          <a:bodyPr/>
          <a:lstStyle>
            <a:lvl1pPr>
              <a:defRPr lang="en-US" sz="48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US" noProof="0" smtClean="0"/>
              <a:t>4/16/2020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3760408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3" name="Graphic 22" descr="Envelope">
            <a:extLst>
              <a:ext uri="{FF2B5EF4-FFF2-40B4-BE49-F238E27FC236}">
                <a16:creationId xmlns:a16="http://schemas.microsoft.com/office/drawing/2014/main" id="{3C32C7E5-809C-4E12-8962-1B868951E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4803" y="4029040"/>
            <a:ext cx="469232" cy="469232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:a16="http://schemas.microsoft.com/office/drawing/2014/main" id="{31AD270F-1692-4526-B979-6B5945A2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</p:spPr>
        <p:txBody>
          <a:bodyPr>
            <a:normAutofit/>
          </a:bodyPr>
          <a:lstStyle>
            <a:lvl1pPr marL="0" indent="0" algn="l">
              <a:buNone/>
              <a:defRPr sz="18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382940E6-7963-411F-B35A-57121171A98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408614" y="4836222"/>
            <a:ext cx="3638674" cy="453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b="0" cap="none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IN" sz="1600" dirty="0"/>
            </a:lvl5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8FC2D7-B114-3444-8684-995FC4D6D459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E45073-ED8E-0544-85FA-9AF5A478417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8BAF06E-A8A8-484C-8F6C-E42EDC46BBCB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86EB62D-13C7-6E43-9D98-B706D2B9ADDF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5CF3453-ED5A-024D-8815-C08EFA13D1A6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pic>
        <p:nvPicPr>
          <p:cNvPr id="3" name="Graphic 2" descr="Link">
            <a:extLst>
              <a:ext uri="{FF2B5EF4-FFF2-40B4-BE49-F238E27FC236}">
                <a16:creationId xmlns:a16="http://schemas.microsoft.com/office/drawing/2014/main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7152" y="4809677"/>
            <a:ext cx="542081" cy="5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US" noProof="0" smtClean="0"/>
              <a:t>4/16/2020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17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39D1C78-6110-4052-8455-7E7893F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</p:spPr>
        <p:txBody>
          <a:bodyPr/>
          <a:lstStyle>
            <a:lvl1pPr>
              <a:def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3405997-7AE2-4C6E-8A7D-735F58A49D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5467" y="2620651"/>
            <a:ext cx="4097778" cy="193368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b="0" cap="none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buNone/>
            </a:pPr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5337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D79E1-5F46-41CA-85E7-44C2A6C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0B511-05FD-459E-AC79-A8754096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2B635-1E22-483C-94B9-F587908D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98321-594C-4030-A2B0-3492F77EE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384" y="6463207"/>
            <a:ext cx="2743200" cy="258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36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60" r:id="rId6"/>
    <p:sldLayoutId id="2147483663" r:id="rId7"/>
    <p:sldLayoutId id="2147483667" r:id="rId8"/>
    <p:sldLayoutId id="2147483668" r:id="rId9"/>
    <p:sldLayoutId id="2147483666" r:id="rId10"/>
    <p:sldLayoutId id="2147483669" r:id="rId11"/>
    <p:sldLayoutId id="2147483670" r:id="rId12"/>
    <p:sldLayoutId id="2147483671" r:id="rId13"/>
    <p:sldLayoutId id="2147483672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29/JD092iD04p04191" TargetMode="External"/><Relationship Id="rId13" Type="http://schemas.openxmlformats.org/officeDocument/2006/relationships/hyperlink" Target="https://doi.org/10.5194/acp-8-6117-2008" TargetMode="External"/><Relationship Id="rId3" Type="http://schemas.openxmlformats.org/officeDocument/2006/relationships/hyperlink" Target="https://doi.org/10.1126/science.235.4787.460" TargetMode="External"/><Relationship Id="rId7" Type="http://schemas.openxmlformats.org/officeDocument/2006/relationships/hyperlink" Target="https://doi.org/10.1029/2003JD004402" TargetMode="External"/><Relationship Id="rId12" Type="http://schemas.openxmlformats.org/officeDocument/2006/relationships/hyperlink" Target="https://doi.org/10.1029/2007JD009349Z" TargetMode="External"/><Relationship Id="rId2" Type="http://schemas.openxmlformats.org/officeDocument/2006/relationships/hyperlink" Target="https://doi.org/10.1007/BF00305186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doi.org/10.1002/2016JD025987" TargetMode="External"/><Relationship Id="rId11" Type="http://schemas.openxmlformats.org/officeDocument/2006/relationships/hyperlink" Target="https://doi.org/10.1016/j.atmosenv.2018.12.035" TargetMode="External"/><Relationship Id="rId5" Type="http://schemas.openxmlformats.org/officeDocument/2006/relationships/hyperlink" Target="https://doi.org/10.1029/2003JD003507" TargetMode="External"/><Relationship Id="rId10" Type="http://schemas.openxmlformats.org/officeDocument/2006/relationships/hyperlink" Target="https://doi.org/10.1029/2000JD900570" TargetMode="External"/><Relationship Id="rId4" Type="http://schemas.openxmlformats.org/officeDocument/2006/relationships/hyperlink" Target="https://doi.org/10.1029/2000JD900730" TargetMode="External"/><Relationship Id="rId9" Type="http://schemas.openxmlformats.org/officeDocument/2006/relationships/hyperlink" Target="https://doi.org/10.1029/2002JD003102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TRANS-PACIFIC TRANSPORT OF air POLLUTANTS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9EAE20-443B-4528-BBD6-32BD19163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 6410 Personal Project</a:t>
            </a:r>
          </a:p>
          <a:p>
            <a:r>
              <a:rPr lang="en-US" dirty="0"/>
              <a:t>04/16/2020</a:t>
            </a:r>
          </a:p>
          <a:p>
            <a:r>
              <a:rPr lang="en-US" dirty="0"/>
              <a:t>Kezhen Chong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341D9-3B78-467A-9828-B85D230F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9C12D4C-0CCA-4A34-87C4-B1BB22A63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212" y="-28699"/>
            <a:ext cx="8046720" cy="37124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696678-7775-4F02-A6A9-5766427DFFCD}"/>
              </a:ext>
            </a:extLst>
          </p:cNvPr>
          <p:cNvSpPr txBox="1"/>
          <p:nvPr/>
        </p:nvSpPr>
        <p:spPr>
          <a:xfrm>
            <a:off x="6532425" y="3332999"/>
            <a:ext cx="357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http://capita.wustl.edu/Asia-FarEast</a:t>
            </a:r>
          </a:p>
        </p:txBody>
      </p:sp>
    </p:spTree>
    <p:extLst>
      <p:ext uri="{BB962C8B-B14F-4D97-AF65-F5344CB8AC3E}">
        <p14:creationId xmlns:p14="http://schemas.microsoft.com/office/powerpoint/2010/main" val="90454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11"/>
    </mc:Choice>
    <mc:Fallback>
      <p:transition spd="slow" advTm="112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04DE-3867-4568-AB75-B68B8BD4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767684-0CF6-4ED2-A55B-10F6BC3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F46142-4688-4F8C-B0DD-287BBFC5C86E}"/>
              </a:ext>
            </a:extLst>
          </p:cNvPr>
          <p:cNvSpPr/>
          <p:nvPr/>
        </p:nvSpPr>
        <p:spPr>
          <a:xfrm>
            <a:off x="203894" y="1593237"/>
            <a:ext cx="119881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/>
              <a:t>Banic</a:t>
            </a:r>
            <a:r>
              <a:rPr lang="en-US" altLang="zh-CN" sz="1200" dirty="0"/>
              <a:t>, C. M., Isaac, G. A., Cho, H. R. &amp; </a:t>
            </a:r>
            <a:r>
              <a:rPr lang="en-US" altLang="zh-CN" sz="1200" dirty="0" err="1"/>
              <a:t>Iribane</a:t>
            </a:r>
            <a:r>
              <a:rPr lang="en-US" altLang="zh-CN" sz="1200" dirty="0"/>
              <a:t>, J. V. (1986). The distribution of pollutants near a frontal surface: A comparison between field experiment and modeling, </a:t>
            </a:r>
            <a:r>
              <a:rPr lang="en-US" altLang="zh-CN" sz="1200" i="1" dirty="0"/>
              <a:t>Water Air Soil Pollution, </a:t>
            </a:r>
            <a:r>
              <a:rPr lang="en-US" altLang="zh-CN" sz="1200" dirty="0"/>
              <a:t>30, 171–177, </a:t>
            </a:r>
            <a:r>
              <a:rPr lang="en-US" altLang="zh-CN" sz="1200" dirty="0">
                <a:hlinkClick r:id="rId2"/>
              </a:rPr>
              <a:t>https://doi.org/10.1007/BF00305186</a:t>
            </a:r>
            <a:endParaRPr lang="en-US" altLang="zh-CN" sz="1200" dirty="0"/>
          </a:p>
          <a:p>
            <a:r>
              <a:rPr lang="en-US" altLang="zh-CN" sz="1200" dirty="0"/>
              <a:t>Dickerson, R. R., Huffman, G. J., Luke, W. T., </a:t>
            </a:r>
            <a:r>
              <a:rPr lang="en-US" altLang="zh-CN" sz="1200" dirty="0" err="1"/>
              <a:t>Nunnermacker</a:t>
            </a:r>
            <a:r>
              <a:rPr lang="en-US" altLang="zh-CN" sz="1200" dirty="0"/>
              <a:t>, L. J. et al. (1987). Thunderstorms—An important mechanism in the transport of air pollutants, </a:t>
            </a:r>
            <a:r>
              <a:rPr lang="en-US" altLang="zh-CN" sz="1200" i="1" dirty="0"/>
              <a:t>Science</a:t>
            </a:r>
            <a:r>
              <a:rPr lang="en-US" altLang="zh-CN" sz="1200" dirty="0"/>
              <a:t>, 235, 460–464, </a:t>
            </a:r>
            <a:r>
              <a:rPr lang="en-US" altLang="zh-CN" sz="1200" dirty="0">
                <a:hlinkClick r:id="rId3"/>
              </a:rPr>
              <a:t>https://doi.org/10.1126/science.235.4787.460</a:t>
            </a:r>
            <a:endParaRPr lang="en-US" altLang="zh-CN" sz="1200" dirty="0"/>
          </a:p>
          <a:p>
            <a:r>
              <a:rPr lang="en-US" altLang="zh-CN" sz="1200" dirty="0"/>
              <a:t>Donnell, E. A., Fish, D. J., Dicks, E. M. &amp; Thorpe, A. J. (2001). Mechanisms for pollutant transport between the boundary layer and the free troposphere, </a:t>
            </a:r>
            <a:r>
              <a:rPr lang="en-US" altLang="zh-CN" sz="1200" i="1" dirty="0"/>
              <a:t>Journal of Geophysical Research</a:t>
            </a:r>
            <a:r>
              <a:rPr lang="en-US" altLang="zh-CN" sz="1200" dirty="0"/>
              <a:t>, 106, 7847–7856, </a:t>
            </a:r>
            <a:r>
              <a:rPr lang="en-US" altLang="zh-CN" sz="1200" dirty="0">
                <a:hlinkClick r:id="rId4"/>
              </a:rPr>
              <a:t>https://doi.org/10.1029/2000JD900730</a:t>
            </a:r>
            <a:endParaRPr lang="en-US" altLang="zh-CN" sz="1200" dirty="0"/>
          </a:p>
          <a:p>
            <a:r>
              <a:rPr lang="en-US" altLang="zh-CN" sz="1200" dirty="0"/>
              <a:t>Heald, C. L., Jacob, D. J., Fiore, A. M., Emmons, L. K., </a:t>
            </a:r>
            <a:r>
              <a:rPr lang="en-US" altLang="zh-CN" sz="1200" dirty="0" err="1"/>
              <a:t>Gille</a:t>
            </a:r>
            <a:r>
              <a:rPr lang="en-US" altLang="zh-CN" sz="1200" dirty="0"/>
              <a:t>, J. C., </a:t>
            </a:r>
            <a:r>
              <a:rPr lang="en-US" altLang="zh-CN" sz="1200" dirty="0" err="1"/>
              <a:t>Deeter</a:t>
            </a:r>
            <a:r>
              <a:rPr lang="en-US" altLang="zh-CN" sz="1200" dirty="0"/>
              <a:t>, M. N., et al. (2003). Asian outflow and trans‐Pacific transport of carbon monoxide and ozone pollution: An integrated satellite, aircraft, and model perspective,</a:t>
            </a:r>
            <a:r>
              <a:rPr lang="en-US" altLang="zh-CN" sz="1200" i="1" dirty="0"/>
              <a:t> Journal of Geophysical Research, </a:t>
            </a:r>
            <a:r>
              <a:rPr lang="en-US" altLang="zh-CN" sz="1200" dirty="0"/>
              <a:t>108, 4804, </a:t>
            </a:r>
            <a:r>
              <a:rPr lang="en-US" altLang="zh-CN" sz="1200" dirty="0">
                <a:hlinkClick r:id="rId5"/>
              </a:rPr>
              <a:t>https://doi.org/10.1029/2003JD003507</a:t>
            </a:r>
            <a:endParaRPr lang="en-US" altLang="zh-CN" sz="1200" dirty="0"/>
          </a:p>
          <a:p>
            <a:r>
              <a:rPr lang="en-US" altLang="zh-CN" sz="1200" dirty="0"/>
              <a:t>Langford, A. O., et al. (2017). Entrainment of stratospheric air and Asian pollution by the </a:t>
            </a:r>
            <a:r>
              <a:rPr lang="en-US" altLang="zh-CN" sz="1200" dirty="0" err="1"/>
              <a:t>convectiveboundary</a:t>
            </a:r>
            <a:r>
              <a:rPr lang="en-US" altLang="zh-CN" sz="1200" dirty="0"/>
              <a:t> layer in the southwestern U.S., </a:t>
            </a:r>
            <a:r>
              <a:rPr lang="en-US" altLang="zh-CN" sz="1200" i="1" dirty="0"/>
              <a:t>Journal of Geophysical Research: Atmospheres</a:t>
            </a:r>
            <a:r>
              <a:rPr lang="en-US" altLang="zh-CN" sz="1200" dirty="0"/>
              <a:t>, 122, 1312–1337. </a:t>
            </a:r>
            <a:r>
              <a:rPr lang="en-US" altLang="zh-CN" sz="1200" dirty="0">
                <a:hlinkClick r:id="rId6"/>
              </a:rPr>
              <a:t>https://doi.org/10.1002/2016JD025987</a:t>
            </a:r>
            <a:endParaRPr lang="en-US" altLang="zh-CN" sz="1200" dirty="0"/>
          </a:p>
          <a:p>
            <a:r>
              <a:rPr lang="en-US" altLang="zh-CN" sz="1200" dirty="0"/>
              <a:t>Liang Q., </a:t>
            </a:r>
            <a:r>
              <a:rPr lang="en-US" altLang="zh-CN" sz="1200" dirty="0" err="1"/>
              <a:t>Jaeglé</a:t>
            </a:r>
            <a:r>
              <a:rPr lang="en-US" altLang="zh-CN" sz="1200" dirty="0"/>
              <a:t>, L., Jaffe, D. A., Weiss‐Penzias, P., Heckman, A. &amp; Snow, J. A. (2004). long‐range transport of Asian pollution to the northeast Pacific: Seasonal variations and transport pathways of carbon monoxide, </a:t>
            </a:r>
            <a:r>
              <a:rPr lang="en-US" altLang="zh-CN" sz="1200" i="1" dirty="0"/>
              <a:t>Journal of Geophysical Research</a:t>
            </a:r>
            <a:r>
              <a:rPr lang="en-US" altLang="zh-CN" sz="1200" dirty="0"/>
              <a:t>, 109, D23S07, </a:t>
            </a:r>
            <a:r>
              <a:rPr lang="en-US" altLang="zh-CN" sz="1200" dirty="0">
                <a:hlinkClick r:id="rId7"/>
              </a:rPr>
              <a:t>https://doi.org/10.1029/2003JD004402</a:t>
            </a:r>
            <a:endParaRPr lang="en-US" altLang="zh-CN" sz="1200" dirty="0"/>
          </a:p>
          <a:p>
            <a:r>
              <a:rPr lang="en-US" altLang="zh-CN" sz="1200" dirty="0"/>
              <a:t>Liu, S. C., Trainer, M., </a:t>
            </a:r>
            <a:r>
              <a:rPr lang="en-US" altLang="zh-CN" sz="1200" dirty="0" err="1"/>
              <a:t>Fehsenfeld</a:t>
            </a:r>
            <a:r>
              <a:rPr lang="en-US" altLang="zh-CN" sz="1200" dirty="0"/>
              <a:t>, F. C., Parrish, D. D., Williams, E. J., Fahey, D. W., </a:t>
            </a:r>
            <a:r>
              <a:rPr lang="en-US" altLang="zh-CN" sz="1200" dirty="0" err="1"/>
              <a:t>Hübler</a:t>
            </a:r>
            <a:r>
              <a:rPr lang="en-US" altLang="zh-CN" sz="1200" dirty="0"/>
              <a:t>, G., &amp; Murphy, P. C. ( 1987). Ozone production in the rural troposphere and the implications for regional and global ozone distributions</a:t>
            </a:r>
            <a:r>
              <a:rPr lang="en-US" altLang="zh-CN" sz="1200" i="1" dirty="0"/>
              <a:t> Journal of Geophysical Research</a:t>
            </a:r>
            <a:r>
              <a:rPr lang="en-US" altLang="zh-CN" sz="1200" dirty="0"/>
              <a:t>, 92( D4), 4191– 4207, </a:t>
            </a:r>
            <a:r>
              <a:rPr lang="en-US" altLang="zh-CN" sz="1200" dirty="0">
                <a:hlinkClick r:id="rId8"/>
              </a:rPr>
              <a:t>https://doi.org/10.1029/JD092iD04p04191</a:t>
            </a:r>
            <a:endParaRPr lang="en-US" altLang="zh-CN" sz="1200" dirty="0"/>
          </a:p>
          <a:p>
            <a:r>
              <a:rPr lang="en-US" sz="1200" dirty="0"/>
              <a:t>Liu, H., Jacob, D. J., Bey, I., </a:t>
            </a:r>
            <a:r>
              <a:rPr lang="en-US" sz="1200" dirty="0" err="1"/>
              <a:t>Yantosca</a:t>
            </a:r>
            <a:r>
              <a:rPr lang="en-US" sz="1200" dirty="0"/>
              <a:t>, R. M., Duncan, B. N. &amp; G. W. Sachse (2003). Transport pathways for Asian pollution outflow over the Pacific: Interannual and seasonal variations,</a:t>
            </a:r>
            <a:r>
              <a:rPr lang="en-US" altLang="zh-CN" sz="1200" i="1" dirty="0"/>
              <a:t> Journal of Geophysical Research, </a:t>
            </a:r>
            <a:r>
              <a:rPr lang="en-US" sz="1200" dirty="0"/>
              <a:t>108(D20), 8786, </a:t>
            </a:r>
            <a:r>
              <a:rPr lang="en-US" altLang="zh-CN" sz="1200" dirty="0">
                <a:hlinkClick r:id="rId9"/>
              </a:rPr>
              <a:t>https://doi.org/</a:t>
            </a:r>
            <a:r>
              <a:rPr lang="en-US" sz="1200" dirty="0">
                <a:hlinkClick r:id="rId9"/>
              </a:rPr>
              <a:t>10.1029/2002JD003102</a:t>
            </a:r>
            <a:endParaRPr lang="en-US" sz="1200" dirty="0"/>
          </a:p>
          <a:p>
            <a:r>
              <a:rPr lang="en-US" altLang="zh-CN" sz="1200" dirty="0" err="1"/>
              <a:t>Stohl</a:t>
            </a:r>
            <a:r>
              <a:rPr lang="en-US" altLang="zh-CN" sz="1200" dirty="0"/>
              <a:t>, A. (2001). A 1‐year </a:t>
            </a:r>
            <a:r>
              <a:rPr lang="en-US" altLang="zh-CN" sz="1200" dirty="0" err="1"/>
              <a:t>Lagrangian</a:t>
            </a:r>
            <a:r>
              <a:rPr lang="en-US" altLang="zh-CN" sz="1200" dirty="0"/>
              <a:t> “climatology” of airstreams in the northern hemisphere troposphere and lowermost stratosphere, </a:t>
            </a:r>
            <a:r>
              <a:rPr lang="en-US" altLang="zh-CN" sz="1200" i="1" dirty="0"/>
              <a:t>Journal of Geophysical Research</a:t>
            </a:r>
            <a:r>
              <a:rPr lang="en-US" altLang="zh-CN" sz="1200" dirty="0"/>
              <a:t>, 106( D7), 7263– 7279, </a:t>
            </a:r>
            <a:r>
              <a:rPr lang="en-US" altLang="zh-CN" sz="1200" dirty="0">
                <a:hlinkClick r:id="rId10"/>
              </a:rPr>
              <a:t>https://doi.org/10.1029/2000JD900570</a:t>
            </a:r>
            <a:endParaRPr lang="en-US" altLang="zh-CN" sz="1200" dirty="0"/>
          </a:p>
          <a:p>
            <a:r>
              <a:rPr lang="en-US" sz="1200" dirty="0"/>
              <a:t>Xu, J., Jia, J., Han, F., Zhang, Z., Du, X., &amp; Wei, P. (2019). Trans-pacific aerosol vertical structure revealed by spaceborne lidar CALIOP, </a:t>
            </a:r>
            <a:r>
              <a:rPr lang="en-US" sz="1200" i="1" dirty="0"/>
              <a:t>Atmospheric Environment</a:t>
            </a:r>
            <a:r>
              <a:rPr lang="en-US" sz="1200" dirty="0"/>
              <a:t>, 201, 92–100, </a:t>
            </a:r>
            <a:r>
              <a:rPr lang="en-US" sz="1200" dirty="0">
                <a:hlinkClick r:id="rId11"/>
              </a:rPr>
              <a:t>https://doi.org/10.1016/j.atmosenv.2018.12.035</a:t>
            </a:r>
            <a:endParaRPr lang="en-US" sz="1200" dirty="0"/>
          </a:p>
          <a:p>
            <a:r>
              <a:rPr lang="en-US" sz="1200" dirty="0"/>
              <a:t>Yu, H., Remer, L. A., Chin, M., </a:t>
            </a:r>
            <a:r>
              <a:rPr lang="en-US" sz="1200" dirty="0" err="1"/>
              <a:t>Bian</a:t>
            </a:r>
            <a:r>
              <a:rPr lang="en-US" sz="1200" dirty="0"/>
              <a:t>, H., </a:t>
            </a:r>
            <a:r>
              <a:rPr lang="en-US" sz="1200" dirty="0" err="1"/>
              <a:t>Kleidman</a:t>
            </a:r>
            <a:r>
              <a:rPr lang="en-US" sz="1200" dirty="0"/>
              <a:t>, R. G., &amp; Diehl, T. (2008). A satellite‐based assessment of transpacific transport of pollution aerosol, </a:t>
            </a:r>
            <a:r>
              <a:rPr lang="en-US" altLang="zh-CN" sz="1200" i="1" dirty="0"/>
              <a:t>Journal of Geophysical Research</a:t>
            </a:r>
            <a:r>
              <a:rPr lang="en-US" sz="1200" dirty="0"/>
              <a:t>, 113, D14S12, </a:t>
            </a:r>
            <a:r>
              <a:rPr lang="en-US" altLang="zh-CN" sz="1200" dirty="0">
                <a:hlinkClick r:id="rId12"/>
              </a:rPr>
              <a:t>https://doi.org/1</a:t>
            </a:r>
            <a:r>
              <a:rPr lang="en-US" sz="1200" dirty="0">
                <a:hlinkClick r:id="rId12"/>
              </a:rPr>
              <a:t>0.1029/2007JD009349Z</a:t>
            </a:r>
            <a:endParaRPr lang="en-US" sz="1200" dirty="0"/>
          </a:p>
          <a:p>
            <a:r>
              <a:rPr lang="en-US" sz="1200" dirty="0"/>
              <a:t>Zhang, L., Jacob, D. J., Boersma, K. F., Jaffe, D. A., Olson, J. R., Bowman, K. W., Worden, J. R., Thompson, A. M., Avery, M. A., Cohen, R. C., </a:t>
            </a:r>
            <a:r>
              <a:rPr lang="en-US" sz="1200" dirty="0" err="1"/>
              <a:t>Dibb</a:t>
            </a:r>
            <a:r>
              <a:rPr lang="en-US" sz="1200" dirty="0"/>
              <a:t>, J. E., Flock, F. M., </a:t>
            </a:r>
            <a:r>
              <a:rPr lang="en-US" sz="1200" dirty="0" err="1"/>
              <a:t>Fuelberg</a:t>
            </a:r>
            <a:r>
              <a:rPr lang="en-US" sz="1200" dirty="0"/>
              <a:t>, H. E., Huey, L. G., McMillan, W. W., Singh, H. B., &amp; </a:t>
            </a:r>
            <a:r>
              <a:rPr lang="en-US" sz="1200" dirty="0" err="1"/>
              <a:t>Weinheimer</a:t>
            </a:r>
            <a:r>
              <a:rPr lang="en-US" sz="1200" dirty="0"/>
              <a:t>, A. J. (2008). Transpacific transport of ozone pollution and the effect of recent Asian emission increases on air quality in North America: an integrated analysis using satellite, aircraft, </a:t>
            </a:r>
            <a:r>
              <a:rPr lang="en-US" sz="1200" dirty="0" err="1"/>
              <a:t>ozonesonde</a:t>
            </a:r>
            <a:r>
              <a:rPr lang="en-US" sz="1200" dirty="0"/>
              <a:t>, and surface observations</a:t>
            </a:r>
            <a:r>
              <a:rPr lang="en-US" sz="1200" i="1" dirty="0"/>
              <a:t>, Atmospheric Chemistry and Physics</a:t>
            </a:r>
            <a:r>
              <a:rPr lang="en-US" sz="1200" dirty="0"/>
              <a:t>, 8, 6117–6136, </a:t>
            </a:r>
            <a:r>
              <a:rPr lang="en-US" sz="1200" dirty="0">
                <a:hlinkClick r:id="rId13"/>
              </a:rPr>
              <a:t>https://doi.org/10.5194/acp-8-6117-2008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804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6C24D-5852-4641-83CD-14E41C4C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B764DB-C15D-49D6-9B9A-F082C0E3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672B2-217A-49D2-BA0F-C907CD442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22285CA-343A-41D1-97B2-E1F3471FD30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5378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607DA8-6843-427B-8234-C58238E1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A41760-72CD-4C84-9570-EE30C5126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711" y="2552611"/>
            <a:ext cx="4097778" cy="2472395"/>
          </a:xfrm>
        </p:spPr>
        <p:txBody>
          <a:bodyPr/>
          <a:lstStyle/>
          <a:p>
            <a:r>
              <a:rPr lang="en-US" dirty="0"/>
              <a:t>East Asia has become a global hot spot of various air pollutants. Long-range transport leads to global impacts of this regional air pollution problem.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A88AF-DB8A-4271-84BF-A8EFA98F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5F139-3572-4219-A654-8D811F784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290" y="462995"/>
            <a:ext cx="3931920" cy="2897803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DA7F561D-401D-4A60-98B4-3C6C988E1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548" y="3521423"/>
            <a:ext cx="6524626" cy="32623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1B668C-3720-443B-B837-A880F67098DF}"/>
              </a:ext>
            </a:extLst>
          </p:cNvPr>
          <p:cNvSpPr/>
          <p:nvPr/>
        </p:nvSpPr>
        <p:spPr>
          <a:xfrm>
            <a:off x="8996279" y="5756017"/>
            <a:ext cx="27558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Credit: Dalhousie University, Aaron van Donkelaar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EBF2B7-6A94-4BEC-A2A5-CD50641BAC8E}"/>
              </a:ext>
            </a:extLst>
          </p:cNvPr>
          <p:cNvSpPr/>
          <p:nvPr/>
        </p:nvSpPr>
        <p:spPr>
          <a:xfrm>
            <a:off x="8131969" y="2684677"/>
            <a:ext cx="24259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http://www.temis.nl/airpollution/no2col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F7E8B3-C37C-4DA8-9CD2-362775A11A6B}"/>
              </a:ext>
            </a:extLst>
          </p:cNvPr>
          <p:cNvSpPr/>
          <p:nvPr/>
        </p:nvSpPr>
        <p:spPr>
          <a:xfrm>
            <a:off x="384651" y="3902263"/>
            <a:ext cx="3734343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How does the transport happen?</a:t>
            </a:r>
          </a:p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What is the temporal pattern?</a:t>
            </a:r>
          </a:p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Examples.</a:t>
            </a:r>
          </a:p>
        </p:txBody>
      </p:sp>
    </p:spTree>
    <p:extLst>
      <p:ext uri="{BB962C8B-B14F-4D97-AF65-F5344CB8AC3E}">
        <p14:creationId xmlns:p14="http://schemas.microsoft.com/office/powerpoint/2010/main" val="140415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871"/>
    </mc:Choice>
    <mc:Fallback>
      <p:transition spd="slow" advTm="658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happen?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54ADE-29EB-4797-9A6F-40ABDA2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A50A6-5402-4448-953C-7FC1FC4DDA26}"/>
              </a:ext>
            </a:extLst>
          </p:cNvPr>
          <p:cNvSpPr/>
          <p:nvPr/>
        </p:nvSpPr>
        <p:spPr>
          <a:xfrm>
            <a:off x="302174" y="2568890"/>
            <a:ext cx="6096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Transport processes: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Lifting -&gt; W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</a:rPr>
              <a:t>esterlies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-&gt; Subsidence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A28A62-FE99-4899-B163-262A78669FD6}"/>
              </a:ext>
            </a:extLst>
          </p:cNvPr>
          <p:cNvSpPr/>
          <p:nvPr/>
        </p:nvSpPr>
        <p:spPr>
          <a:xfrm>
            <a:off x="302174" y="3736565"/>
            <a:ext cx="6096000" cy="21268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Lifting: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</a:rPr>
              <a:t>  Deep convection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</a:rPr>
              <a:t>  Frontal lifting in warm conveyer belts (WCBs)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Orographic lifting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3DCFF432-298F-479B-B4AA-DF2746A63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415" y="994571"/>
            <a:ext cx="6400800" cy="31345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7AAF75-549D-4A7E-B003-6DDFF26AD5D7}"/>
              </a:ext>
            </a:extLst>
          </p:cNvPr>
          <p:cNvSpPr/>
          <p:nvPr/>
        </p:nvSpPr>
        <p:spPr>
          <a:xfrm>
            <a:off x="5339415" y="418071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E1: convective lifting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E2: warm conveyor belt lifting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E3: postfrontal boundary layer transport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E4: low-level prefrontal jet transport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I1: advection in the mean free tropospheric westerly flow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I2: boundary layer transport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I3: large-scale subsidence in the Pacific High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I4: subsidence in the dry air stream of a cold front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I5: subsidence induced by mountain waves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A0D24-BFC3-4691-9E25-F14E6B5E1E81}"/>
              </a:ext>
            </a:extLst>
          </p:cNvPr>
          <p:cNvSpPr/>
          <p:nvPr/>
        </p:nvSpPr>
        <p:spPr>
          <a:xfrm>
            <a:off x="10196350" y="4129120"/>
            <a:ext cx="1435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Liang et al., 2004</a:t>
            </a:r>
          </a:p>
        </p:txBody>
      </p:sp>
    </p:spTree>
    <p:extLst>
      <p:ext uri="{BB962C8B-B14F-4D97-AF65-F5344CB8AC3E}">
        <p14:creationId xmlns:p14="http://schemas.microsoft.com/office/powerpoint/2010/main" val="367820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964"/>
    </mc:Choice>
    <mc:Fallback>
      <p:transition spd="slow" advTm="14596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209E-D17D-4F20-A6D0-C685853D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B6E2A-723F-48F4-9592-AC166B8A2562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US" dirty="0"/>
              <a:t>Deep Convection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D8FA4C-5CEC-4227-AE41-276B750EFDF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44379" y="2035874"/>
            <a:ext cx="3008434" cy="309196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/>
              <a:t>Deep Convection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/>
              <a:t>Thermally driven turbulent mixing that drives air parcel from surface to upper troposphere.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A3DB3-A445-4949-AB8E-8B2F3C33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0309C50B-3051-4FCC-A5B6-EC6D08969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666" y="1354003"/>
            <a:ext cx="7315200" cy="3102864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F0ED69-1B2F-48DB-A5FC-48901764A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124" y="4738331"/>
            <a:ext cx="7315200" cy="172438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43636D5-98B6-4772-ACE9-8BB0A65D34EB}"/>
              </a:ext>
            </a:extLst>
          </p:cNvPr>
          <p:cNvSpPr/>
          <p:nvPr/>
        </p:nvSpPr>
        <p:spPr>
          <a:xfrm>
            <a:off x="9688505" y="6404173"/>
            <a:ext cx="1783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Dickerson et al., 1987 </a:t>
            </a:r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07"/>
    </mc:Choice>
    <mc:Fallback>
      <p:transition spd="slow" advTm="7470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486567-944D-428F-977E-3839BB6B6801}"/>
              </a:ext>
            </a:extLst>
          </p:cNvPr>
          <p:cNvSpPr/>
          <p:nvPr/>
        </p:nvSpPr>
        <p:spPr>
          <a:xfrm>
            <a:off x="10544253" y="5989085"/>
            <a:ext cx="1406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Stohl</a:t>
            </a:r>
            <a:r>
              <a:rPr lang="en-US" altLang="zh-CN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et al., 2001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3E33EA-FF71-499E-9F0D-303763EC0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760" y="1758745"/>
            <a:ext cx="3657600" cy="42303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0F8BD5D-20DD-4402-8CE1-021B25DBE88F}"/>
              </a:ext>
            </a:extLst>
          </p:cNvPr>
          <p:cNvGrpSpPr/>
          <p:nvPr/>
        </p:nvGrpSpPr>
        <p:grpSpPr>
          <a:xfrm>
            <a:off x="3723118" y="4364828"/>
            <a:ext cx="7344630" cy="2435140"/>
            <a:chOff x="3777241" y="3959964"/>
            <a:chExt cx="7344630" cy="2435140"/>
          </a:xfrm>
        </p:grpSpPr>
        <p:pic>
          <p:nvPicPr>
            <p:cNvPr id="13" name="Picture 1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E837526-DCEB-46E4-B1F0-D1AEDAEA7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7241" y="3959964"/>
              <a:ext cx="7315200" cy="243514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0713B6F-1A20-497B-A0DE-39D43A9479EB}"/>
                </a:ext>
              </a:extLst>
            </p:cNvPr>
            <p:cNvSpPr/>
            <p:nvPr/>
          </p:nvSpPr>
          <p:spPr>
            <a:xfrm>
              <a:off x="9686222" y="6087327"/>
              <a:ext cx="143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i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Liang et al., 2004</a:t>
              </a:r>
              <a:endPara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AF209E-D17D-4F20-A6D0-C685853D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B6E2A-723F-48F4-9592-AC166B8A2562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US" dirty="0"/>
              <a:t>Frontal lifting </a:t>
            </a:r>
            <a:r>
              <a:rPr lang="en-US" altLang="zh-CN" dirty="0"/>
              <a:t>in warm conveyor belts (WCBs)</a:t>
            </a:r>
            <a:r>
              <a:rPr lang="en-US" dirty="0"/>
              <a:t> </a:t>
            </a:r>
          </a:p>
        </p:txBody>
      </p:sp>
      <p:pic>
        <p:nvPicPr>
          <p:cNvPr id="7" name="Content Placeholder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90D4B41-6F2A-4B5E-9753-AEAA7D11B4EF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6"/>
          <a:stretch>
            <a:fillRect/>
          </a:stretch>
        </p:blipFill>
        <p:spPr>
          <a:xfrm>
            <a:off x="3745011" y="1803214"/>
            <a:ext cx="4572000" cy="236758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A3DB3-A445-4949-AB8E-8B2F3C33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4D3D0C-BDED-4D03-9FBC-FDFA40F9B2A0}"/>
              </a:ext>
            </a:extLst>
          </p:cNvPr>
          <p:cNvSpPr/>
          <p:nvPr/>
        </p:nvSpPr>
        <p:spPr>
          <a:xfrm>
            <a:off x="3723118" y="1293874"/>
            <a:ext cx="811101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1" dirty="0" err="1">
                <a:solidFill>
                  <a:schemeClr val="accent1">
                    <a:lumMod val="50000"/>
                  </a:schemeClr>
                </a:solidFill>
              </a:rPr>
              <a:t>Banic</a:t>
            </a:r>
            <a:r>
              <a:rPr lang="en-US" altLang="zh-CN" i="1" dirty="0">
                <a:solidFill>
                  <a:schemeClr val="accent1">
                    <a:lumMod val="50000"/>
                  </a:schemeClr>
                </a:solidFill>
              </a:rPr>
              <a:t> et al., 1986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altLang="zh-CN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simultaneous peaks of NOx and particles near cold frontal surfaces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4F9B6D-B02C-4870-B51A-AE8026C7A296}"/>
              </a:ext>
            </a:extLst>
          </p:cNvPr>
          <p:cNvSpPr/>
          <p:nvPr/>
        </p:nvSpPr>
        <p:spPr>
          <a:xfrm>
            <a:off x="6948727" y="4170794"/>
            <a:ext cx="12497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Liu et al., 2003</a:t>
            </a:r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4E697116-D117-423E-8BB1-9528DCB3E5F4}"/>
              </a:ext>
            </a:extLst>
          </p:cNvPr>
          <p:cNvSpPr txBox="1">
            <a:spLocks/>
          </p:cNvSpPr>
          <p:nvPr/>
        </p:nvSpPr>
        <p:spPr>
          <a:xfrm>
            <a:off x="244379" y="2035874"/>
            <a:ext cx="3008434" cy="30919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/>
              <a:t>Warm Conveyor Belt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/>
              <a:t>An airflow that rises ahead of the surface of the cold front.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288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973"/>
    </mc:Choice>
    <mc:Fallback>
      <p:transition spd="slow" advTm="80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209E-D17D-4F20-A6D0-C685853D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B6E2A-723F-48F4-9592-AC166B8A2562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US" dirty="0"/>
              <a:t>Orographic lifting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D8FA4C-5CEC-4227-AE41-276B750EFDF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44379" y="2035874"/>
            <a:ext cx="3008434" cy="309196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/>
              <a:t>Orographic Lifting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/>
              <a:t>Air mass is lifted as it moves over rising terrain.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A3DB3-A445-4949-AB8E-8B2F3C33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65B3B5-1E7F-4A61-ADDB-257664E38A06}"/>
              </a:ext>
            </a:extLst>
          </p:cNvPr>
          <p:cNvSpPr/>
          <p:nvPr/>
        </p:nvSpPr>
        <p:spPr>
          <a:xfrm>
            <a:off x="3723118" y="1293874"/>
            <a:ext cx="811101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1" dirty="0">
                <a:solidFill>
                  <a:schemeClr val="accent1">
                    <a:lumMod val="50000"/>
                  </a:schemeClr>
                </a:solidFill>
              </a:rPr>
              <a:t>Donnell et al., 2001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: Orographic forced advection for air above the Alps.  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A91240C-891C-4101-9CFB-98724725E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176" y="2187266"/>
            <a:ext cx="4572000" cy="38474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3D880E-4DB0-46FC-9E04-EFC20BCEBC2E}"/>
              </a:ext>
            </a:extLst>
          </p:cNvPr>
          <p:cNvSpPr/>
          <p:nvPr/>
        </p:nvSpPr>
        <p:spPr>
          <a:xfrm>
            <a:off x="7470013" y="6034685"/>
            <a:ext cx="12497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Liu et al., 2003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0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7"/>
    </mc:Choice>
    <mc:Fallback>
      <p:transition spd="slow" advTm="102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</a:t>
            </a:r>
            <a:r>
              <a:rPr lang="en-US" altLang="zh-CN" dirty="0"/>
              <a:t>variation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54ADE-29EB-4797-9A6F-40ABDA2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1A50A6-5402-4448-953C-7FC1FC4DDA26}"/>
                  </a:ext>
                </a:extLst>
              </p:cNvPr>
              <p:cNvSpPr/>
              <p:nvPr/>
            </p:nvSpPr>
            <p:spPr>
              <a:xfrm>
                <a:off x="302174" y="2568890"/>
                <a:ext cx="6096000" cy="17113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Interannual variability: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𝐄𝐥</m:t>
                    </m:r>
                    <m:r>
                      <a:rPr lang="en-US" altLang="zh-CN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𝐍𝐢</m:t>
                    </m:r>
                    <m:acc>
                      <m:accPr>
                        <m:chr m:val="̃"/>
                        <m:ctrlPr>
                          <a:rPr lang="en-US" altLang="zh-CN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altLang="zh-CN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en-US" altLang="zh-CN" b="1" dirty="0">
                    <a:solidFill>
                      <a:schemeClr val="accent1">
                        <a:lumMod val="50000"/>
                      </a:schemeClr>
                    </a:solidFill>
                  </a:rPr>
                  <a:t>-Southern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Oscillation (ENSO)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𝐄𝐥</m:t>
                    </m:r>
                    <m:r>
                      <a:rPr lang="en-US" altLang="zh-CN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𝐍𝐢</m:t>
                    </m:r>
                    <m:acc>
                      <m:accPr>
                        <m:chr m:val="̃"/>
                        <m:ctrlPr>
                          <a:rPr lang="en-US" altLang="zh-CN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altLang="zh-CN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altLang="zh-CN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weakened Siberian high, lower frequency of cold surges, and suppressed convection over Southeast Asia.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Seasonal variability: monsoon system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1A50A6-5402-4448-953C-7FC1FC4DD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74" y="2568890"/>
                <a:ext cx="6096000" cy="1711366"/>
              </a:xfrm>
              <a:prstGeom prst="rect">
                <a:avLst/>
              </a:prstGeom>
              <a:blipFill>
                <a:blip r:embed="rId3"/>
                <a:stretch>
                  <a:fillRect l="-900" b="-4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976785C-FC82-4B61-AC92-34B2714F11A8}"/>
              </a:ext>
            </a:extLst>
          </p:cNvPr>
          <p:cNvSpPr/>
          <p:nvPr/>
        </p:nvSpPr>
        <p:spPr>
          <a:xfrm>
            <a:off x="9699679" y="5411590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(Liu et al., 2003)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ACDA5DED-7A31-43E4-B439-0EF84C3F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546" y="1381175"/>
            <a:ext cx="4801270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4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42"/>
    </mc:Choice>
    <mc:Fallback>
      <p:transition spd="slow" advTm="544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of O3 pollution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54ADE-29EB-4797-9A6F-40ABDA2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A50A6-5402-4448-953C-7FC1FC4DDA26}"/>
              </a:ext>
            </a:extLst>
          </p:cNvPr>
          <p:cNvSpPr/>
          <p:nvPr/>
        </p:nvSpPr>
        <p:spPr>
          <a:xfrm>
            <a:off x="302173" y="2568890"/>
            <a:ext cx="5033225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Longer lifetime of O3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Higher O3 production efficiency (OPE) per unit NOx consumed </a:t>
            </a:r>
            <a:r>
              <a:rPr lang="en-US" altLang="zh-CN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(Liu et al., 1987)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Decomposition of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peroxyacetylnitrate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(PAN) </a:t>
            </a:r>
            <a:r>
              <a:rPr lang="en-US" altLang="zh-CN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(Heald et al., 2003; Zhang et al., 2008)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8904B1E9-905A-4A2E-94F4-940A30DEB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940" y="1657102"/>
            <a:ext cx="5820587" cy="35437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5D4167-2EAE-4A0B-A090-174C6ADB314D}"/>
              </a:ext>
            </a:extLst>
          </p:cNvPr>
          <p:cNvSpPr/>
          <p:nvPr/>
        </p:nvSpPr>
        <p:spPr>
          <a:xfrm>
            <a:off x="9458644" y="5200897"/>
            <a:ext cx="2121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Langford et al.,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7"/>
    </mc:Choice>
    <mc:Fallback>
      <p:transition spd="slow" advTm="61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of aerosol pollution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54ADE-29EB-4797-9A6F-40ABDA2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A50A6-5402-4448-953C-7FC1FC4DDA26}"/>
              </a:ext>
            </a:extLst>
          </p:cNvPr>
          <p:cNvSpPr/>
          <p:nvPr/>
        </p:nvSpPr>
        <p:spPr>
          <a:xfrm>
            <a:off x="9326457" y="629502"/>
            <a:ext cx="2725481" cy="153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Aerosol transport in the FT contributed 19% of the AOD over western North America (NA) in the spring.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829065-9B9C-4646-A626-47DB9E084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57" y="-18852"/>
            <a:ext cx="4572000" cy="3038328"/>
          </a:xfrm>
          <a:prstGeom prst="rect">
            <a:avLst/>
          </a:prstGeom>
        </p:spPr>
      </p:pic>
      <p:pic>
        <p:nvPicPr>
          <p:cNvPr id="8" name="Picture 7" descr="A picture containing text, graffiti&#10;&#10;Description automatically generated">
            <a:extLst>
              <a:ext uri="{FF2B5EF4-FFF2-40B4-BE49-F238E27FC236}">
                <a16:creationId xmlns:a16="http://schemas.microsoft.com/office/drawing/2014/main" id="{96B1AA4D-4573-4A41-B425-6FFBACF61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233" y="3019476"/>
            <a:ext cx="5486400" cy="37626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F4E9CE-54E6-4888-B003-4458A0FCF8C6}"/>
              </a:ext>
            </a:extLst>
          </p:cNvPr>
          <p:cNvSpPr/>
          <p:nvPr/>
        </p:nvSpPr>
        <p:spPr>
          <a:xfrm>
            <a:off x="9862830" y="2741514"/>
            <a:ext cx="12227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Xu et al., 2019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8DD1C6-324A-49DF-8030-3A6C6329EC36}"/>
              </a:ext>
            </a:extLst>
          </p:cNvPr>
          <p:cNvGrpSpPr/>
          <p:nvPr/>
        </p:nvGrpSpPr>
        <p:grpSpPr>
          <a:xfrm>
            <a:off x="459592" y="3225962"/>
            <a:ext cx="4114800" cy="3072845"/>
            <a:chOff x="363416" y="3639747"/>
            <a:chExt cx="4114800" cy="3072845"/>
          </a:xfrm>
        </p:grpSpPr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E52271A-85A2-4FF7-90CE-F1C0C27AD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416" y="3639747"/>
              <a:ext cx="4114800" cy="294815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037016-CD4B-448D-9880-7565FEEFC527}"/>
                </a:ext>
              </a:extLst>
            </p:cNvPr>
            <p:cNvSpPr/>
            <p:nvPr/>
          </p:nvSpPr>
          <p:spPr>
            <a:xfrm>
              <a:off x="3178202" y="6404815"/>
              <a:ext cx="12121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Yu et al., 2008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7933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1"/>
</p:tagLst>
</file>

<file path=ppt/theme/theme1.xml><?xml version="1.0" encoding="utf-8"?>
<a:theme xmlns:a="http://schemas.openxmlformats.org/drawingml/2006/main" name="Office 主题​​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404040"/>
      </a:accent2>
      <a:accent3>
        <a:srgbClr val="7F7F7F"/>
      </a:accent3>
      <a:accent4>
        <a:srgbClr val="C7A2E3"/>
      </a:accent4>
      <a:accent5>
        <a:srgbClr val="48A1FA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468121" id="{3BF28673-A850-4DE5-919B-1AE4AE16CBC0}" vid="{81644105-34CC-4FE4-BA1C-FBDCC44126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3902022-5f07-415b-99da-02f7a843c2d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4D520B0621022B4CA37193CEB4BD4006" ma:contentTypeVersion="13" ma:contentTypeDescription="新建文档。" ma:contentTypeScope="" ma:versionID="70bddc0927d8e252f617fb4201fa0890">
  <xsd:schema xmlns:xsd="http://www.w3.org/2001/XMLSchema" xmlns:xs="http://www.w3.org/2001/XMLSchema" xmlns:p="http://schemas.microsoft.com/office/2006/metadata/properties" xmlns:ns2="45e91f00-0250-4a60-970e-f6ee534b485a" xmlns:ns3="03902022-5f07-415b-99da-02f7a843c2d0" targetNamespace="http://schemas.microsoft.com/office/2006/metadata/properties" ma:root="true" ma:fieldsID="caccd20f85bbeebe29786e0e2215112a" ns2:_="" ns3:_="">
    <xsd:import namespace="45e91f00-0250-4a60-970e-f6ee534b485a"/>
    <xsd:import namespace="03902022-5f07-415b-99da-02f7a843c2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91f00-0250-4a60-970e-f6ee534b48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享对象详细信息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上次共享用户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上次共享时间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02022-5f07-415b-99da-02f7a843c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46D58D-B27D-4B23-AEA1-AE974AB622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0CE401-796E-4493-905E-4DDA5AF62AB4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  <ds:schemaRef ds:uri="03902022-5f07-415b-99da-02f7a843c2d0"/>
  </ds:schemaRefs>
</ds:datastoreItem>
</file>

<file path=customXml/itemProps3.xml><?xml version="1.0" encoding="utf-8"?>
<ds:datastoreItem xmlns:ds="http://schemas.openxmlformats.org/officeDocument/2006/customXml" ds:itemID="{741904AE-2723-4B14-B353-99E3459F5F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e91f00-0250-4a60-970e-f6ee534b485a"/>
    <ds:schemaRef ds:uri="03902022-5f07-415b-99da-02f7a843c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TF33468121</Template>
  <TotalTime>0</TotalTime>
  <Words>1309</Words>
  <Application>Microsoft Office PowerPoint</Application>
  <PresentationFormat>Widescreen</PresentationFormat>
  <Paragraphs>97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主题​​</vt:lpstr>
      <vt:lpstr>TRANS-PACIFIC TRANSPORT OF air POLLUTANTS</vt:lpstr>
      <vt:lpstr>Introduction</vt:lpstr>
      <vt:lpstr>How does it happen?</vt:lpstr>
      <vt:lpstr>Lifting</vt:lpstr>
      <vt:lpstr>Lifting</vt:lpstr>
      <vt:lpstr>Lifting</vt:lpstr>
      <vt:lpstr>Temporal variation</vt:lpstr>
      <vt:lpstr>Transport of O3 pollution</vt:lpstr>
      <vt:lpstr>Transport of aerosol pollution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2019-08-23T05:55:54Z</dcterms:created>
  <dcterms:modified xsi:type="dcterms:W3CDTF">2020-04-16T18:36:08Z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0x0101004D520B0621022B4CA37193CEB4BD4006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t-weiszh@microsoft.com</vt:lpwstr>
  </property>
  <property fmtid="{D5CDD505-2E9C-101B-9397-08002B2CF9AE}" pid="6" name="MSIP_Label_f42aa342-8706-4288-bd11-ebb85995028c_SetDate">
    <vt:lpwstr>2019-08-23T05:57:43.2201765Z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532ad494-b020-4d33-8bf0-a3685a090b87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