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8" r:id="rId6"/>
    <p:sldId id="263" r:id="rId7"/>
    <p:sldId id="270" r:id="rId8"/>
    <p:sldId id="267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25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1BC9-E9CB-4765-A1B7-1CEBC4C1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BE1FF-9CD0-4203-A8EC-629106C71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9FB8-690F-4BFA-8626-427DEA41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7C292-9C53-4962-AA2A-9C007AD6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B5DEB-81EB-47C4-BA7B-72DDB12C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8EEC-7F1A-4230-8058-2EF5B4C9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67FB8-AF11-4A6D-B53A-003AA914A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FFA0-B715-42D7-AA8B-3743F4F2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1DF8-6716-40A0-A5D1-64C9C2B0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3C06-B62D-4AED-93E0-623CFAA9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EC9D9-025B-4E96-B565-402EED3DE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58199-C2DF-45BE-860D-2E37F7DF4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8596-2491-477A-9C4E-C013588F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7DA1-8BB0-42C2-8365-25388AF7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1AE28-7FED-4809-BC5A-032323CA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2731-82DA-445B-AE9D-5BB97818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0D0F-82B8-4337-B9AA-01FF24929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1B6D4-9BE9-44BC-B56D-E4B6565D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63ABA-1AEB-4795-89B2-C7A68A51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11DF-4FAA-4834-B1D9-3A2071FD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6C3D-F73B-404D-BB6E-D02C6D13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E2CA-0018-43ED-970A-0CC267312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9863-0877-4A11-801C-66F7160D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AC26-3311-40D9-8D25-D0FD95B7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CA6F6-C130-4A1A-A571-0FAC231F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9960-D4BE-43EE-8126-A3445EAA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94773-7BF6-4430-A34A-7AA835E3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FB37A-7178-457F-B5EF-07C08C15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BEB8-23CC-4A5A-807E-1DF0D6BB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34C98-6F90-4804-B6E0-A3D18583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7FAA-9A5A-43E3-8994-354270F9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6F26-CBEC-4572-A194-70344AA4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C010-FEC6-424A-9300-329736910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7C6A6-A58A-4FC9-B4A7-25CB95528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6465B-8DAF-4259-A498-135F1BA5A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FB6B1-1270-4AA1-BA0A-FC5D444EF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8E17A-8986-4AD9-A6CC-8BE8BA22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47F71-8C46-44A9-A7DF-AA335724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6D803-09D6-4717-A971-F88B3EC2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6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9AFC-AFBA-4E6E-A315-D152C2CB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14523-02AD-4AB2-A80C-E85D9705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08BCD-B1F8-4EF1-A97E-5C971B52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94CCC-9E0B-4A11-A3E8-2FE3F44A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9A02F-66E3-4D47-865F-6F8DB830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CAF50-8F88-427B-A0B3-BF69A876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F78F-0A02-4CE6-9DF7-19A3A436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6987-F6D7-4233-84E6-416905A7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6489-F2EA-40A4-9327-F4D4ED33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6A6F3-0AAC-460E-9BCD-EA81D22FB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A9A1C-289D-4914-B43A-56A79645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96B76-B101-4A4C-99B2-D5AD68EE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ED9CB-9385-4360-912C-7DD4E3F4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338A-3C7E-4038-A355-94B2E3AA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6AA1-6538-486F-A75A-F7D9B2BB5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D058E-1BE5-4004-96A4-2FB3D8C5D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ED9A-5105-4F59-999A-BF1A70BC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B28F6-BD2D-4380-AAFF-DED0A90C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4D048-A31C-4252-BD78-A1CC859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62214-B4CE-4FF1-9E5C-EBEC9824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8F2A4-6377-443A-9198-244D32DE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F8F8-2F6C-43D8-AC46-F88EDD0E0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14EE-924D-4780-AA61-2AAEF56A76D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A8C0-3D41-4718-B81D-3C0E4778A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5956-9E3F-4CAC-BA43-B0AA88CA9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41DA-DF42-4AC8-BF8E-070029BB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4D131-8495-4B64-BFBE-73E87CAC3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Wildfire Impact on Ozone in California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CB9D8-0EA4-440E-9A8F-E1524D1F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Andrew Chen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3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Southeast Sierra Impact Region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493B845-2F90-41B4-8CA9-7852F8A04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10" y="380198"/>
            <a:ext cx="5330182" cy="399763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4CB24E-E2FE-4E04-A29E-09BFEDBB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0" y="386810"/>
            <a:ext cx="5330182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7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South Coast Impact Region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9B52FE-6492-4A7D-BB2C-A6034B73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37" y="430772"/>
            <a:ext cx="5330182" cy="399763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4075A7-6565-4436-B507-4973AF2C8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430772"/>
            <a:ext cx="5330182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3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9E285-3B0C-4FE2-8561-F8159AD1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Conclusions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12C1-A633-4221-8D36-D8E774F3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Ozone levels still generally followed seasonal trend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Clear, significant spikes of ozone levels that may correspond with wildfires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Ozone concentrations during wildfire events may not necessarily be </a:t>
            </a:r>
            <a:r>
              <a:rPr lang="en-US" sz="2400" i="1" dirty="0">
                <a:solidFill>
                  <a:schemeClr val="bg1"/>
                </a:solidFill>
              </a:rPr>
              <a:t>measured</a:t>
            </a:r>
            <a:r>
              <a:rPr lang="en-US" sz="2400" dirty="0">
                <a:solidFill>
                  <a:schemeClr val="bg1"/>
                </a:solidFill>
              </a:rPr>
              <a:t> to be higher than average, though this can be due to a variety of reasons (extreme weather events)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Could investigate weighted mean routine(?)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Looking forward, might need to tighten up ranges when examining wildfire events and can compare data to a different year with more wildfires (2018 had ~1.9 million acres burned vs. 2019 which had 260k)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ED20AB-8FB0-4622-B97A-3CFE0B3D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1" y="1398271"/>
            <a:ext cx="5821678" cy="4366258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23BC1D-044B-44A1-BC89-43FA7AD7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398271"/>
            <a:ext cx="5821678" cy="43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7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A4C7-EC73-4E7A-ABDD-77077326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2C21-E170-41F1-AAE4-8F663A67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4A8295-AF6C-41F7-A51B-388E0614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53" y="1460652"/>
            <a:ext cx="5721786" cy="42913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1E5955-76CC-4496-8B71-4FF69DACF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4" y="1460652"/>
            <a:ext cx="5721786" cy="42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54BE-0EA2-49E4-AF15-AC38B168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DCB5-333C-47C4-87BB-FE2F0A13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D563F-3323-4EE1-8619-78FD1FC52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" y="1247776"/>
            <a:ext cx="6019798" cy="451484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2D73AC-1D3E-4853-8520-B42DFAB3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1" y="1247776"/>
            <a:ext cx="6019798" cy="45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DC7E-BE02-46E9-B128-6C426AE2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DB6B-7A2C-48FF-A53D-BFAE71AD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C4DDC1-E3C1-432C-898C-8D2D4C1F6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43" y="1027906"/>
            <a:ext cx="6666667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88B6-DDA9-4104-ACB4-AF424F64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BEC8-2984-4714-8C93-74227D6ED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74FAB17-1B25-4005-8F84-0809FB4B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" y="1499235"/>
            <a:ext cx="5593082" cy="419481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0D0502-421E-4677-90DE-7280E8173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1" y="1499235"/>
            <a:ext cx="5593082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EB4D-F2EA-4D1D-AF10-D1DF4C0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262626"/>
                </a:solidFill>
              </a:rPr>
              <a:t>Biomass Burning and Ozone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D072-7F91-4C1A-81A2-F86B449C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Wildfires release NO</a:t>
            </a:r>
            <a:r>
              <a:rPr lang="en-US" sz="2400" baseline="-25000" dirty="0"/>
              <a:t>x</a:t>
            </a:r>
            <a:r>
              <a:rPr lang="en-US" sz="2400" dirty="0"/>
              <a:t> and VOCs, which cause elevated ozone concentrations in the atmosphere.</a:t>
            </a:r>
          </a:p>
          <a:p>
            <a:r>
              <a:rPr lang="en-US" sz="2400" dirty="0"/>
              <a:t>Photochemical reactions and ozone production can also occur in smoke plumes on the timescale of hours or less</a:t>
            </a:r>
          </a:p>
          <a:p>
            <a:r>
              <a:rPr lang="en-US" sz="2400" dirty="0"/>
              <a:t>Estimates that biomass contributes globally about 10% to the tropospheric ozone</a:t>
            </a:r>
          </a:p>
          <a:p>
            <a:r>
              <a:rPr lang="en-US" sz="2400" dirty="0"/>
              <a:t>Regional scale, they can have a much stronger impact</a:t>
            </a:r>
          </a:p>
          <a:p>
            <a:r>
              <a:rPr lang="en-US" sz="2400" dirty="0"/>
              <a:t>California has a significant amount of wildfires and a large population</a:t>
            </a:r>
          </a:p>
        </p:txBody>
      </p:sp>
    </p:spTree>
    <p:extLst>
      <p:ext uri="{BB962C8B-B14F-4D97-AF65-F5344CB8AC3E}">
        <p14:creationId xmlns:p14="http://schemas.microsoft.com/office/powerpoint/2010/main" val="196137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E0EFCB9-EAF9-4D61-AE73-6E9A84DE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6" r="22360" b="-2"/>
          <a:stretch/>
        </p:blipFill>
        <p:spPr>
          <a:xfrm>
            <a:off x="4148644" y="321733"/>
            <a:ext cx="3777025" cy="621453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6D139A-A829-41BE-9A22-620AB9CD4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8" r="17736" b="-2"/>
          <a:stretch/>
        </p:blipFill>
        <p:spPr>
          <a:xfrm>
            <a:off x="8139318" y="321733"/>
            <a:ext cx="3822924" cy="6214533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E70A7FF-1F4B-4FA3-A952-44189B13B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64" r="24931" b="-2"/>
          <a:stretch/>
        </p:blipFill>
        <p:spPr>
          <a:xfrm>
            <a:off x="152400" y="321733"/>
            <a:ext cx="3782595" cy="6214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27D80-97AC-4DE4-8307-E40CD28A91E7}"/>
              </a:ext>
            </a:extLst>
          </p:cNvPr>
          <p:cNvSpPr txBox="1"/>
          <p:nvPr/>
        </p:nvSpPr>
        <p:spPr>
          <a:xfrm>
            <a:off x="152400" y="5914813"/>
            <a:ext cx="3782595" cy="6214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Wildfires in 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9CB4F6-753B-4EB7-B84E-18AA3B9AF7C1}"/>
              </a:ext>
            </a:extLst>
          </p:cNvPr>
          <p:cNvSpPr txBox="1"/>
          <p:nvPr/>
        </p:nvSpPr>
        <p:spPr>
          <a:xfrm>
            <a:off x="4148644" y="5914813"/>
            <a:ext cx="3777025" cy="6214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Impact Regions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96B82D-C785-4B5D-A5B6-EBE005E69E77}"/>
              </a:ext>
            </a:extLst>
          </p:cNvPr>
          <p:cNvSpPr txBox="1"/>
          <p:nvPr/>
        </p:nvSpPr>
        <p:spPr>
          <a:xfrm>
            <a:off x="8139318" y="5914813"/>
            <a:ext cx="3822924" cy="6214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EPA Observational Data</a:t>
            </a:r>
          </a:p>
        </p:txBody>
      </p:sp>
    </p:spTree>
    <p:extLst>
      <p:ext uri="{BB962C8B-B14F-4D97-AF65-F5344CB8AC3E}">
        <p14:creationId xmlns:p14="http://schemas.microsoft.com/office/powerpoint/2010/main" val="200084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0A7FF-1F4B-4FA3-A952-44189B13B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4" r="11057" b="-2"/>
          <a:stretch/>
        </p:blipFill>
        <p:spPr>
          <a:xfrm>
            <a:off x="4215399" y="793697"/>
            <a:ext cx="3765371" cy="5121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EFCB9-EAF9-4D61-AE73-6E9A84DEF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4" t="1544" r="9702" b="-1546"/>
          <a:stretch/>
        </p:blipFill>
        <p:spPr>
          <a:xfrm>
            <a:off x="125233" y="937548"/>
            <a:ext cx="3907536" cy="51170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DB01235-225A-4867-ABD5-2E74645346BE}"/>
              </a:ext>
            </a:extLst>
          </p:cNvPr>
          <p:cNvSpPr/>
          <p:nvPr/>
        </p:nvSpPr>
        <p:spPr>
          <a:xfrm>
            <a:off x="4753545" y="2512261"/>
            <a:ext cx="810768" cy="8168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086E2D0-4E70-4AF8-A1C1-3A882134D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39683"/>
              </p:ext>
            </p:extLst>
          </p:nvPr>
        </p:nvGraphicFramePr>
        <p:xfrm>
          <a:off x="8101843" y="1189250"/>
          <a:ext cx="3907536" cy="504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884">
                  <a:extLst>
                    <a:ext uri="{9D8B030D-6E8A-4147-A177-3AD203B41FA5}">
                      <a16:colId xmlns:a16="http://schemas.microsoft.com/office/drawing/2014/main" val="2493194401"/>
                    </a:ext>
                  </a:extLst>
                </a:gridCol>
                <a:gridCol w="976884">
                  <a:extLst>
                    <a:ext uri="{9D8B030D-6E8A-4147-A177-3AD203B41FA5}">
                      <a16:colId xmlns:a16="http://schemas.microsoft.com/office/drawing/2014/main" val="1224329678"/>
                    </a:ext>
                  </a:extLst>
                </a:gridCol>
                <a:gridCol w="976884">
                  <a:extLst>
                    <a:ext uri="{9D8B030D-6E8A-4147-A177-3AD203B41FA5}">
                      <a16:colId xmlns:a16="http://schemas.microsoft.com/office/drawing/2014/main" val="3381722508"/>
                    </a:ext>
                  </a:extLst>
                </a:gridCol>
                <a:gridCol w="976884">
                  <a:extLst>
                    <a:ext uri="{9D8B030D-6E8A-4147-A177-3AD203B41FA5}">
                      <a16:colId xmlns:a16="http://schemas.microsoft.com/office/drawing/2014/main" val="1155110985"/>
                    </a:ext>
                  </a:extLst>
                </a:gridCol>
              </a:tblGrid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Acres Burned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32447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Kincade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23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</a:t>
                      </a:r>
                    </a:p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77,758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847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</a:t>
                      </a:r>
                    </a:p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</a:t>
                      </a:r>
                    </a:p>
                    <a:p>
                      <a:pPr algn="ctr"/>
                      <a:r>
                        <a:rPr lang="en-US" dirty="0"/>
                        <a:t>25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88235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28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15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14,150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91279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Taboose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 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 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57367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31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75164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 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 13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76170"/>
                  </a:ext>
                </a:extLst>
              </a:tr>
              <a:tr h="5598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Saddle 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8,799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2695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67B7F05-9F1C-4D27-91A6-B80088B5062B}"/>
              </a:ext>
            </a:extLst>
          </p:cNvPr>
          <p:cNvSpPr/>
          <p:nvPr/>
        </p:nvSpPr>
        <p:spPr>
          <a:xfrm>
            <a:off x="5436297" y="1672891"/>
            <a:ext cx="560832" cy="5650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EB79B-4025-4352-BE24-032FDE6B83A7}"/>
              </a:ext>
            </a:extLst>
          </p:cNvPr>
          <p:cNvSpPr/>
          <p:nvPr/>
        </p:nvSpPr>
        <p:spPr>
          <a:xfrm>
            <a:off x="5287244" y="1060151"/>
            <a:ext cx="384207" cy="387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E270BF-9F8A-4128-A971-C1E96E4F0618}"/>
              </a:ext>
            </a:extLst>
          </p:cNvPr>
          <p:cNvSpPr/>
          <p:nvPr/>
        </p:nvSpPr>
        <p:spPr>
          <a:xfrm>
            <a:off x="6110204" y="2920693"/>
            <a:ext cx="384207" cy="387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C4C525-17DF-4FE8-B73F-7FA9F2602D11}"/>
              </a:ext>
            </a:extLst>
          </p:cNvPr>
          <p:cNvSpPr/>
          <p:nvPr/>
        </p:nvSpPr>
        <p:spPr>
          <a:xfrm>
            <a:off x="6022566" y="4420309"/>
            <a:ext cx="384207" cy="387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E54D90-286A-45BC-9406-11B1817BBF5B}"/>
              </a:ext>
            </a:extLst>
          </p:cNvPr>
          <p:cNvSpPr/>
          <p:nvPr/>
        </p:nvSpPr>
        <p:spPr>
          <a:xfrm>
            <a:off x="4870738" y="1544346"/>
            <a:ext cx="384207" cy="387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F27228-C21F-40C9-BDF3-117C9654ABAB}"/>
              </a:ext>
            </a:extLst>
          </p:cNvPr>
          <p:cNvSpPr/>
          <p:nvPr/>
        </p:nvSpPr>
        <p:spPr>
          <a:xfrm>
            <a:off x="6271435" y="4464330"/>
            <a:ext cx="384207" cy="387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BB108-83F8-4C82-B0C8-3E69762DF86A}"/>
              </a:ext>
            </a:extLst>
          </p:cNvPr>
          <p:cNvSpPr/>
          <p:nvPr/>
        </p:nvSpPr>
        <p:spPr>
          <a:xfrm>
            <a:off x="2919264" y="1279226"/>
            <a:ext cx="347472" cy="133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9C4D0F-00A7-4435-889C-75B9115E1BA0}"/>
              </a:ext>
            </a:extLst>
          </p:cNvPr>
          <p:cNvSpPr/>
          <p:nvPr/>
        </p:nvSpPr>
        <p:spPr>
          <a:xfrm>
            <a:off x="2919264" y="1633000"/>
            <a:ext cx="452586" cy="1399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6CA7DA-99A4-4005-848D-8F81A0570857}"/>
              </a:ext>
            </a:extLst>
          </p:cNvPr>
          <p:cNvSpPr/>
          <p:nvPr/>
        </p:nvSpPr>
        <p:spPr>
          <a:xfrm>
            <a:off x="2925360" y="2001371"/>
            <a:ext cx="1078148" cy="133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909917-1F46-4AC5-9A06-BF9E5F22F706}"/>
              </a:ext>
            </a:extLst>
          </p:cNvPr>
          <p:cNvSpPr/>
          <p:nvPr/>
        </p:nvSpPr>
        <p:spPr>
          <a:xfrm>
            <a:off x="2919264" y="2376043"/>
            <a:ext cx="750244" cy="5290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9918B-B021-4864-B0EB-C8150C0894A7}"/>
              </a:ext>
            </a:extLst>
          </p:cNvPr>
          <p:cNvSpPr txBox="1"/>
          <p:nvPr/>
        </p:nvSpPr>
        <p:spPr>
          <a:xfrm>
            <a:off x="4215399" y="5914813"/>
            <a:ext cx="3782595" cy="6214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Wildfires in 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D1B69-D8E2-4DD3-A48A-40CD993F86F0}"/>
              </a:ext>
            </a:extLst>
          </p:cNvPr>
          <p:cNvSpPr txBox="1"/>
          <p:nvPr/>
        </p:nvSpPr>
        <p:spPr>
          <a:xfrm>
            <a:off x="226483" y="5914812"/>
            <a:ext cx="3777025" cy="6214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Impact Regions</a:t>
            </a:r>
          </a:p>
        </p:txBody>
      </p:sp>
    </p:spTree>
    <p:extLst>
      <p:ext uri="{BB962C8B-B14F-4D97-AF65-F5344CB8AC3E}">
        <p14:creationId xmlns:p14="http://schemas.microsoft.com/office/powerpoint/2010/main" val="300941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26D795-A38C-4F75-8E0B-7D1701DB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Seasonal Ozone Trends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06246-056D-47C6-9DF0-2BC8A8BCEC23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Generally have a spring maximum and an autumn minimum for both hemispheres (Cooper 2014)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Ozone begins increasing again in the winter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Spring/Summer maximum due to photochemical production associated with anthropogenic emissions of NO</a:t>
            </a:r>
            <a:r>
              <a:rPr lang="en-US" sz="1700" i="1" baseline="-25000" dirty="0"/>
              <a:t>x</a:t>
            </a:r>
            <a:r>
              <a:rPr lang="en-US" sz="1700" dirty="0"/>
              <a:t>, hydrocarbons, and CO from combustion of fossil fuels and biogenic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19426-7221-4000-8582-868FFC7F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184238"/>
            <a:ext cx="6250769" cy="4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Bay Area Impact Region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9A01AE-C128-411E-93AF-ECC47BC75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r="2" b="696"/>
          <a:stretch/>
        </p:blipFill>
        <p:spPr>
          <a:xfrm>
            <a:off x="393308" y="228600"/>
            <a:ext cx="5559480" cy="406972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3A443A-A685-48AD-AF2F-5D8930B39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1" r="-2" b="3790"/>
          <a:stretch/>
        </p:blipFill>
        <p:spPr>
          <a:xfrm>
            <a:off x="6251736" y="161925"/>
            <a:ext cx="5546955" cy="394412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D38F63-727A-4F57-9F8A-E74B6CD6E941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Surprisingly-low mean ozone concentrations even during wildfire event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</a:rPr>
              <a:t>Kincade</a:t>
            </a:r>
            <a:r>
              <a:rPr lang="en-US" sz="1500" dirty="0">
                <a:solidFill>
                  <a:schemeClr val="bg1"/>
                </a:solidFill>
              </a:rPr>
              <a:t> Wildfire (and subsequent smaller wildfires caused by it) occurred during an “extreme wind event”</a:t>
            </a:r>
          </a:p>
        </p:txBody>
      </p:sp>
    </p:spTree>
    <p:extLst>
      <p:ext uri="{BB962C8B-B14F-4D97-AF65-F5344CB8AC3E}">
        <p14:creationId xmlns:p14="http://schemas.microsoft.com/office/powerpoint/2010/main" val="4410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FA9C36-3AD4-4185-9501-4BBD5142A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7" y="-1967"/>
            <a:ext cx="5938786" cy="44540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75053E-06D5-4F03-A9C6-0A649A975313}"/>
              </a:ext>
            </a:extLst>
          </p:cNvPr>
          <p:cNvGrpSpPr/>
          <p:nvPr/>
        </p:nvGrpSpPr>
        <p:grpSpPr>
          <a:xfrm>
            <a:off x="6208517" y="52624"/>
            <a:ext cx="5938786" cy="4454088"/>
            <a:chOff x="6149461" y="1120069"/>
            <a:chExt cx="5938786" cy="4454088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B5C677B-9BB5-4718-8183-EF750A91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461" y="1120069"/>
              <a:ext cx="5938786" cy="44540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CBF0D1-5005-414C-AA34-ADB981D9E22B}"/>
                </a:ext>
              </a:extLst>
            </p:cNvPr>
            <p:cNvSpPr/>
            <p:nvPr/>
          </p:nvSpPr>
          <p:spPr>
            <a:xfrm>
              <a:off x="10145298" y="1964186"/>
              <a:ext cx="1266414" cy="232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2E082E-976C-4A21-8C4B-EB76AEBADE15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704" y="1964186"/>
              <a:ext cx="117767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North Impact Region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D38F63-727A-4F57-9F8A-E74B6CD6E941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Not many of the sites were near wildfires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Rural, mountainous and forested area</a:t>
            </a:r>
          </a:p>
        </p:txBody>
      </p:sp>
    </p:spTree>
    <p:extLst>
      <p:ext uri="{BB962C8B-B14F-4D97-AF65-F5344CB8AC3E}">
        <p14:creationId xmlns:p14="http://schemas.microsoft.com/office/powerpoint/2010/main" val="49000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Northern Central Impact Region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5FDE453-568A-4BF8-9917-EF51BBC5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79" y="341140"/>
            <a:ext cx="5330182" cy="399763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345CCD-F64A-4562-9FAE-1C483F33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" y="307730"/>
            <a:ext cx="5330182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0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552EE3-695B-4C55-9C17-06139169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North Sierra Impact Region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C1E484-6C19-4900-80BD-9FD487F7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79" y="477749"/>
            <a:ext cx="5330182" cy="399763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004394-4C5E-40B7-BFB0-BA39D611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0" y="477749"/>
            <a:ext cx="5330182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5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353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Wildfire Impact on Ozone in California</vt:lpstr>
      <vt:lpstr>Biomass Burning and Ozone</vt:lpstr>
      <vt:lpstr>PowerPoint Presentation</vt:lpstr>
      <vt:lpstr>PowerPoint Presentation</vt:lpstr>
      <vt:lpstr>Seasonal Ozone Trends</vt:lpstr>
      <vt:lpstr>Bay Area Impact Region</vt:lpstr>
      <vt:lpstr>North Impact Region</vt:lpstr>
      <vt:lpstr>Northern Central Impact Region</vt:lpstr>
      <vt:lpstr>North Sierra Impact Region</vt:lpstr>
      <vt:lpstr>Southeast Sierra Impact Region</vt:lpstr>
      <vt:lpstr>South Coast Impact Region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 Impact on Ozone in California</dc:title>
  <dc:creator>Andrew Chen</dc:creator>
  <cp:lastModifiedBy>Andrew Chen</cp:lastModifiedBy>
  <cp:revision>12</cp:revision>
  <dcterms:created xsi:type="dcterms:W3CDTF">2020-04-21T12:53:29Z</dcterms:created>
  <dcterms:modified xsi:type="dcterms:W3CDTF">2020-04-21T20:11:02Z</dcterms:modified>
</cp:coreProperties>
</file>