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0"/>
  </p:notesMasterIdLst>
  <p:sldIdLst>
    <p:sldId id="256" r:id="rId2"/>
    <p:sldId id="257" r:id="rId3"/>
    <p:sldId id="259" r:id="rId4"/>
    <p:sldId id="260" r:id="rId5"/>
    <p:sldId id="293" r:id="rId6"/>
    <p:sldId id="261" r:id="rId7"/>
    <p:sldId id="343" r:id="rId8"/>
    <p:sldId id="265" r:id="rId9"/>
    <p:sldId id="344" r:id="rId10"/>
    <p:sldId id="267" r:id="rId11"/>
    <p:sldId id="351" r:id="rId12"/>
    <p:sldId id="345" r:id="rId13"/>
    <p:sldId id="346" r:id="rId14"/>
    <p:sldId id="348" r:id="rId15"/>
    <p:sldId id="347" r:id="rId16"/>
    <p:sldId id="352" r:id="rId17"/>
    <p:sldId id="357" r:id="rId18"/>
    <p:sldId id="358" r:id="rId19"/>
    <p:sldId id="359" r:id="rId20"/>
    <p:sldId id="349" r:id="rId21"/>
    <p:sldId id="353" r:id="rId22"/>
    <p:sldId id="354" r:id="rId23"/>
    <p:sldId id="356" r:id="rId24"/>
    <p:sldId id="350" r:id="rId25"/>
    <p:sldId id="338" r:id="rId26"/>
    <p:sldId id="342" r:id="rId27"/>
    <p:sldId id="291" r:id="rId28"/>
    <p:sldId id="29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31" autoAdjust="0"/>
    <p:restoredTop sz="94660"/>
  </p:normalViewPr>
  <p:slideViewPr>
    <p:cSldViewPr snapToGrid="0">
      <p:cViewPr varScale="1">
        <p:scale>
          <a:sx n="63" d="100"/>
          <a:sy n="63" d="100"/>
        </p:scale>
        <p:origin x="52"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rasmar3\Downloads\excel_data.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rasmar3\Desktop\Generators%20emission.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rasmar3\Desktop\Generators%20emission.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C:\Users\rasmar3\Desktop\Generators%20emission.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C:\Users\rasmar3\Desktop\Generators%20emission.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file:///C:\Users\rasmar3\Desktop\Generators%20emission.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file:///C:\Users\rasmar3\Downloads\Copy%20of%20downscaling.xlsx"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file:///C:\Users\rasmar3\Downloads\Copy%20of%20downscaling.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b="1" i="0" u="none" strike="noStrike" baseline="0">
                <a:effectLst/>
              </a:rPr>
              <a:t>Distribution of the 168 buildings according to the number of equipped diesel generators</a:t>
            </a:r>
            <a:endParaRPr lang="en-US" sz="1800" i="0"/>
          </a:p>
        </c:rich>
      </c:tx>
      <c:layout/>
      <c:overlay val="0"/>
    </c:title>
    <c:autoTitleDeleted val="0"/>
    <c:plotArea>
      <c:layout>
        <c:manualLayout>
          <c:layoutTarget val="inner"/>
          <c:xMode val="edge"/>
          <c:yMode val="edge"/>
          <c:x val="0.10769585123867265"/>
          <c:y val="0.22963485802242381"/>
          <c:w val="0.37548392570971301"/>
          <c:h val="0.74044769431083191"/>
        </c:manualLayout>
      </c:layout>
      <c:doughnutChart>
        <c:varyColors val="1"/>
        <c:ser>
          <c:idx val="0"/>
          <c:order val="0"/>
          <c:dPt>
            <c:idx val="0"/>
            <c:bubble3D val="0"/>
            <c:spPr>
              <a:solidFill>
                <a:srgbClr val="FF0000"/>
              </a:solidFill>
            </c:spPr>
            <c:extLst>
              <c:ext xmlns:c16="http://schemas.microsoft.com/office/drawing/2014/chart" uri="{C3380CC4-5D6E-409C-BE32-E72D297353CC}">
                <c16:uniqueId val="{00000001-AE1A-4465-B0D8-3EB475D29410}"/>
              </c:ext>
            </c:extLst>
          </c:dPt>
          <c:dPt>
            <c:idx val="1"/>
            <c:bubble3D val="0"/>
            <c:spPr>
              <a:solidFill>
                <a:schemeClr val="accent1">
                  <a:lumMod val="60000"/>
                  <a:lumOff val="40000"/>
                </a:schemeClr>
              </a:solidFill>
            </c:spPr>
            <c:extLst>
              <c:ext xmlns:c16="http://schemas.microsoft.com/office/drawing/2014/chart" uri="{C3380CC4-5D6E-409C-BE32-E72D297353CC}">
                <c16:uniqueId val="{00000003-AE1A-4465-B0D8-3EB475D29410}"/>
              </c:ext>
            </c:extLst>
          </c:dPt>
          <c:dPt>
            <c:idx val="3"/>
            <c:bubble3D val="0"/>
            <c:spPr>
              <a:solidFill>
                <a:schemeClr val="accent6">
                  <a:lumMod val="50000"/>
                </a:schemeClr>
              </a:solidFill>
            </c:spPr>
            <c:extLst>
              <c:ext xmlns:c16="http://schemas.microsoft.com/office/drawing/2014/chart" uri="{C3380CC4-5D6E-409C-BE32-E72D297353CC}">
                <c16:uniqueId val="{00000005-AE1A-4465-B0D8-3EB475D29410}"/>
              </c:ext>
            </c:extLst>
          </c:dPt>
          <c:dLbls>
            <c:numFmt formatCode="0%" sourceLinked="0"/>
            <c:spPr>
              <a:noFill/>
              <a:ln>
                <a:noFill/>
              </a:ln>
              <a:effectLst/>
            </c:spPr>
            <c:txPr>
              <a:bodyPr/>
              <a:lstStyle/>
              <a:p>
                <a:pPr>
                  <a:defRPr sz="1600" b="1"/>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Lit>
              <c:ptCount val="4"/>
              <c:pt idx="0">
                <c:v>Buildings having 1 generator</c:v>
              </c:pt>
              <c:pt idx="1">
                <c:v>Buildings having 2 generators</c:v>
              </c:pt>
              <c:pt idx="2">
                <c:v>Buildings having 3 generators</c:v>
              </c:pt>
              <c:pt idx="3">
                <c:v>Buildings having more than 3 generators</c:v>
              </c:pt>
            </c:strLit>
          </c:cat>
          <c:val>
            <c:numLit>
              <c:formatCode>General</c:formatCode>
              <c:ptCount val="4"/>
              <c:pt idx="0">
                <c:v>0.6607142857142857</c:v>
              </c:pt>
              <c:pt idx="1">
                <c:v>0.23214285714285715</c:v>
              </c:pt>
              <c:pt idx="2">
                <c:v>7.1428571428571425E-2</c:v>
              </c:pt>
              <c:pt idx="3">
                <c:v>3.5714285714285712E-2</c:v>
              </c:pt>
            </c:numLit>
          </c:val>
          <c:extLst>
            <c:ext xmlns:c16="http://schemas.microsoft.com/office/drawing/2014/chart" uri="{C3380CC4-5D6E-409C-BE32-E72D297353CC}">
              <c16:uniqueId val="{00000006-AE1A-4465-B0D8-3EB475D29410}"/>
            </c:ext>
          </c:extLst>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55991023449336796"/>
          <c:y val="0.28858954559354405"/>
          <c:w val="0.41325309097210045"/>
          <c:h val="0.59776684943959668"/>
        </c:manualLayout>
      </c:layout>
      <c:overlay val="0"/>
      <c:txPr>
        <a:bodyPr/>
        <a:lstStyle/>
        <a:p>
          <a:pPr>
            <a:defRPr sz="1600">
              <a:latin typeface="Arial Black" panose="020B0A04020102020204"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PM </a:t>
            </a:r>
            <a:r>
              <a:rPr lang="en-US" baseline="-25000" dirty="0"/>
              <a:t>2.5</a:t>
            </a:r>
          </a:p>
        </c:rich>
      </c:tx>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0"/>
          <c:order val="0"/>
          <c:tx>
            <c:strRef>
              <c:f>'PM 2.5 Forecast'!$B$1</c:f>
              <c:strCache>
                <c:ptCount val="1"/>
                <c:pt idx="0">
                  <c:v>Values</c:v>
                </c:pt>
              </c:strCache>
            </c:strRef>
          </c:tx>
          <c:spPr>
            <a:ln w="34925" cap="rnd">
              <a:solidFill>
                <a:schemeClr val="accent1"/>
              </a:solidFill>
              <a:round/>
            </a:ln>
            <a:effectLst>
              <a:outerShdw blurRad="44450" dist="25400" dir="2700000" algn="br" rotWithShape="0">
                <a:srgbClr val="000000">
                  <a:alpha val="60000"/>
                </a:srgbClr>
              </a:outerShdw>
            </a:effectLst>
          </c:spPr>
          <c:marker>
            <c:symbol val="none"/>
          </c:marker>
          <c:val>
            <c:numRef>
              <c:f>'PM 2.5 Forecast'!$B$2:$B$16</c:f>
              <c:numCache>
                <c:formatCode>General</c:formatCode>
                <c:ptCount val="15"/>
                <c:pt idx="0">
                  <c:v>0.87</c:v>
                </c:pt>
                <c:pt idx="1">
                  <c:v>0.84</c:v>
                </c:pt>
                <c:pt idx="2">
                  <c:v>1.2</c:v>
                </c:pt>
                <c:pt idx="3">
                  <c:v>2</c:v>
                </c:pt>
                <c:pt idx="4">
                  <c:v>1.8</c:v>
                </c:pt>
                <c:pt idx="5">
                  <c:v>1.3</c:v>
                </c:pt>
                <c:pt idx="6">
                  <c:v>1.65</c:v>
                </c:pt>
                <c:pt idx="7">
                  <c:v>2</c:v>
                </c:pt>
              </c:numCache>
            </c:numRef>
          </c:val>
          <c:smooth val="0"/>
          <c:extLst>
            <c:ext xmlns:c16="http://schemas.microsoft.com/office/drawing/2014/chart" uri="{C3380CC4-5D6E-409C-BE32-E72D297353CC}">
              <c16:uniqueId val="{00000000-2E8A-480E-BC06-B9B86562D006}"/>
            </c:ext>
          </c:extLst>
        </c:ser>
        <c:ser>
          <c:idx val="1"/>
          <c:order val="1"/>
          <c:tx>
            <c:strRef>
              <c:f>'PM 2.5 Forecast'!$C$1</c:f>
              <c:strCache>
                <c:ptCount val="1"/>
                <c:pt idx="0">
                  <c:v>Forecast</c:v>
                </c:pt>
              </c:strCache>
            </c:strRef>
          </c:tx>
          <c:spPr>
            <a:ln w="28575" cap="rnd">
              <a:solidFill>
                <a:srgbClr val="C00000"/>
              </a:solidFill>
              <a:round/>
            </a:ln>
            <a:effectLst>
              <a:outerShdw blurRad="44450" dist="25400" dir="2700000" algn="br" rotWithShape="0">
                <a:srgbClr val="000000">
                  <a:alpha val="60000"/>
                </a:srgbClr>
              </a:outerShdw>
            </a:effectLst>
          </c:spPr>
          <c:marker>
            <c:symbol val="none"/>
          </c:marker>
          <c:cat>
            <c:numRef>
              <c:f>'PM 2.5 Forecast'!$A$2:$A$16</c:f>
              <c:numCache>
                <c:formatCode>General</c:formatCode>
                <c:ptCount val="15"/>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numCache>
            </c:numRef>
          </c:cat>
          <c:val>
            <c:numRef>
              <c:f>'PM 2.5 Forecast'!$C$2:$C$16</c:f>
              <c:numCache>
                <c:formatCode>General</c:formatCode>
                <c:ptCount val="15"/>
                <c:pt idx="7">
                  <c:v>2</c:v>
                </c:pt>
                <c:pt idx="8">
                  <c:v>2.0229531611616123</c:v>
                </c:pt>
                <c:pt idx="9">
                  <c:v>2.1671946739546075</c:v>
                </c:pt>
                <c:pt idx="10">
                  <c:v>2.3114361867476032</c:v>
                </c:pt>
                <c:pt idx="11">
                  <c:v>2.4556776995405984</c:v>
                </c:pt>
                <c:pt idx="12">
                  <c:v>2.5999192123335941</c:v>
                </c:pt>
                <c:pt idx="13">
                  <c:v>2.7441607251265898</c:v>
                </c:pt>
                <c:pt idx="14">
                  <c:v>2.8884022379195855</c:v>
                </c:pt>
              </c:numCache>
            </c:numRef>
          </c:val>
          <c:smooth val="0"/>
          <c:extLst>
            <c:ext xmlns:c16="http://schemas.microsoft.com/office/drawing/2014/chart" uri="{C3380CC4-5D6E-409C-BE32-E72D297353CC}">
              <c16:uniqueId val="{00000001-2E8A-480E-BC06-B9B86562D006}"/>
            </c:ext>
          </c:extLst>
        </c:ser>
        <c:ser>
          <c:idx val="2"/>
          <c:order val="2"/>
          <c:tx>
            <c:strRef>
              <c:f>'PM 2.5 Forecast'!$D$1</c:f>
              <c:strCache>
                <c:ptCount val="1"/>
                <c:pt idx="0">
                  <c:v>Lower Confidence Bound</c:v>
                </c:pt>
              </c:strCache>
            </c:strRef>
          </c:tx>
          <c:spPr>
            <a:ln w="12700" cap="rnd">
              <a:solidFill>
                <a:schemeClr val="tx1"/>
              </a:solidFill>
              <a:round/>
            </a:ln>
            <a:effectLst>
              <a:outerShdw blurRad="44450" dist="25400" dir="2700000" algn="br" rotWithShape="0">
                <a:srgbClr val="000000">
                  <a:alpha val="60000"/>
                </a:srgbClr>
              </a:outerShdw>
            </a:effectLst>
          </c:spPr>
          <c:marker>
            <c:symbol val="none"/>
          </c:marker>
          <c:cat>
            <c:numRef>
              <c:f>'PM 2.5 Forecast'!$A$2:$A$16</c:f>
              <c:numCache>
                <c:formatCode>General</c:formatCode>
                <c:ptCount val="15"/>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numCache>
            </c:numRef>
          </c:cat>
          <c:val>
            <c:numRef>
              <c:f>'PM 2.5 Forecast'!$D$2:$D$16</c:f>
              <c:numCache>
                <c:formatCode>General</c:formatCode>
                <c:ptCount val="15"/>
                <c:pt idx="7" formatCode="0.00">
                  <c:v>2</c:v>
                </c:pt>
                <c:pt idx="8" formatCode="0.00">
                  <c:v>1.4212943296121223</c:v>
                </c:pt>
                <c:pt idx="9" formatCode="0.00">
                  <c:v>1.5655331349464676</c:v>
                </c:pt>
                <c:pt idx="10" formatCode="0.00">
                  <c:v>1.709769834509723</c:v>
                </c:pt>
                <c:pt idx="11" formatCode="0.00">
                  <c:v>1.8540038267083334</c:v>
                </c:pt>
                <c:pt idx="12" formatCode="0.00">
                  <c:v>1.9982345100105574</c:v>
                </c:pt>
                <c:pt idx="13" formatCode="0.00">
                  <c:v>2.1424612829765319</c:v>
                </c:pt>
                <c:pt idx="14" formatCode="0.00">
                  <c:v>2.2866835442943465</c:v>
                </c:pt>
              </c:numCache>
            </c:numRef>
          </c:val>
          <c:smooth val="0"/>
          <c:extLst>
            <c:ext xmlns:c16="http://schemas.microsoft.com/office/drawing/2014/chart" uri="{C3380CC4-5D6E-409C-BE32-E72D297353CC}">
              <c16:uniqueId val="{00000002-2E8A-480E-BC06-B9B86562D006}"/>
            </c:ext>
          </c:extLst>
        </c:ser>
        <c:ser>
          <c:idx val="3"/>
          <c:order val="3"/>
          <c:tx>
            <c:strRef>
              <c:f>'PM 2.5 Forecast'!$E$1</c:f>
              <c:strCache>
                <c:ptCount val="1"/>
                <c:pt idx="0">
                  <c:v>Upper Confidence Bound</c:v>
                </c:pt>
              </c:strCache>
            </c:strRef>
          </c:tx>
          <c:spPr>
            <a:ln w="12700" cap="rnd">
              <a:solidFill>
                <a:schemeClr val="tx1"/>
              </a:solidFill>
              <a:round/>
            </a:ln>
            <a:effectLst>
              <a:outerShdw blurRad="44450" dist="25400" dir="2700000" algn="br" rotWithShape="0">
                <a:srgbClr val="000000">
                  <a:alpha val="60000"/>
                </a:srgbClr>
              </a:outerShdw>
            </a:effectLst>
          </c:spPr>
          <c:marker>
            <c:symbol val="none"/>
          </c:marker>
          <c:cat>
            <c:numRef>
              <c:f>'PM 2.5 Forecast'!$A$2:$A$16</c:f>
              <c:numCache>
                <c:formatCode>General</c:formatCode>
                <c:ptCount val="15"/>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numCache>
            </c:numRef>
          </c:cat>
          <c:val>
            <c:numRef>
              <c:f>'PM 2.5 Forecast'!$E$2:$E$16</c:f>
              <c:numCache>
                <c:formatCode>General</c:formatCode>
                <c:ptCount val="15"/>
                <c:pt idx="7" formatCode="0.00">
                  <c:v>2</c:v>
                </c:pt>
                <c:pt idx="8" formatCode="0.00">
                  <c:v>2.6246119927111025</c:v>
                </c:pt>
                <c:pt idx="9" formatCode="0.00">
                  <c:v>2.7688562129627474</c:v>
                </c:pt>
                <c:pt idx="10" formatCode="0.00">
                  <c:v>2.9131025389854832</c:v>
                </c:pt>
                <c:pt idx="11" formatCode="0.00">
                  <c:v>3.0573515723728635</c:v>
                </c:pt>
                <c:pt idx="12" formatCode="0.00">
                  <c:v>3.2016039146566309</c:v>
                </c:pt>
                <c:pt idx="13" formatCode="0.00">
                  <c:v>3.3458601672766477</c:v>
                </c:pt>
                <c:pt idx="14" formatCode="0.00">
                  <c:v>3.4901209315448245</c:v>
                </c:pt>
              </c:numCache>
            </c:numRef>
          </c:val>
          <c:smooth val="0"/>
          <c:extLst>
            <c:ext xmlns:c16="http://schemas.microsoft.com/office/drawing/2014/chart" uri="{C3380CC4-5D6E-409C-BE32-E72D297353CC}">
              <c16:uniqueId val="{00000003-2E8A-480E-BC06-B9B86562D006}"/>
            </c:ext>
          </c:extLst>
        </c:ser>
        <c:dLbls>
          <c:showLegendKey val="0"/>
          <c:showVal val="0"/>
          <c:showCatName val="0"/>
          <c:showSerName val="0"/>
          <c:showPercent val="0"/>
          <c:showBubbleSize val="0"/>
        </c:dLbls>
        <c:smooth val="0"/>
        <c:axId val="1422345567"/>
        <c:axId val="1423114543"/>
      </c:lineChart>
      <c:catAx>
        <c:axId val="1422345567"/>
        <c:scaling>
          <c:orientation val="minMax"/>
        </c:scaling>
        <c:delete val="0"/>
        <c:axPos val="b"/>
        <c:majorTickMark val="none"/>
        <c:minorTickMark val="none"/>
        <c:tickLblPos val="low"/>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423114543"/>
        <c:crosses val="autoZero"/>
        <c:auto val="1"/>
        <c:lblAlgn val="ctr"/>
        <c:lblOffset val="100"/>
        <c:noMultiLvlLbl val="0"/>
      </c:catAx>
      <c:valAx>
        <c:axId val="1423114543"/>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cap="none" dirty="0" smtClean="0"/>
                  <a:t>Mass (Gg</a:t>
                </a:r>
                <a:r>
                  <a:rPr lang="en-US" dirty="0" smtClean="0"/>
                  <a:t>)</a:t>
                </a:r>
                <a:endParaRPr lang="en-US" dirty="0"/>
              </a:p>
            </c:rich>
          </c:tx>
          <c:layout/>
          <c:overlay val="0"/>
          <c:spPr>
            <a:noFill/>
            <a:ln>
              <a:noFill/>
            </a:ln>
            <a:effectLst/>
          </c:spPr>
          <c:txPr>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422345567"/>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SO</a:t>
            </a:r>
            <a:r>
              <a:rPr lang="en-US" baseline="-25000" dirty="0"/>
              <a:t>2</a:t>
            </a:r>
          </a:p>
        </c:rich>
      </c:tx>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0"/>
          <c:order val="0"/>
          <c:tx>
            <c:strRef>
              <c:f>Sheet8!$B$1</c:f>
              <c:strCache>
                <c:ptCount val="1"/>
                <c:pt idx="0">
                  <c:v>Values</c:v>
                </c:pt>
              </c:strCache>
            </c:strRef>
          </c:tx>
          <c:spPr>
            <a:ln w="34925" cap="rnd">
              <a:solidFill>
                <a:schemeClr val="accent1"/>
              </a:solidFill>
              <a:round/>
            </a:ln>
            <a:effectLst>
              <a:outerShdw blurRad="44450" dist="25400" dir="2700000" algn="br" rotWithShape="0">
                <a:srgbClr val="000000">
                  <a:alpha val="60000"/>
                </a:srgbClr>
              </a:outerShdw>
            </a:effectLst>
          </c:spPr>
          <c:marker>
            <c:symbol val="none"/>
          </c:marker>
          <c:val>
            <c:numRef>
              <c:f>Sheet8!$B$2:$B$16</c:f>
              <c:numCache>
                <c:formatCode>General</c:formatCode>
                <c:ptCount val="15"/>
                <c:pt idx="0">
                  <c:v>1.4</c:v>
                </c:pt>
                <c:pt idx="1">
                  <c:v>1.3</c:v>
                </c:pt>
                <c:pt idx="2">
                  <c:v>2</c:v>
                </c:pt>
                <c:pt idx="3">
                  <c:v>3.1</c:v>
                </c:pt>
                <c:pt idx="4">
                  <c:v>2.8</c:v>
                </c:pt>
                <c:pt idx="5">
                  <c:v>2.1</c:v>
                </c:pt>
                <c:pt idx="6">
                  <c:v>2.7</c:v>
                </c:pt>
                <c:pt idx="7">
                  <c:v>3.3</c:v>
                </c:pt>
              </c:numCache>
            </c:numRef>
          </c:val>
          <c:smooth val="0"/>
          <c:extLst>
            <c:ext xmlns:c16="http://schemas.microsoft.com/office/drawing/2014/chart" uri="{C3380CC4-5D6E-409C-BE32-E72D297353CC}">
              <c16:uniqueId val="{00000000-1DCE-4ADC-8809-4F5F32EB4B8D}"/>
            </c:ext>
          </c:extLst>
        </c:ser>
        <c:ser>
          <c:idx val="1"/>
          <c:order val="1"/>
          <c:tx>
            <c:strRef>
              <c:f>Sheet8!$C$1</c:f>
              <c:strCache>
                <c:ptCount val="1"/>
                <c:pt idx="0">
                  <c:v>Forecast</c:v>
                </c:pt>
              </c:strCache>
            </c:strRef>
          </c:tx>
          <c:spPr>
            <a:ln w="22225" cap="rnd">
              <a:solidFill>
                <a:srgbClr val="C00000"/>
              </a:solidFill>
              <a:round/>
            </a:ln>
            <a:effectLst>
              <a:outerShdw blurRad="44450" dist="25400" dir="2700000" algn="br" rotWithShape="0">
                <a:srgbClr val="000000">
                  <a:alpha val="60000"/>
                </a:srgbClr>
              </a:outerShdw>
            </a:effectLst>
          </c:spPr>
          <c:marker>
            <c:symbol val="none"/>
          </c:marker>
          <c:cat>
            <c:numRef>
              <c:f>Sheet8!$A$2:$A$16</c:f>
              <c:numCache>
                <c:formatCode>General</c:formatCode>
                <c:ptCount val="15"/>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numCache>
            </c:numRef>
          </c:cat>
          <c:val>
            <c:numRef>
              <c:f>Sheet8!$C$2:$C$16</c:f>
              <c:numCache>
                <c:formatCode>General</c:formatCode>
                <c:ptCount val="15"/>
                <c:pt idx="7">
                  <c:v>3.3</c:v>
                </c:pt>
                <c:pt idx="8">
                  <c:v>3.3380621363499614</c:v>
                </c:pt>
                <c:pt idx="9">
                  <c:v>3.5804517657494874</c:v>
                </c:pt>
                <c:pt idx="10">
                  <c:v>3.8228413951490139</c:v>
                </c:pt>
                <c:pt idx="11">
                  <c:v>4.0652310245485399</c:v>
                </c:pt>
                <c:pt idx="12">
                  <c:v>4.3076206539480664</c:v>
                </c:pt>
                <c:pt idx="13">
                  <c:v>4.5500102833475928</c:v>
                </c:pt>
                <c:pt idx="14">
                  <c:v>4.7923999127471184</c:v>
                </c:pt>
              </c:numCache>
            </c:numRef>
          </c:val>
          <c:smooth val="0"/>
          <c:extLst>
            <c:ext xmlns:c16="http://schemas.microsoft.com/office/drawing/2014/chart" uri="{C3380CC4-5D6E-409C-BE32-E72D297353CC}">
              <c16:uniqueId val="{00000001-1DCE-4ADC-8809-4F5F32EB4B8D}"/>
            </c:ext>
          </c:extLst>
        </c:ser>
        <c:ser>
          <c:idx val="2"/>
          <c:order val="2"/>
          <c:tx>
            <c:strRef>
              <c:f>Sheet8!$D$1</c:f>
              <c:strCache>
                <c:ptCount val="1"/>
                <c:pt idx="0">
                  <c:v>Lower Confidence Bound</c:v>
                </c:pt>
              </c:strCache>
            </c:strRef>
          </c:tx>
          <c:spPr>
            <a:ln w="12700" cap="rnd">
              <a:solidFill>
                <a:schemeClr val="tx1"/>
              </a:solidFill>
              <a:round/>
            </a:ln>
            <a:effectLst>
              <a:outerShdw blurRad="44450" dist="25400" dir="2700000" algn="br" rotWithShape="0">
                <a:srgbClr val="000000">
                  <a:alpha val="60000"/>
                </a:srgbClr>
              </a:outerShdw>
            </a:effectLst>
          </c:spPr>
          <c:marker>
            <c:symbol val="none"/>
          </c:marker>
          <c:cat>
            <c:numRef>
              <c:f>Sheet8!$A$2:$A$16</c:f>
              <c:numCache>
                <c:formatCode>General</c:formatCode>
                <c:ptCount val="15"/>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numCache>
            </c:numRef>
          </c:cat>
          <c:val>
            <c:numRef>
              <c:f>Sheet8!$D$2:$D$16</c:f>
              <c:numCache>
                <c:formatCode>General</c:formatCode>
                <c:ptCount val="15"/>
                <c:pt idx="7" formatCode="0.00">
                  <c:v>3.3</c:v>
                </c:pt>
                <c:pt idx="8" formatCode="0.00">
                  <c:v>2.4623161653661674</c:v>
                </c:pt>
                <c:pt idx="9" formatCode="0.00">
                  <c:v>2.7047018539176908</c:v>
                </c:pt>
                <c:pt idx="10" formatCode="0.00">
                  <c:v>2.9470844774089993</c:v>
                </c:pt>
                <c:pt idx="11" formatCode="0.00">
                  <c:v>3.1894631601891348</c:v>
                </c:pt>
                <c:pt idx="12" formatCode="0.00">
                  <c:v>3.4318370266971123</c:v>
                </c:pt>
                <c:pt idx="13" formatCode="0.00">
                  <c:v>3.6742052015056812</c:v>
                </c:pt>
                <c:pt idx="14" formatCode="0.00">
                  <c:v>3.9165668093738319</c:v>
                </c:pt>
              </c:numCache>
            </c:numRef>
          </c:val>
          <c:smooth val="0"/>
          <c:extLst>
            <c:ext xmlns:c16="http://schemas.microsoft.com/office/drawing/2014/chart" uri="{C3380CC4-5D6E-409C-BE32-E72D297353CC}">
              <c16:uniqueId val="{00000002-1DCE-4ADC-8809-4F5F32EB4B8D}"/>
            </c:ext>
          </c:extLst>
        </c:ser>
        <c:ser>
          <c:idx val="3"/>
          <c:order val="3"/>
          <c:tx>
            <c:strRef>
              <c:f>Sheet8!$E$1</c:f>
              <c:strCache>
                <c:ptCount val="1"/>
                <c:pt idx="0">
                  <c:v>Upper Confidence Bound</c:v>
                </c:pt>
              </c:strCache>
            </c:strRef>
          </c:tx>
          <c:spPr>
            <a:ln w="12700" cap="rnd">
              <a:solidFill>
                <a:schemeClr val="tx1"/>
              </a:solidFill>
              <a:round/>
            </a:ln>
            <a:effectLst>
              <a:outerShdw blurRad="44450" dist="25400" dir="2700000" algn="br" rotWithShape="0">
                <a:srgbClr val="000000">
                  <a:alpha val="60000"/>
                </a:srgbClr>
              </a:outerShdw>
            </a:effectLst>
          </c:spPr>
          <c:marker>
            <c:symbol val="none"/>
          </c:marker>
          <c:cat>
            <c:numRef>
              <c:f>Sheet8!$A$2:$A$16</c:f>
              <c:numCache>
                <c:formatCode>General</c:formatCode>
                <c:ptCount val="15"/>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numCache>
            </c:numRef>
          </c:cat>
          <c:val>
            <c:numRef>
              <c:f>Sheet8!$E$2:$E$16</c:f>
              <c:numCache>
                <c:formatCode>General</c:formatCode>
                <c:ptCount val="15"/>
                <c:pt idx="7" formatCode="0.00">
                  <c:v>3.3</c:v>
                </c:pt>
                <c:pt idx="8" formatCode="0.00">
                  <c:v>4.2138081073337554</c:v>
                </c:pt>
                <c:pt idx="9" formatCode="0.00">
                  <c:v>4.4562016775812836</c:v>
                </c:pt>
                <c:pt idx="10" formatCode="0.00">
                  <c:v>4.698598312889029</c:v>
                </c:pt>
                <c:pt idx="11" formatCode="0.00">
                  <c:v>4.940998888907945</c:v>
                </c:pt>
                <c:pt idx="12" formatCode="0.00">
                  <c:v>5.1834042811990209</c:v>
                </c:pt>
                <c:pt idx="13" formatCode="0.00">
                  <c:v>5.4258153651895045</c:v>
                </c:pt>
                <c:pt idx="14" formatCode="0.00">
                  <c:v>5.6682330161204044</c:v>
                </c:pt>
              </c:numCache>
            </c:numRef>
          </c:val>
          <c:smooth val="0"/>
          <c:extLst>
            <c:ext xmlns:c16="http://schemas.microsoft.com/office/drawing/2014/chart" uri="{C3380CC4-5D6E-409C-BE32-E72D297353CC}">
              <c16:uniqueId val="{00000003-1DCE-4ADC-8809-4F5F32EB4B8D}"/>
            </c:ext>
          </c:extLst>
        </c:ser>
        <c:dLbls>
          <c:showLegendKey val="0"/>
          <c:showVal val="0"/>
          <c:showCatName val="0"/>
          <c:showSerName val="0"/>
          <c:showPercent val="0"/>
          <c:showBubbleSize val="0"/>
        </c:dLbls>
        <c:smooth val="0"/>
        <c:axId val="1423117039"/>
        <c:axId val="1447804879"/>
      </c:lineChart>
      <c:catAx>
        <c:axId val="1423117039"/>
        <c:scaling>
          <c:orientation val="minMax"/>
        </c:scaling>
        <c:delete val="0"/>
        <c:axPos val="b"/>
        <c:majorTickMark val="none"/>
        <c:minorTickMark val="none"/>
        <c:tickLblPos val="low"/>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447804879"/>
        <c:crosses val="autoZero"/>
        <c:auto val="1"/>
        <c:lblAlgn val="ctr"/>
        <c:lblOffset val="100"/>
        <c:noMultiLvlLbl val="0"/>
      </c:catAx>
      <c:valAx>
        <c:axId val="1447804879"/>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cap="none" dirty="0" smtClean="0"/>
                  <a:t>Mass (Gg</a:t>
                </a:r>
                <a:r>
                  <a:rPr lang="en-US" dirty="0" smtClean="0"/>
                  <a:t>)</a:t>
                </a:r>
                <a:endParaRPr lang="en-US" dirty="0"/>
              </a:p>
            </c:rich>
          </c:tx>
          <c:layout/>
          <c:overlay val="0"/>
          <c:spPr>
            <a:noFill/>
            <a:ln>
              <a:noFill/>
            </a:ln>
            <a:effectLst/>
          </c:spPr>
          <c:txPr>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423117039"/>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NO</a:t>
            </a:r>
            <a:r>
              <a:rPr lang="en-US" baseline="-25000" dirty="0"/>
              <a:t>x</a:t>
            </a:r>
          </a:p>
        </c:rich>
      </c:tx>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0"/>
          <c:order val="0"/>
          <c:tx>
            <c:strRef>
              <c:f>Sheet13!$B$1</c:f>
              <c:strCache>
                <c:ptCount val="1"/>
                <c:pt idx="0">
                  <c:v>Values</c:v>
                </c:pt>
              </c:strCache>
            </c:strRef>
          </c:tx>
          <c:spPr>
            <a:ln w="34925" cap="rnd">
              <a:solidFill>
                <a:schemeClr val="accent1"/>
              </a:solidFill>
              <a:round/>
            </a:ln>
            <a:effectLst>
              <a:outerShdw blurRad="44450" dist="25400" dir="2700000" algn="br" rotWithShape="0">
                <a:srgbClr val="000000">
                  <a:alpha val="60000"/>
                </a:srgbClr>
              </a:outerShdw>
            </a:effectLst>
          </c:spPr>
          <c:marker>
            <c:symbol val="none"/>
          </c:marker>
          <c:val>
            <c:numRef>
              <c:f>Sheet13!$B$2:$B$16</c:f>
              <c:numCache>
                <c:formatCode>General</c:formatCode>
                <c:ptCount val="15"/>
                <c:pt idx="0">
                  <c:v>27.2</c:v>
                </c:pt>
                <c:pt idx="1">
                  <c:v>26.3</c:v>
                </c:pt>
                <c:pt idx="2">
                  <c:v>38.299999999999997</c:v>
                </c:pt>
                <c:pt idx="3">
                  <c:v>61.5</c:v>
                </c:pt>
                <c:pt idx="4">
                  <c:v>55</c:v>
                </c:pt>
                <c:pt idx="5">
                  <c:v>41.6</c:v>
                </c:pt>
                <c:pt idx="6">
                  <c:v>52.8</c:v>
                </c:pt>
                <c:pt idx="7">
                  <c:v>64</c:v>
                </c:pt>
              </c:numCache>
            </c:numRef>
          </c:val>
          <c:smooth val="0"/>
          <c:extLst>
            <c:ext xmlns:c16="http://schemas.microsoft.com/office/drawing/2014/chart" uri="{C3380CC4-5D6E-409C-BE32-E72D297353CC}">
              <c16:uniqueId val="{00000000-538E-4C65-886B-37A58D20B440}"/>
            </c:ext>
          </c:extLst>
        </c:ser>
        <c:ser>
          <c:idx val="1"/>
          <c:order val="1"/>
          <c:tx>
            <c:strRef>
              <c:f>Sheet13!$C$1</c:f>
              <c:strCache>
                <c:ptCount val="1"/>
                <c:pt idx="0">
                  <c:v>Forecast</c:v>
                </c:pt>
              </c:strCache>
            </c:strRef>
          </c:tx>
          <c:spPr>
            <a:ln w="22225" cap="rnd">
              <a:solidFill>
                <a:srgbClr val="C00000"/>
              </a:solidFill>
              <a:round/>
            </a:ln>
            <a:effectLst>
              <a:outerShdw blurRad="44450" dist="25400" dir="2700000" algn="br" rotWithShape="0">
                <a:srgbClr val="000000">
                  <a:alpha val="60000"/>
                </a:srgbClr>
              </a:outerShdw>
            </a:effectLst>
          </c:spPr>
          <c:marker>
            <c:symbol val="none"/>
          </c:marker>
          <c:cat>
            <c:numRef>
              <c:f>Sheet13!$A$2:$A$16</c:f>
              <c:numCache>
                <c:formatCode>General</c:formatCode>
                <c:ptCount val="15"/>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numCache>
            </c:numRef>
          </c:cat>
          <c:val>
            <c:numRef>
              <c:f>Sheet13!$C$2:$C$16</c:f>
              <c:numCache>
                <c:formatCode>General</c:formatCode>
                <c:ptCount val="15"/>
                <c:pt idx="7">
                  <c:v>64</c:v>
                </c:pt>
                <c:pt idx="8">
                  <c:v>64.791758817596175</c:v>
                </c:pt>
                <c:pt idx="9">
                  <c:v>69.493955056785126</c:v>
                </c:pt>
                <c:pt idx="10">
                  <c:v>74.196151295974076</c:v>
                </c:pt>
                <c:pt idx="11">
                  <c:v>78.898347535163026</c:v>
                </c:pt>
                <c:pt idx="12">
                  <c:v>83.600543774351976</c:v>
                </c:pt>
                <c:pt idx="13">
                  <c:v>88.302740013540927</c:v>
                </c:pt>
                <c:pt idx="14">
                  <c:v>93.004936252729891</c:v>
                </c:pt>
              </c:numCache>
            </c:numRef>
          </c:val>
          <c:smooth val="0"/>
          <c:extLst>
            <c:ext xmlns:c16="http://schemas.microsoft.com/office/drawing/2014/chart" uri="{C3380CC4-5D6E-409C-BE32-E72D297353CC}">
              <c16:uniqueId val="{00000001-538E-4C65-886B-37A58D20B440}"/>
            </c:ext>
          </c:extLst>
        </c:ser>
        <c:ser>
          <c:idx val="2"/>
          <c:order val="2"/>
          <c:tx>
            <c:strRef>
              <c:f>Sheet13!$D$1</c:f>
              <c:strCache>
                <c:ptCount val="1"/>
                <c:pt idx="0">
                  <c:v>Lower Confidence Bound</c:v>
                </c:pt>
              </c:strCache>
            </c:strRef>
          </c:tx>
          <c:spPr>
            <a:ln w="12700" cap="rnd">
              <a:solidFill>
                <a:schemeClr val="tx1"/>
              </a:solidFill>
              <a:round/>
            </a:ln>
            <a:effectLst>
              <a:outerShdw blurRad="44450" dist="25400" dir="2700000" algn="br" rotWithShape="0">
                <a:srgbClr val="000000">
                  <a:alpha val="60000"/>
                </a:srgbClr>
              </a:outerShdw>
            </a:effectLst>
          </c:spPr>
          <c:marker>
            <c:symbol val="none"/>
          </c:marker>
          <c:cat>
            <c:numRef>
              <c:f>Sheet13!$A$2:$A$16</c:f>
              <c:numCache>
                <c:formatCode>General</c:formatCode>
                <c:ptCount val="15"/>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numCache>
            </c:numRef>
          </c:cat>
          <c:val>
            <c:numRef>
              <c:f>Sheet13!$D$2:$D$16</c:f>
              <c:numCache>
                <c:formatCode>General</c:formatCode>
                <c:ptCount val="15"/>
                <c:pt idx="7" formatCode="0.00">
                  <c:v>64</c:v>
                </c:pt>
                <c:pt idx="8" formatCode="0.00">
                  <c:v>47.381948641710686</c:v>
                </c:pt>
                <c:pt idx="9" formatCode="0.00">
                  <c:v>52.084066536930123</c:v>
                </c:pt>
                <c:pt idx="10" formatCode="0.00">
                  <c:v>56.786123498821517</c:v>
                </c:pt>
                <c:pt idx="11" formatCode="0.00">
                  <c:v>61.488102119463576</c:v>
                </c:pt>
                <c:pt idx="12" formatCode="0.00">
                  <c:v>66.189984992723609</c:v>
                </c:pt>
                <c:pt idx="13" formatCode="0.00">
                  <c:v>70.891754715127618</c:v>
                </c:pt>
                <c:pt idx="14" formatCode="0.00">
                  <c:v>75.593393886904067</c:v>
                </c:pt>
              </c:numCache>
            </c:numRef>
          </c:val>
          <c:smooth val="0"/>
          <c:extLst>
            <c:ext xmlns:c16="http://schemas.microsoft.com/office/drawing/2014/chart" uri="{C3380CC4-5D6E-409C-BE32-E72D297353CC}">
              <c16:uniqueId val="{00000002-538E-4C65-886B-37A58D20B440}"/>
            </c:ext>
          </c:extLst>
        </c:ser>
        <c:ser>
          <c:idx val="3"/>
          <c:order val="3"/>
          <c:tx>
            <c:strRef>
              <c:f>Sheet13!$E$1</c:f>
              <c:strCache>
                <c:ptCount val="1"/>
                <c:pt idx="0">
                  <c:v>Upper Confidence Bound</c:v>
                </c:pt>
              </c:strCache>
            </c:strRef>
          </c:tx>
          <c:spPr>
            <a:ln w="12700" cap="rnd">
              <a:solidFill>
                <a:schemeClr val="tx1"/>
              </a:solidFill>
              <a:round/>
            </a:ln>
            <a:effectLst>
              <a:outerShdw blurRad="44450" dist="25400" dir="2700000" algn="br" rotWithShape="0">
                <a:srgbClr val="000000">
                  <a:alpha val="60000"/>
                </a:srgbClr>
              </a:outerShdw>
            </a:effectLst>
          </c:spPr>
          <c:marker>
            <c:symbol val="none"/>
          </c:marker>
          <c:cat>
            <c:numRef>
              <c:f>Sheet13!$A$2:$A$16</c:f>
              <c:numCache>
                <c:formatCode>General</c:formatCode>
                <c:ptCount val="15"/>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numCache>
            </c:numRef>
          </c:cat>
          <c:val>
            <c:numRef>
              <c:f>Sheet13!$E$2:$E$16</c:f>
              <c:numCache>
                <c:formatCode>General</c:formatCode>
                <c:ptCount val="15"/>
                <c:pt idx="7" formatCode="0.00">
                  <c:v>64</c:v>
                </c:pt>
                <c:pt idx="8" formatCode="0.00">
                  <c:v>82.201568993481658</c:v>
                </c:pt>
                <c:pt idx="9" formatCode="0.00">
                  <c:v>86.903843576640128</c:v>
                </c:pt>
                <c:pt idx="10" formatCode="0.00">
                  <c:v>91.606179093126627</c:v>
                </c:pt>
                <c:pt idx="11" formatCode="0.00">
                  <c:v>96.308592950862476</c:v>
                </c:pt>
                <c:pt idx="12" formatCode="0.00">
                  <c:v>101.01110255598034</c:v>
                </c:pt>
                <c:pt idx="13" formatCode="0.00">
                  <c:v>105.71372531195424</c:v>
                </c:pt>
                <c:pt idx="14" formatCode="0.00">
                  <c:v>110.41647861855571</c:v>
                </c:pt>
              </c:numCache>
            </c:numRef>
          </c:val>
          <c:smooth val="0"/>
          <c:extLst>
            <c:ext xmlns:c16="http://schemas.microsoft.com/office/drawing/2014/chart" uri="{C3380CC4-5D6E-409C-BE32-E72D297353CC}">
              <c16:uniqueId val="{00000003-538E-4C65-886B-37A58D20B440}"/>
            </c:ext>
          </c:extLst>
        </c:ser>
        <c:dLbls>
          <c:showLegendKey val="0"/>
          <c:showVal val="0"/>
          <c:showCatName val="0"/>
          <c:showSerName val="0"/>
          <c:showPercent val="0"/>
          <c:showBubbleSize val="0"/>
        </c:dLbls>
        <c:smooth val="0"/>
        <c:axId val="1450027711"/>
        <c:axId val="1450022303"/>
      </c:lineChart>
      <c:catAx>
        <c:axId val="1450027711"/>
        <c:scaling>
          <c:orientation val="minMax"/>
        </c:scaling>
        <c:delete val="0"/>
        <c:axPos val="b"/>
        <c:majorTickMark val="none"/>
        <c:minorTickMark val="none"/>
        <c:tickLblPos val="low"/>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450022303"/>
        <c:crosses val="autoZero"/>
        <c:auto val="1"/>
        <c:lblAlgn val="ctr"/>
        <c:lblOffset val="100"/>
        <c:noMultiLvlLbl val="0"/>
      </c:catAx>
      <c:valAx>
        <c:axId val="1450022303"/>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cap="none" dirty="0" smtClean="0"/>
                  <a:t>Mass (Gg</a:t>
                </a:r>
                <a:r>
                  <a:rPr lang="en-US" dirty="0" smtClean="0"/>
                  <a:t>)</a:t>
                </a:r>
                <a:endParaRPr lang="en-US" dirty="0"/>
              </a:p>
            </c:rich>
          </c:tx>
          <c:layout/>
          <c:overlay val="0"/>
          <c:spPr>
            <a:noFill/>
            <a:ln>
              <a:noFill/>
            </a:ln>
            <a:effectLst/>
          </c:spPr>
          <c:txPr>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450027711"/>
        <c:crosses val="autoZero"/>
        <c:crossBetween val="between"/>
      </c:valAx>
      <c:spPr>
        <a:noFill/>
        <a:ln>
          <a:noFill/>
        </a:ln>
        <a:effectLst/>
      </c:spPr>
    </c:plotArea>
    <c:legend>
      <c:legendPos val="b"/>
      <c:layout>
        <c:manualLayout>
          <c:xMode val="edge"/>
          <c:yMode val="edge"/>
          <c:x val="4.1719041813367358E-2"/>
          <c:y val="0.89385077173896477"/>
          <c:w val="0.93444153445336031"/>
          <c:h val="0.1022791059103167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2150" dirty="0" smtClean="0"/>
              <a:t>CO</a:t>
            </a:r>
            <a:r>
              <a:rPr lang="en-US" sz="2150" baseline="-25000" dirty="0" smtClean="0"/>
              <a:t>2</a:t>
            </a:r>
            <a:endParaRPr lang="en-US" sz="2150" baseline="-25000" dirty="0"/>
          </a:p>
        </c:rich>
      </c:tx>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0"/>
          <c:order val="0"/>
          <c:tx>
            <c:strRef>
              <c:f>Sheet14!$B$1</c:f>
              <c:strCache>
                <c:ptCount val="1"/>
                <c:pt idx="0">
                  <c:v>Values</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val>
            <c:numRef>
              <c:f>Sheet14!$B$2:$B$16</c:f>
              <c:numCache>
                <c:formatCode>General</c:formatCode>
                <c:ptCount val="15"/>
                <c:pt idx="0">
                  <c:v>2136.1</c:v>
                </c:pt>
                <c:pt idx="1">
                  <c:v>2071.5</c:v>
                </c:pt>
                <c:pt idx="2">
                  <c:v>3013.6</c:v>
                </c:pt>
                <c:pt idx="3">
                  <c:v>4837.5</c:v>
                </c:pt>
                <c:pt idx="4">
                  <c:v>4322.6000000000004</c:v>
                </c:pt>
                <c:pt idx="5">
                  <c:v>3273.2</c:v>
                </c:pt>
                <c:pt idx="6">
                  <c:v>4152.6000000000004</c:v>
                </c:pt>
                <c:pt idx="7">
                  <c:v>5032</c:v>
                </c:pt>
              </c:numCache>
            </c:numRef>
          </c:val>
          <c:smooth val="0"/>
          <c:extLst>
            <c:ext xmlns:c16="http://schemas.microsoft.com/office/drawing/2014/chart" uri="{C3380CC4-5D6E-409C-BE32-E72D297353CC}">
              <c16:uniqueId val="{00000000-53BC-4C36-B096-CBB723760607}"/>
            </c:ext>
          </c:extLst>
        </c:ser>
        <c:ser>
          <c:idx val="1"/>
          <c:order val="1"/>
          <c:tx>
            <c:strRef>
              <c:f>Sheet14!$C$1</c:f>
              <c:strCache>
                <c:ptCount val="1"/>
                <c:pt idx="0">
                  <c:v>Forecast</c:v>
                </c:pt>
              </c:strCache>
            </c:strRef>
          </c:tx>
          <c:spPr>
            <a:ln w="22225" cap="rnd">
              <a:solidFill>
                <a:srgbClr val="C00000"/>
              </a:solidFill>
              <a:round/>
            </a:ln>
            <a:effectLst>
              <a:outerShdw blurRad="57150" dist="19050" dir="5400000" algn="ctr" rotWithShape="0">
                <a:srgbClr val="000000">
                  <a:alpha val="63000"/>
                </a:srgbClr>
              </a:outerShdw>
            </a:effectLst>
          </c:spPr>
          <c:marker>
            <c:symbol val="none"/>
          </c:marker>
          <c:cat>
            <c:numRef>
              <c:f>Sheet14!$A$2:$A$16</c:f>
              <c:numCache>
                <c:formatCode>General</c:formatCode>
                <c:ptCount val="15"/>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numCache>
            </c:numRef>
          </c:cat>
          <c:val>
            <c:numRef>
              <c:f>Sheet14!$C$2:$C$16</c:f>
              <c:numCache>
                <c:formatCode>General</c:formatCode>
                <c:ptCount val="15"/>
                <c:pt idx="7">
                  <c:v>5032</c:v>
                </c:pt>
                <c:pt idx="8">
                  <c:v>5092.0915487608199</c:v>
                </c:pt>
                <c:pt idx="9">
                  <c:v>5461.8489843546213</c:v>
                </c:pt>
                <c:pt idx="10">
                  <c:v>5831.6064199484226</c:v>
                </c:pt>
                <c:pt idx="11">
                  <c:v>6201.3638555422231</c:v>
                </c:pt>
                <c:pt idx="12">
                  <c:v>6571.1212911360244</c:v>
                </c:pt>
                <c:pt idx="13">
                  <c:v>6940.8787267298258</c:v>
                </c:pt>
                <c:pt idx="14">
                  <c:v>7310.6361623236262</c:v>
                </c:pt>
              </c:numCache>
            </c:numRef>
          </c:val>
          <c:smooth val="0"/>
          <c:extLst>
            <c:ext xmlns:c16="http://schemas.microsoft.com/office/drawing/2014/chart" uri="{C3380CC4-5D6E-409C-BE32-E72D297353CC}">
              <c16:uniqueId val="{00000001-53BC-4C36-B096-CBB723760607}"/>
            </c:ext>
          </c:extLst>
        </c:ser>
        <c:ser>
          <c:idx val="2"/>
          <c:order val="2"/>
          <c:tx>
            <c:strRef>
              <c:f>Sheet14!$D$1</c:f>
              <c:strCache>
                <c:ptCount val="1"/>
                <c:pt idx="0">
                  <c:v>Lower Confidence Bound</c:v>
                </c:pt>
              </c:strCache>
            </c:strRef>
          </c:tx>
          <c:spPr>
            <a:ln w="12700" cap="rnd">
              <a:solidFill>
                <a:schemeClr val="tx1"/>
              </a:solidFill>
              <a:round/>
            </a:ln>
            <a:effectLst>
              <a:outerShdw blurRad="57150" dist="19050" dir="5400000" algn="ctr" rotWithShape="0">
                <a:srgbClr val="000000">
                  <a:alpha val="63000"/>
                </a:srgbClr>
              </a:outerShdw>
            </a:effectLst>
          </c:spPr>
          <c:marker>
            <c:symbol val="none"/>
          </c:marker>
          <c:cat>
            <c:numRef>
              <c:f>Sheet14!$A$2:$A$16</c:f>
              <c:numCache>
                <c:formatCode>General</c:formatCode>
                <c:ptCount val="15"/>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numCache>
            </c:numRef>
          </c:cat>
          <c:val>
            <c:numRef>
              <c:f>Sheet14!$D$2:$D$16</c:f>
              <c:numCache>
                <c:formatCode>General</c:formatCode>
                <c:ptCount val="15"/>
                <c:pt idx="7" formatCode="0.00">
                  <c:v>5032</c:v>
                </c:pt>
                <c:pt idx="8" formatCode="0.00">
                  <c:v>3722.4992918156827</c:v>
                </c:pt>
                <c:pt idx="9" formatCode="0.00">
                  <c:v>4092.2505642581946</c:v>
                </c:pt>
                <c:pt idx="10" formatCode="0.00">
                  <c:v>4461.9970432070713</c:v>
                </c:pt>
                <c:pt idx="11" formatCode="0.00">
                  <c:v>4831.7373592186486</c:v>
                </c:pt>
                <c:pt idx="12" formatCode="0.00">
                  <c:v>5201.4701429899724</c:v>
                </c:pt>
                <c:pt idx="13" formatCode="0.00">
                  <c:v>5571.1940254272367</c:v>
                </c:pt>
                <c:pt idx="14" formatCode="0.00">
                  <c:v>5940.9076377279016</c:v>
                </c:pt>
              </c:numCache>
            </c:numRef>
          </c:val>
          <c:smooth val="0"/>
          <c:extLst>
            <c:ext xmlns:c16="http://schemas.microsoft.com/office/drawing/2014/chart" uri="{C3380CC4-5D6E-409C-BE32-E72D297353CC}">
              <c16:uniqueId val="{00000002-53BC-4C36-B096-CBB723760607}"/>
            </c:ext>
          </c:extLst>
        </c:ser>
        <c:ser>
          <c:idx val="3"/>
          <c:order val="3"/>
          <c:tx>
            <c:strRef>
              <c:f>Sheet14!$E$1</c:f>
              <c:strCache>
                <c:ptCount val="1"/>
                <c:pt idx="0">
                  <c:v>Upper Confidence Bound</c:v>
                </c:pt>
              </c:strCache>
            </c:strRef>
          </c:tx>
          <c:spPr>
            <a:ln w="12700" cap="rnd">
              <a:solidFill>
                <a:schemeClr val="tx1"/>
              </a:solidFill>
              <a:round/>
            </a:ln>
            <a:effectLst>
              <a:outerShdw blurRad="57150" dist="19050" dir="5400000" algn="ctr" rotWithShape="0">
                <a:srgbClr val="000000">
                  <a:alpha val="63000"/>
                </a:srgbClr>
              </a:outerShdw>
            </a:effectLst>
          </c:spPr>
          <c:marker>
            <c:symbol val="none"/>
          </c:marker>
          <c:cat>
            <c:numRef>
              <c:f>Sheet14!$A$2:$A$16</c:f>
              <c:numCache>
                <c:formatCode>General</c:formatCode>
                <c:ptCount val="15"/>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numCache>
            </c:numRef>
          </c:cat>
          <c:val>
            <c:numRef>
              <c:f>Sheet14!$E$2:$E$16</c:f>
              <c:numCache>
                <c:formatCode>General</c:formatCode>
                <c:ptCount val="15"/>
                <c:pt idx="7" formatCode="0.00">
                  <c:v>5032</c:v>
                </c:pt>
                <c:pt idx="8" formatCode="0.00">
                  <c:v>6461.6838057059576</c:v>
                </c:pt>
                <c:pt idx="9" formatCode="0.00">
                  <c:v>6831.447404451048</c:v>
                </c:pt>
                <c:pt idx="10" formatCode="0.00">
                  <c:v>7201.2157966897739</c:v>
                </c:pt>
                <c:pt idx="11" formatCode="0.00">
                  <c:v>7570.9903518657975</c:v>
                </c:pt>
                <c:pt idx="12" formatCode="0.00">
                  <c:v>7940.7724392820764</c:v>
                </c:pt>
                <c:pt idx="13" formatCode="0.00">
                  <c:v>8310.5634280324157</c:v>
                </c:pt>
                <c:pt idx="14" formatCode="0.00">
                  <c:v>8680.3646869193508</c:v>
                </c:pt>
              </c:numCache>
            </c:numRef>
          </c:val>
          <c:smooth val="0"/>
          <c:extLst>
            <c:ext xmlns:c16="http://schemas.microsoft.com/office/drawing/2014/chart" uri="{C3380CC4-5D6E-409C-BE32-E72D297353CC}">
              <c16:uniqueId val="{00000003-53BC-4C36-B096-CBB723760607}"/>
            </c:ext>
          </c:extLst>
        </c:ser>
        <c:dLbls>
          <c:showLegendKey val="0"/>
          <c:showVal val="0"/>
          <c:showCatName val="0"/>
          <c:showSerName val="0"/>
          <c:showPercent val="0"/>
          <c:showBubbleSize val="0"/>
        </c:dLbls>
        <c:smooth val="0"/>
        <c:axId val="1450022719"/>
        <c:axId val="1450023135"/>
      </c:lineChart>
      <c:catAx>
        <c:axId val="1450022719"/>
        <c:scaling>
          <c:orientation val="minMax"/>
        </c:scaling>
        <c:delete val="0"/>
        <c:axPos val="b"/>
        <c:majorTickMark val="none"/>
        <c:minorTickMark val="none"/>
        <c:tickLblPos val="low"/>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1450023135"/>
        <c:crosses val="autoZero"/>
        <c:auto val="1"/>
        <c:lblAlgn val="ctr"/>
        <c:lblOffset val="100"/>
        <c:noMultiLvlLbl val="0"/>
      </c:catAx>
      <c:valAx>
        <c:axId val="1450023135"/>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r>
                  <a:rPr lang="en-US" sz="1200" cap="none" dirty="0" smtClean="0"/>
                  <a:t>Mass (Gg)</a:t>
                </a:r>
                <a:endParaRPr lang="en-US" sz="1200" cap="none" dirty="0"/>
              </a:p>
            </c:rich>
          </c:tx>
          <c:layout/>
          <c:overlay val="0"/>
          <c:spPr>
            <a:noFill/>
            <a:ln>
              <a:noFill/>
            </a:ln>
            <a:effectLst/>
          </c:spPr>
          <c:txPr>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450022719"/>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5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2150"/>
              <a:t>CO</a:t>
            </a:r>
          </a:p>
        </c:rich>
      </c:tx>
      <c:layout/>
      <c:overlay val="0"/>
      <c:spPr>
        <a:noFill/>
        <a:ln>
          <a:noFill/>
        </a:ln>
        <a:effectLst/>
      </c:spPr>
      <c:txPr>
        <a:bodyPr rot="0" spcFirstLastPara="1" vertOverflow="ellipsis" vert="horz" wrap="square" anchor="ctr" anchorCtr="1"/>
        <a:lstStyle/>
        <a:p>
          <a:pPr>
            <a:defRPr sz="215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0"/>
          <c:order val="0"/>
          <c:tx>
            <c:strRef>
              <c:f>Sheet9!$B$1</c:f>
              <c:strCache>
                <c:ptCount val="1"/>
                <c:pt idx="0">
                  <c:v>Values</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val>
            <c:numRef>
              <c:f>Sheet9!$B$2:$B$16</c:f>
              <c:numCache>
                <c:formatCode>General</c:formatCode>
                <c:ptCount val="15"/>
                <c:pt idx="0">
                  <c:v>3.75</c:v>
                </c:pt>
                <c:pt idx="1">
                  <c:v>3.63</c:v>
                </c:pt>
                <c:pt idx="2">
                  <c:v>5.29</c:v>
                </c:pt>
                <c:pt idx="3">
                  <c:v>8.49</c:v>
                </c:pt>
                <c:pt idx="4">
                  <c:v>7.58</c:v>
                </c:pt>
                <c:pt idx="5">
                  <c:v>5.74</c:v>
                </c:pt>
                <c:pt idx="6">
                  <c:v>7.2850000000000001</c:v>
                </c:pt>
                <c:pt idx="7">
                  <c:v>8.83</c:v>
                </c:pt>
              </c:numCache>
            </c:numRef>
          </c:val>
          <c:smooth val="0"/>
          <c:extLst>
            <c:ext xmlns:c16="http://schemas.microsoft.com/office/drawing/2014/chart" uri="{C3380CC4-5D6E-409C-BE32-E72D297353CC}">
              <c16:uniqueId val="{00000000-518B-484D-96E0-55D4CD26902F}"/>
            </c:ext>
          </c:extLst>
        </c:ser>
        <c:ser>
          <c:idx val="1"/>
          <c:order val="1"/>
          <c:tx>
            <c:strRef>
              <c:f>Sheet9!$C$1</c:f>
              <c:strCache>
                <c:ptCount val="1"/>
                <c:pt idx="0">
                  <c:v>Forecast</c:v>
                </c:pt>
              </c:strCache>
            </c:strRef>
          </c:tx>
          <c:spPr>
            <a:ln w="22225" cap="rnd">
              <a:solidFill>
                <a:srgbClr val="C00000"/>
              </a:solidFill>
              <a:round/>
            </a:ln>
            <a:effectLst>
              <a:outerShdw blurRad="57150" dist="19050" dir="5400000" algn="ctr" rotWithShape="0">
                <a:srgbClr val="000000">
                  <a:alpha val="63000"/>
                </a:srgbClr>
              </a:outerShdw>
            </a:effectLst>
          </c:spPr>
          <c:marker>
            <c:symbol val="none"/>
          </c:marker>
          <c:cat>
            <c:numRef>
              <c:f>Sheet9!$A$2:$A$16</c:f>
              <c:numCache>
                <c:formatCode>General</c:formatCode>
                <c:ptCount val="15"/>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numCache>
            </c:numRef>
          </c:cat>
          <c:val>
            <c:numRef>
              <c:f>Sheet9!$C$2:$C$16</c:f>
              <c:numCache>
                <c:formatCode>General</c:formatCode>
                <c:ptCount val="15"/>
                <c:pt idx="7">
                  <c:v>8.83</c:v>
                </c:pt>
                <c:pt idx="8">
                  <c:v>8.9351792759429749</c:v>
                </c:pt>
                <c:pt idx="9">
                  <c:v>9.5837770688803694</c:v>
                </c:pt>
                <c:pt idx="10">
                  <c:v>10.232374861817764</c:v>
                </c:pt>
                <c:pt idx="11">
                  <c:v>10.880972654755158</c:v>
                </c:pt>
                <c:pt idx="12">
                  <c:v>11.529570447692553</c:v>
                </c:pt>
                <c:pt idx="13">
                  <c:v>12.178168240629947</c:v>
                </c:pt>
                <c:pt idx="14">
                  <c:v>12.826766033567342</c:v>
                </c:pt>
              </c:numCache>
            </c:numRef>
          </c:val>
          <c:smooth val="0"/>
          <c:extLst>
            <c:ext xmlns:c16="http://schemas.microsoft.com/office/drawing/2014/chart" uri="{C3380CC4-5D6E-409C-BE32-E72D297353CC}">
              <c16:uniqueId val="{00000001-518B-484D-96E0-55D4CD26902F}"/>
            </c:ext>
          </c:extLst>
        </c:ser>
        <c:ser>
          <c:idx val="2"/>
          <c:order val="2"/>
          <c:tx>
            <c:strRef>
              <c:f>Sheet9!$D$1</c:f>
              <c:strCache>
                <c:ptCount val="1"/>
                <c:pt idx="0">
                  <c:v>Lower Confidence Bound</c:v>
                </c:pt>
              </c:strCache>
            </c:strRef>
          </c:tx>
          <c:spPr>
            <a:ln w="12700" cap="rnd">
              <a:solidFill>
                <a:schemeClr val="tx1"/>
              </a:solidFill>
              <a:round/>
            </a:ln>
            <a:effectLst>
              <a:outerShdw blurRad="57150" dist="19050" dir="5400000" algn="ctr" rotWithShape="0">
                <a:srgbClr val="000000">
                  <a:alpha val="63000"/>
                </a:srgbClr>
              </a:outerShdw>
            </a:effectLst>
          </c:spPr>
          <c:marker>
            <c:symbol val="none"/>
          </c:marker>
          <c:cat>
            <c:numRef>
              <c:f>Sheet9!$A$2:$A$16</c:f>
              <c:numCache>
                <c:formatCode>General</c:formatCode>
                <c:ptCount val="15"/>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numCache>
            </c:numRef>
          </c:cat>
          <c:val>
            <c:numRef>
              <c:f>Sheet9!$D$2:$D$16</c:f>
              <c:numCache>
                <c:formatCode>General</c:formatCode>
                <c:ptCount val="15"/>
                <c:pt idx="7" formatCode="0.00">
                  <c:v>8.83</c:v>
                </c:pt>
                <c:pt idx="8" formatCode="0.00">
                  <c:v>6.5309152882247403</c:v>
                </c:pt>
                <c:pt idx="9" formatCode="0.00">
                  <c:v>7.1795022619985343</c:v>
                </c:pt>
                <c:pt idx="10" formatCode="0.00">
                  <c:v>7.8280808209875143</c:v>
                </c:pt>
                <c:pt idx="11" formatCode="0.00">
                  <c:v>8.4766485611885454</c:v>
                </c:pt>
                <c:pt idx="12" formatCode="0.00">
                  <c:v>9.1252030788454928</c:v>
                </c:pt>
                <c:pt idx="13" formatCode="0.00">
                  <c:v>9.773741970569386</c:v>
                </c:pt>
                <c:pt idx="14" formatCode="0.00">
                  <c:v>10.422262833482552</c:v>
                </c:pt>
              </c:numCache>
            </c:numRef>
          </c:val>
          <c:smooth val="0"/>
          <c:extLst>
            <c:ext xmlns:c16="http://schemas.microsoft.com/office/drawing/2014/chart" uri="{C3380CC4-5D6E-409C-BE32-E72D297353CC}">
              <c16:uniqueId val="{00000002-518B-484D-96E0-55D4CD26902F}"/>
            </c:ext>
          </c:extLst>
        </c:ser>
        <c:ser>
          <c:idx val="3"/>
          <c:order val="3"/>
          <c:tx>
            <c:strRef>
              <c:f>Sheet9!$E$1</c:f>
              <c:strCache>
                <c:ptCount val="1"/>
                <c:pt idx="0">
                  <c:v>Upper Confidence Bound</c:v>
                </c:pt>
              </c:strCache>
            </c:strRef>
          </c:tx>
          <c:spPr>
            <a:ln w="12700" cap="rnd">
              <a:solidFill>
                <a:schemeClr val="tx1"/>
              </a:solidFill>
              <a:round/>
            </a:ln>
            <a:effectLst>
              <a:outerShdw blurRad="57150" dist="19050" dir="5400000" algn="ctr" rotWithShape="0">
                <a:srgbClr val="000000">
                  <a:alpha val="63000"/>
                </a:srgbClr>
              </a:outerShdw>
            </a:effectLst>
          </c:spPr>
          <c:marker>
            <c:symbol val="none"/>
          </c:marker>
          <c:cat>
            <c:numRef>
              <c:f>Sheet9!$A$2:$A$16</c:f>
              <c:numCache>
                <c:formatCode>General</c:formatCode>
                <c:ptCount val="15"/>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numCache>
            </c:numRef>
          </c:cat>
          <c:val>
            <c:numRef>
              <c:f>Sheet9!$E$2:$E$16</c:f>
              <c:numCache>
                <c:formatCode>General</c:formatCode>
                <c:ptCount val="15"/>
                <c:pt idx="7" formatCode="0.00">
                  <c:v>8.83</c:v>
                </c:pt>
                <c:pt idx="8" formatCode="0.00">
                  <c:v>11.339443263661209</c:v>
                </c:pt>
                <c:pt idx="9" formatCode="0.00">
                  <c:v>11.988051875762205</c:v>
                </c:pt>
                <c:pt idx="10" formatCode="0.00">
                  <c:v>12.636668902648013</c:v>
                </c:pt>
                <c:pt idx="11" formatCode="0.00">
                  <c:v>13.285296748321771</c:v>
                </c:pt>
                <c:pt idx="12" formatCode="0.00">
                  <c:v>13.933937816539613</c:v>
                </c:pt>
                <c:pt idx="13" formatCode="0.00">
                  <c:v>14.582594510690509</c:v>
                </c:pt>
                <c:pt idx="14" formatCode="0.00">
                  <c:v>15.231269233652132</c:v>
                </c:pt>
              </c:numCache>
            </c:numRef>
          </c:val>
          <c:smooth val="0"/>
          <c:extLst>
            <c:ext xmlns:c16="http://schemas.microsoft.com/office/drawing/2014/chart" uri="{C3380CC4-5D6E-409C-BE32-E72D297353CC}">
              <c16:uniqueId val="{00000003-518B-484D-96E0-55D4CD26902F}"/>
            </c:ext>
          </c:extLst>
        </c:ser>
        <c:dLbls>
          <c:showLegendKey val="0"/>
          <c:showVal val="0"/>
          <c:showCatName val="0"/>
          <c:showSerName val="0"/>
          <c:showPercent val="0"/>
          <c:showBubbleSize val="0"/>
        </c:dLbls>
        <c:smooth val="0"/>
        <c:axId val="1450027295"/>
        <c:axId val="1440551327"/>
      </c:lineChart>
      <c:catAx>
        <c:axId val="1450027295"/>
        <c:scaling>
          <c:orientation val="minMax"/>
        </c:scaling>
        <c:delete val="0"/>
        <c:axPos val="b"/>
        <c:majorTickMark val="none"/>
        <c:minorTickMark val="none"/>
        <c:tickLblPos val="low"/>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1440551327"/>
        <c:crosses val="autoZero"/>
        <c:auto val="1"/>
        <c:lblAlgn val="ctr"/>
        <c:lblOffset val="100"/>
        <c:noMultiLvlLbl val="0"/>
      </c:catAx>
      <c:valAx>
        <c:axId val="1440551327"/>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r>
                  <a:rPr lang="en-US" sz="1200" cap="none" dirty="0" smtClean="0"/>
                  <a:t>Mass (Gg)</a:t>
                </a:r>
                <a:endParaRPr lang="en-US" sz="1200" cap="none" dirty="0"/>
              </a:p>
            </c:rich>
          </c:tx>
          <c:layout/>
          <c:overlay val="0"/>
          <c:spPr>
            <a:noFill/>
            <a:ln>
              <a:noFill/>
            </a:ln>
            <a:effectLst/>
          </c:spPr>
          <c:txPr>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450027295"/>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PM 2.5</a:t>
            </a:r>
          </a:p>
        </c:rich>
      </c:tx>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2.9415764435695539E-2"/>
          <c:y val="9.780079083109218E-2"/>
          <c:w val="0.96120923556430449"/>
          <c:h val="0.80531660425507423"/>
        </c:manualLayout>
      </c:layout>
      <c:lineChart>
        <c:grouping val="standard"/>
        <c:varyColors val="0"/>
        <c:ser>
          <c:idx val="0"/>
          <c:order val="0"/>
          <c:spPr>
            <a:ln w="34925" cap="rnd">
              <a:solidFill>
                <a:schemeClr val="accent1"/>
              </a:solidFill>
              <a:round/>
            </a:ln>
            <a:effectLst>
              <a:outerShdw blurRad="57150" dist="19050" dir="5400000" algn="ctr" rotWithShape="0">
                <a:srgbClr val="000000">
                  <a:alpha val="63000"/>
                </a:srgbClr>
              </a:outerShdw>
            </a:effectLst>
          </c:spPr>
          <c:marker>
            <c:symbol val="none"/>
          </c:marker>
          <c:cat>
            <c:numRef>
              <c:f>'[Copy of downscaling.xlsx]Sheet6'!$A$2:$A$181</c:f>
              <c:numCache>
                <c:formatCode>mmm\-yy</c:formatCode>
                <c:ptCount val="180"/>
                <c:pt idx="0">
                  <c:v>39814</c:v>
                </c:pt>
                <c:pt idx="1">
                  <c:v>39845</c:v>
                </c:pt>
                <c:pt idx="2">
                  <c:v>39873</c:v>
                </c:pt>
                <c:pt idx="3">
                  <c:v>39904</c:v>
                </c:pt>
                <c:pt idx="4">
                  <c:v>39934</c:v>
                </c:pt>
                <c:pt idx="5">
                  <c:v>39965</c:v>
                </c:pt>
                <c:pt idx="6">
                  <c:v>39995</c:v>
                </c:pt>
                <c:pt idx="7">
                  <c:v>40026</c:v>
                </c:pt>
                <c:pt idx="8">
                  <c:v>40057</c:v>
                </c:pt>
                <c:pt idx="9">
                  <c:v>40087</c:v>
                </c:pt>
                <c:pt idx="10">
                  <c:v>40118</c:v>
                </c:pt>
                <c:pt idx="11">
                  <c:v>40148</c:v>
                </c:pt>
                <c:pt idx="12">
                  <c:v>40179</c:v>
                </c:pt>
                <c:pt idx="13">
                  <c:v>40210</c:v>
                </c:pt>
                <c:pt idx="14">
                  <c:v>40238</c:v>
                </c:pt>
                <c:pt idx="15">
                  <c:v>40269</c:v>
                </c:pt>
                <c:pt idx="16">
                  <c:v>40299</c:v>
                </c:pt>
                <c:pt idx="17">
                  <c:v>40330</c:v>
                </c:pt>
                <c:pt idx="18">
                  <c:v>40360</c:v>
                </c:pt>
                <c:pt idx="19">
                  <c:v>40391</c:v>
                </c:pt>
                <c:pt idx="20">
                  <c:v>40422</c:v>
                </c:pt>
                <c:pt idx="21">
                  <c:v>40452</c:v>
                </c:pt>
                <c:pt idx="22">
                  <c:v>40483</c:v>
                </c:pt>
                <c:pt idx="23">
                  <c:v>40513</c:v>
                </c:pt>
                <c:pt idx="24">
                  <c:v>40544</c:v>
                </c:pt>
                <c:pt idx="25">
                  <c:v>40575</c:v>
                </c:pt>
                <c:pt idx="26">
                  <c:v>40603</c:v>
                </c:pt>
                <c:pt idx="27">
                  <c:v>40634</c:v>
                </c:pt>
                <c:pt idx="28">
                  <c:v>40664</c:v>
                </c:pt>
                <c:pt idx="29">
                  <c:v>40695</c:v>
                </c:pt>
                <c:pt idx="30">
                  <c:v>40725</c:v>
                </c:pt>
                <c:pt idx="31">
                  <c:v>40756</c:v>
                </c:pt>
                <c:pt idx="32">
                  <c:v>40787</c:v>
                </c:pt>
                <c:pt idx="33">
                  <c:v>40817</c:v>
                </c:pt>
                <c:pt idx="34">
                  <c:v>40848</c:v>
                </c:pt>
                <c:pt idx="35">
                  <c:v>40878</c:v>
                </c:pt>
                <c:pt idx="36">
                  <c:v>40909</c:v>
                </c:pt>
                <c:pt idx="37">
                  <c:v>40940</c:v>
                </c:pt>
                <c:pt idx="38">
                  <c:v>40969</c:v>
                </c:pt>
                <c:pt idx="39">
                  <c:v>41000</c:v>
                </c:pt>
                <c:pt idx="40">
                  <c:v>41030</c:v>
                </c:pt>
                <c:pt idx="41">
                  <c:v>41061</c:v>
                </c:pt>
                <c:pt idx="42">
                  <c:v>41091</c:v>
                </c:pt>
                <c:pt idx="43">
                  <c:v>41122</c:v>
                </c:pt>
                <c:pt idx="44">
                  <c:v>41153</c:v>
                </c:pt>
                <c:pt idx="45">
                  <c:v>41183</c:v>
                </c:pt>
                <c:pt idx="46">
                  <c:v>41214</c:v>
                </c:pt>
                <c:pt idx="47">
                  <c:v>41244</c:v>
                </c:pt>
                <c:pt idx="48">
                  <c:v>41275</c:v>
                </c:pt>
                <c:pt idx="49">
                  <c:v>41306</c:v>
                </c:pt>
                <c:pt idx="50">
                  <c:v>41334</c:v>
                </c:pt>
                <c:pt idx="51">
                  <c:v>41365</c:v>
                </c:pt>
                <c:pt idx="52">
                  <c:v>41395</c:v>
                </c:pt>
                <c:pt idx="53">
                  <c:v>41426</c:v>
                </c:pt>
                <c:pt idx="54">
                  <c:v>41456</c:v>
                </c:pt>
                <c:pt idx="55">
                  <c:v>41487</c:v>
                </c:pt>
                <c:pt idx="56">
                  <c:v>41518</c:v>
                </c:pt>
                <c:pt idx="57">
                  <c:v>41548</c:v>
                </c:pt>
                <c:pt idx="58">
                  <c:v>41579</c:v>
                </c:pt>
                <c:pt idx="59">
                  <c:v>41609</c:v>
                </c:pt>
                <c:pt idx="60">
                  <c:v>41640</c:v>
                </c:pt>
                <c:pt idx="61">
                  <c:v>41671</c:v>
                </c:pt>
                <c:pt idx="62">
                  <c:v>41699</c:v>
                </c:pt>
                <c:pt idx="63">
                  <c:v>41730</c:v>
                </c:pt>
                <c:pt idx="64">
                  <c:v>41760</c:v>
                </c:pt>
                <c:pt idx="65">
                  <c:v>41791</c:v>
                </c:pt>
                <c:pt idx="66">
                  <c:v>41821</c:v>
                </c:pt>
                <c:pt idx="67">
                  <c:v>41852</c:v>
                </c:pt>
                <c:pt idx="68">
                  <c:v>41883</c:v>
                </c:pt>
                <c:pt idx="69">
                  <c:v>41913</c:v>
                </c:pt>
                <c:pt idx="70">
                  <c:v>41944</c:v>
                </c:pt>
                <c:pt idx="71">
                  <c:v>41974</c:v>
                </c:pt>
                <c:pt idx="72">
                  <c:v>42005</c:v>
                </c:pt>
                <c:pt idx="73">
                  <c:v>42036</c:v>
                </c:pt>
                <c:pt idx="74">
                  <c:v>42064</c:v>
                </c:pt>
                <c:pt idx="75">
                  <c:v>42095</c:v>
                </c:pt>
                <c:pt idx="76">
                  <c:v>42125</c:v>
                </c:pt>
                <c:pt idx="77">
                  <c:v>42156</c:v>
                </c:pt>
                <c:pt idx="78">
                  <c:v>42186</c:v>
                </c:pt>
                <c:pt idx="79">
                  <c:v>42217</c:v>
                </c:pt>
                <c:pt idx="80">
                  <c:v>42248</c:v>
                </c:pt>
                <c:pt idx="81">
                  <c:v>42278</c:v>
                </c:pt>
                <c:pt idx="82">
                  <c:v>42309</c:v>
                </c:pt>
                <c:pt idx="83">
                  <c:v>42339</c:v>
                </c:pt>
                <c:pt idx="84">
                  <c:v>42370</c:v>
                </c:pt>
                <c:pt idx="85">
                  <c:v>42401</c:v>
                </c:pt>
                <c:pt idx="86">
                  <c:v>42430</c:v>
                </c:pt>
                <c:pt idx="87">
                  <c:v>42461</c:v>
                </c:pt>
                <c:pt idx="88">
                  <c:v>42491</c:v>
                </c:pt>
                <c:pt idx="89">
                  <c:v>42522</c:v>
                </c:pt>
                <c:pt idx="90">
                  <c:v>42552</c:v>
                </c:pt>
                <c:pt idx="91">
                  <c:v>42583</c:v>
                </c:pt>
                <c:pt idx="92">
                  <c:v>42614</c:v>
                </c:pt>
                <c:pt idx="93">
                  <c:v>42644</c:v>
                </c:pt>
                <c:pt idx="94">
                  <c:v>42675</c:v>
                </c:pt>
                <c:pt idx="95">
                  <c:v>42705</c:v>
                </c:pt>
                <c:pt idx="96">
                  <c:v>42736</c:v>
                </c:pt>
                <c:pt idx="97">
                  <c:v>42767</c:v>
                </c:pt>
                <c:pt idx="98">
                  <c:v>42795</c:v>
                </c:pt>
                <c:pt idx="99">
                  <c:v>42826</c:v>
                </c:pt>
                <c:pt idx="100">
                  <c:v>42856</c:v>
                </c:pt>
                <c:pt idx="101">
                  <c:v>42887</c:v>
                </c:pt>
                <c:pt idx="102">
                  <c:v>42917</c:v>
                </c:pt>
                <c:pt idx="103">
                  <c:v>42948</c:v>
                </c:pt>
                <c:pt idx="104">
                  <c:v>42979</c:v>
                </c:pt>
                <c:pt idx="105">
                  <c:v>43009</c:v>
                </c:pt>
                <c:pt idx="106">
                  <c:v>43040</c:v>
                </c:pt>
                <c:pt idx="107">
                  <c:v>43070</c:v>
                </c:pt>
                <c:pt idx="108">
                  <c:v>43101</c:v>
                </c:pt>
                <c:pt idx="109">
                  <c:v>43132</c:v>
                </c:pt>
                <c:pt idx="110">
                  <c:v>43160</c:v>
                </c:pt>
                <c:pt idx="111">
                  <c:v>43191</c:v>
                </c:pt>
                <c:pt idx="112">
                  <c:v>43221</c:v>
                </c:pt>
                <c:pt idx="113">
                  <c:v>43252</c:v>
                </c:pt>
                <c:pt idx="114">
                  <c:v>43282</c:v>
                </c:pt>
                <c:pt idx="115">
                  <c:v>43313</c:v>
                </c:pt>
                <c:pt idx="116">
                  <c:v>43344</c:v>
                </c:pt>
                <c:pt idx="117">
                  <c:v>43374</c:v>
                </c:pt>
                <c:pt idx="118">
                  <c:v>43405</c:v>
                </c:pt>
                <c:pt idx="119">
                  <c:v>43435</c:v>
                </c:pt>
                <c:pt idx="120">
                  <c:v>43466</c:v>
                </c:pt>
                <c:pt idx="121">
                  <c:v>43497</c:v>
                </c:pt>
                <c:pt idx="122">
                  <c:v>43525</c:v>
                </c:pt>
                <c:pt idx="123">
                  <c:v>43556</c:v>
                </c:pt>
                <c:pt idx="124">
                  <c:v>43586</c:v>
                </c:pt>
                <c:pt idx="125">
                  <c:v>43617</c:v>
                </c:pt>
                <c:pt idx="126">
                  <c:v>43647</c:v>
                </c:pt>
                <c:pt idx="127">
                  <c:v>43678</c:v>
                </c:pt>
                <c:pt idx="128">
                  <c:v>43709</c:v>
                </c:pt>
                <c:pt idx="129">
                  <c:v>43739</c:v>
                </c:pt>
                <c:pt idx="130">
                  <c:v>43770</c:v>
                </c:pt>
                <c:pt idx="131">
                  <c:v>43800</c:v>
                </c:pt>
                <c:pt idx="132">
                  <c:v>43831</c:v>
                </c:pt>
                <c:pt idx="133">
                  <c:v>43862</c:v>
                </c:pt>
                <c:pt idx="134">
                  <c:v>43891</c:v>
                </c:pt>
                <c:pt idx="135">
                  <c:v>43922</c:v>
                </c:pt>
                <c:pt idx="136">
                  <c:v>43952</c:v>
                </c:pt>
                <c:pt idx="137">
                  <c:v>43983</c:v>
                </c:pt>
                <c:pt idx="138">
                  <c:v>44013</c:v>
                </c:pt>
                <c:pt idx="139">
                  <c:v>44044</c:v>
                </c:pt>
                <c:pt idx="140">
                  <c:v>44075</c:v>
                </c:pt>
                <c:pt idx="141">
                  <c:v>44105</c:v>
                </c:pt>
                <c:pt idx="142">
                  <c:v>44136</c:v>
                </c:pt>
                <c:pt idx="143">
                  <c:v>44166</c:v>
                </c:pt>
                <c:pt idx="144">
                  <c:v>44197</c:v>
                </c:pt>
                <c:pt idx="145">
                  <c:v>44228</c:v>
                </c:pt>
                <c:pt idx="146">
                  <c:v>44256</c:v>
                </c:pt>
                <c:pt idx="147">
                  <c:v>44287</c:v>
                </c:pt>
                <c:pt idx="148">
                  <c:v>44317</c:v>
                </c:pt>
                <c:pt idx="149">
                  <c:v>44348</c:v>
                </c:pt>
                <c:pt idx="150">
                  <c:v>44378</c:v>
                </c:pt>
                <c:pt idx="151">
                  <c:v>44409</c:v>
                </c:pt>
                <c:pt idx="152">
                  <c:v>44440</c:v>
                </c:pt>
                <c:pt idx="153">
                  <c:v>44470</c:v>
                </c:pt>
                <c:pt idx="154">
                  <c:v>44501</c:v>
                </c:pt>
                <c:pt idx="155">
                  <c:v>44531</c:v>
                </c:pt>
                <c:pt idx="156">
                  <c:v>44562</c:v>
                </c:pt>
                <c:pt idx="157">
                  <c:v>44593</c:v>
                </c:pt>
                <c:pt idx="158">
                  <c:v>44621</c:v>
                </c:pt>
                <c:pt idx="159">
                  <c:v>44652</c:v>
                </c:pt>
                <c:pt idx="160">
                  <c:v>44682</c:v>
                </c:pt>
                <c:pt idx="161">
                  <c:v>44713</c:v>
                </c:pt>
                <c:pt idx="162">
                  <c:v>44743</c:v>
                </c:pt>
                <c:pt idx="163">
                  <c:v>44774</c:v>
                </c:pt>
                <c:pt idx="164">
                  <c:v>44805</c:v>
                </c:pt>
                <c:pt idx="165">
                  <c:v>44835</c:v>
                </c:pt>
                <c:pt idx="166">
                  <c:v>44866</c:v>
                </c:pt>
                <c:pt idx="167">
                  <c:v>44896</c:v>
                </c:pt>
                <c:pt idx="168">
                  <c:v>44927</c:v>
                </c:pt>
                <c:pt idx="169">
                  <c:v>44958</c:v>
                </c:pt>
                <c:pt idx="170">
                  <c:v>44986</c:v>
                </c:pt>
                <c:pt idx="171">
                  <c:v>45017</c:v>
                </c:pt>
                <c:pt idx="172">
                  <c:v>45047</c:v>
                </c:pt>
                <c:pt idx="173">
                  <c:v>45078</c:v>
                </c:pt>
                <c:pt idx="174">
                  <c:v>45108</c:v>
                </c:pt>
                <c:pt idx="175">
                  <c:v>45139</c:v>
                </c:pt>
                <c:pt idx="176">
                  <c:v>45170</c:v>
                </c:pt>
                <c:pt idx="177">
                  <c:v>45200</c:v>
                </c:pt>
                <c:pt idx="178">
                  <c:v>45231</c:v>
                </c:pt>
                <c:pt idx="179">
                  <c:v>45261</c:v>
                </c:pt>
              </c:numCache>
            </c:numRef>
          </c:cat>
          <c:val>
            <c:numRef>
              <c:f>'[Copy of downscaling.xlsx]Sheet6'!$E$2:$E$181</c:f>
              <c:numCache>
                <c:formatCode>General</c:formatCode>
                <c:ptCount val="180"/>
                <c:pt idx="0">
                  <c:v>0.80063498516984555</c:v>
                </c:pt>
                <c:pt idx="1">
                  <c:v>0.80291651025189426</c:v>
                </c:pt>
                <c:pt idx="2">
                  <c:v>0.74554735844185505</c:v>
                </c:pt>
                <c:pt idx="3">
                  <c:v>0.70662671244527897</c:v>
                </c:pt>
                <c:pt idx="4">
                  <c:v>0.81813225899635478</c:v>
                </c:pt>
                <c:pt idx="5">
                  <c:v>0.75557214920072691</c:v>
                </c:pt>
                <c:pt idx="6">
                  <c:v>1.1006238578721534</c:v>
                </c:pt>
                <c:pt idx="7">
                  <c:v>1.072545560956947</c:v>
                </c:pt>
                <c:pt idx="8">
                  <c:v>0.90992612414693297</c:v>
                </c:pt>
                <c:pt idx="9">
                  <c:v>0.89989221742085002</c:v>
                </c:pt>
                <c:pt idx="10">
                  <c:v>0.89341444470588516</c:v>
                </c:pt>
                <c:pt idx="11">
                  <c:v>0.85056953315494765</c:v>
                </c:pt>
                <c:pt idx="12">
                  <c:v>0.80209225649137328</c:v>
                </c:pt>
                <c:pt idx="13">
                  <c:v>0.78764935464918062</c:v>
                </c:pt>
                <c:pt idx="14">
                  <c:v>0.74778576739793534</c:v>
                </c:pt>
                <c:pt idx="15">
                  <c:v>0.74447704313586138</c:v>
                </c:pt>
                <c:pt idx="16">
                  <c:v>0.81314719472598074</c:v>
                </c:pt>
                <c:pt idx="17">
                  <c:v>0.76274060276718547</c:v>
                </c:pt>
                <c:pt idx="18">
                  <c:v>1.0891422371964823</c:v>
                </c:pt>
                <c:pt idx="19">
                  <c:v>1.0472243643353085</c:v>
                </c:pt>
                <c:pt idx="20">
                  <c:v>0.89098250856379435</c:v>
                </c:pt>
                <c:pt idx="21">
                  <c:v>0.9020005031418098</c:v>
                </c:pt>
                <c:pt idx="22">
                  <c:v>0.88719063803953968</c:v>
                </c:pt>
                <c:pt idx="23">
                  <c:v>0.85603552946704575</c:v>
                </c:pt>
                <c:pt idx="24">
                  <c:v>1.1489368358194099</c:v>
                </c:pt>
                <c:pt idx="25">
                  <c:v>1.135593367201811</c:v>
                </c:pt>
                <c:pt idx="26">
                  <c:v>1.0607978725862723</c:v>
                </c:pt>
                <c:pt idx="27">
                  <c:v>0.99754830439835041</c:v>
                </c:pt>
                <c:pt idx="28">
                  <c:v>1.1321110677272246</c:v>
                </c:pt>
                <c:pt idx="29">
                  <c:v>1.0851680631210221</c:v>
                </c:pt>
                <c:pt idx="30">
                  <c:v>1.5484174046488577</c:v>
                </c:pt>
                <c:pt idx="31">
                  <c:v>1.4987084978429408</c:v>
                </c:pt>
                <c:pt idx="32">
                  <c:v>1.2831322474600426</c:v>
                </c:pt>
                <c:pt idx="33">
                  <c:v>1.2673104352304321</c:v>
                </c:pt>
                <c:pt idx="34">
                  <c:v>1.2494848636387184</c:v>
                </c:pt>
                <c:pt idx="35">
                  <c:v>1.2052591369430037</c:v>
                </c:pt>
                <c:pt idx="36">
                  <c:v>1.8337123517587173</c:v>
                </c:pt>
                <c:pt idx="37">
                  <c:v>1.7982982677033179</c:v>
                </c:pt>
                <c:pt idx="38">
                  <c:v>1.7107914780045737</c:v>
                </c:pt>
                <c:pt idx="39">
                  <c:v>1.6380607161772629</c:v>
                </c:pt>
                <c:pt idx="40">
                  <c:v>1.8415780012944631</c:v>
                </c:pt>
                <c:pt idx="41">
                  <c:v>1.7823182262723127</c:v>
                </c:pt>
                <c:pt idx="42">
                  <c:v>2.4894995417681889</c:v>
                </c:pt>
                <c:pt idx="43">
                  <c:v>2.4288572629483003</c:v>
                </c:pt>
                <c:pt idx="44">
                  <c:v>2.0647718479487462</c:v>
                </c:pt>
                <c:pt idx="45">
                  <c:v>2.0125726294253572</c:v>
                </c:pt>
                <c:pt idx="46">
                  <c:v>1.9567790855862024</c:v>
                </c:pt>
                <c:pt idx="47">
                  <c:v>1.9016879464120739</c:v>
                </c:pt>
                <c:pt idx="48">
                  <c:v>1.6562036203850257</c:v>
                </c:pt>
                <c:pt idx="49">
                  <c:v>1.6325373636388369</c:v>
                </c:pt>
                <c:pt idx="50">
                  <c:v>1.5387374067579649</c:v>
                </c:pt>
                <c:pt idx="51">
                  <c:v>1.4651439475770951</c:v>
                </c:pt>
                <c:pt idx="52">
                  <c:v>1.6226112748154728</c:v>
                </c:pt>
                <c:pt idx="53">
                  <c:v>1.5859264573165377</c:v>
                </c:pt>
                <c:pt idx="54">
                  <c:v>2.2082700491524823</c:v>
                </c:pt>
                <c:pt idx="55">
                  <c:v>2.1520614655217023</c:v>
                </c:pt>
                <c:pt idx="56">
                  <c:v>1.8476543170089472</c:v>
                </c:pt>
                <c:pt idx="57">
                  <c:v>1.7925024690916009</c:v>
                </c:pt>
                <c:pt idx="58">
                  <c:v>1.7474088883235948</c:v>
                </c:pt>
                <c:pt idx="59">
                  <c:v>1.7125292722263046</c:v>
                </c:pt>
                <c:pt idx="60">
                  <c:v>1.2343465016593276</c:v>
                </c:pt>
                <c:pt idx="61">
                  <c:v>1.2307461508091828</c:v>
                </c:pt>
                <c:pt idx="62">
                  <c:v>1.1628069590516432</c:v>
                </c:pt>
                <c:pt idx="63">
                  <c:v>1.080519942790894</c:v>
                </c:pt>
                <c:pt idx="64">
                  <c:v>1.2153677540181689</c:v>
                </c:pt>
                <c:pt idx="65">
                  <c:v>1.1969769862621169</c:v>
                </c:pt>
                <c:pt idx="66">
                  <c:v>1.6877167703645122</c:v>
                </c:pt>
                <c:pt idx="67">
                  <c:v>1.6525024733258535</c:v>
                </c:pt>
                <c:pt idx="68">
                  <c:v>1.4070287072272254</c:v>
                </c:pt>
                <c:pt idx="69">
                  <c:v>1.375036916392423</c:v>
                </c:pt>
                <c:pt idx="70">
                  <c:v>1.3441790921051071</c:v>
                </c:pt>
                <c:pt idx="71">
                  <c:v>1.2844565290145671</c:v>
                </c:pt>
                <c:pt idx="72">
                  <c:v>1.7935456034965946</c:v>
                </c:pt>
                <c:pt idx="73">
                  <c:v>1.7958271285786436</c:v>
                </c:pt>
                <c:pt idx="74">
                  <c:v>1.7384579767686041</c:v>
                </c:pt>
                <c:pt idx="75">
                  <c:v>1.6995373307720283</c:v>
                </c:pt>
                <c:pt idx="76">
                  <c:v>1.8110428773231038</c:v>
                </c:pt>
                <c:pt idx="77">
                  <c:v>1.7484827675274761</c:v>
                </c:pt>
                <c:pt idx="78">
                  <c:v>2.0935344761989025</c:v>
                </c:pt>
                <c:pt idx="79">
                  <c:v>2.0654561792836965</c:v>
                </c:pt>
                <c:pt idx="80">
                  <c:v>1.9028367424736818</c:v>
                </c:pt>
                <c:pt idx="81">
                  <c:v>1.8928028357475992</c:v>
                </c:pt>
                <c:pt idx="82">
                  <c:v>1.886325063032634</c:v>
                </c:pt>
                <c:pt idx="83">
                  <c:v>1.843480151481697</c:v>
                </c:pt>
                <c:pt idx="84">
                  <c:v>1.7950028748181224</c:v>
                </c:pt>
                <c:pt idx="85">
                  <c:v>1.7805599729759298</c:v>
                </c:pt>
                <c:pt idx="86">
                  <c:v>1.7406963857246844</c:v>
                </c:pt>
                <c:pt idx="87">
                  <c:v>1.7373876614626105</c:v>
                </c:pt>
                <c:pt idx="88">
                  <c:v>1.8060578130527296</c:v>
                </c:pt>
                <c:pt idx="89">
                  <c:v>1.7556512210939346</c:v>
                </c:pt>
                <c:pt idx="90">
                  <c:v>2.0820528555232314</c:v>
                </c:pt>
                <c:pt idx="91">
                  <c:v>2.0401349826620576</c:v>
                </c:pt>
                <c:pt idx="92">
                  <c:v>1.8838931268905432</c:v>
                </c:pt>
                <c:pt idx="93">
                  <c:v>1.8949111214685592</c:v>
                </c:pt>
                <c:pt idx="94">
                  <c:v>1.8801012563662887</c:v>
                </c:pt>
                <c:pt idx="95">
                  <c:v>1.848946147793795</c:v>
                </c:pt>
                <c:pt idx="96">
                  <c:v>2.1418474541461592</c:v>
                </c:pt>
                <c:pt idx="97">
                  <c:v>2.1285039855285603</c:v>
                </c:pt>
                <c:pt idx="98">
                  <c:v>2.0537084909130217</c:v>
                </c:pt>
                <c:pt idx="99">
                  <c:v>1.9904589227250997</c:v>
                </c:pt>
                <c:pt idx="100">
                  <c:v>2.1250216860539735</c:v>
                </c:pt>
                <c:pt idx="101">
                  <c:v>2.0780786814477712</c:v>
                </c:pt>
                <c:pt idx="102">
                  <c:v>2.5413280229756068</c:v>
                </c:pt>
                <c:pt idx="103">
                  <c:v>2.4916191161696899</c:v>
                </c:pt>
                <c:pt idx="104">
                  <c:v>2.2760428657867915</c:v>
                </c:pt>
                <c:pt idx="105">
                  <c:v>2.2602210535571814</c:v>
                </c:pt>
                <c:pt idx="106">
                  <c:v>2.2423954819654672</c:v>
                </c:pt>
                <c:pt idx="107">
                  <c:v>2.198169755269753</c:v>
                </c:pt>
                <c:pt idx="108">
                  <c:v>2.8266229700854666</c:v>
                </c:pt>
                <c:pt idx="109">
                  <c:v>2.7912088860300672</c:v>
                </c:pt>
                <c:pt idx="110">
                  <c:v>2.7037020963313227</c:v>
                </c:pt>
                <c:pt idx="111">
                  <c:v>2.6309713345040122</c:v>
                </c:pt>
                <c:pt idx="112">
                  <c:v>2.8344886196212125</c:v>
                </c:pt>
                <c:pt idx="113">
                  <c:v>2.7752288445990621</c:v>
                </c:pt>
                <c:pt idx="114">
                  <c:v>3.482410160094938</c:v>
                </c:pt>
                <c:pt idx="115">
                  <c:v>3.4217678812750494</c:v>
                </c:pt>
                <c:pt idx="116">
                  <c:v>3.0576824662754953</c:v>
                </c:pt>
                <c:pt idx="117">
                  <c:v>3.0054832477521067</c:v>
                </c:pt>
                <c:pt idx="118">
                  <c:v>2.9496897039129513</c:v>
                </c:pt>
                <c:pt idx="119">
                  <c:v>2.894598564738823</c:v>
                </c:pt>
                <c:pt idx="120">
                  <c:v>2.6491142387117748</c:v>
                </c:pt>
                <c:pt idx="121">
                  <c:v>2.6254479819655865</c:v>
                </c:pt>
                <c:pt idx="122">
                  <c:v>2.531648025084714</c:v>
                </c:pt>
                <c:pt idx="123">
                  <c:v>2.458054565903844</c:v>
                </c:pt>
                <c:pt idx="124">
                  <c:v>2.6155218931422226</c:v>
                </c:pt>
                <c:pt idx="125">
                  <c:v>2.5788370756432863</c:v>
                </c:pt>
                <c:pt idx="126">
                  <c:v>3.2011806674792318</c:v>
                </c:pt>
                <c:pt idx="127">
                  <c:v>3.1449720838484509</c:v>
                </c:pt>
                <c:pt idx="128">
                  <c:v>2.8405649353356965</c:v>
                </c:pt>
                <c:pt idx="129">
                  <c:v>2.78541308741835</c:v>
                </c:pt>
                <c:pt idx="130">
                  <c:v>2.7403195066503443</c:v>
                </c:pt>
                <c:pt idx="131">
                  <c:v>2.7054398905530532</c:v>
                </c:pt>
                <c:pt idx="132">
                  <c:v>2.2272571199860769</c:v>
                </c:pt>
                <c:pt idx="133">
                  <c:v>2.2236567691359319</c:v>
                </c:pt>
                <c:pt idx="134">
                  <c:v>2.1557175773783923</c:v>
                </c:pt>
                <c:pt idx="135">
                  <c:v>2.0734305611176431</c:v>
                </c:pt>
                <c:pt idx="136">
                  <c:v>2.2082783723449184</c:v>
                </c:pt>
                <c:pt idx="137">
                  <c:v>2.1898876045888658</c:v>
                </c:pt>
                <c:pt idx="138">
                  <c:v>2.6806273886912613</c:v>
                </c:pt>
                <c:pt idx="139">
                  <c:v>2.6454130916526024</c:v>
                </c:pt>
                <c:pt idx="140">
                  <c:v>2.3999393255539747</c:v>
                </c:pt>
                <c:pt idx="141">
                  <c:v>2.3679475347191721</c:v>
                </c:pt>
                <c:pt idx="142">
                  <c:v>2.3370897104318562</c:v>
                </c:pt>
                <c:pt idx="143">
                  <c:v>2.2773671473413164</c:v>
                </c:pt>
                <c:pt idx="144">
                  <c:v>2.786456221823344</c:v>
                </c:pt>
                <c:pt idx="145">
                  <c:v>2.788737746905392</c:v>
                </c:pt>
                <c:pt idx="146">
                  <c:v>2.7313685950953532</c:v>
                </c:pt>
                <c:pt idx="147">
                  <c:v>2.6924479490987774</c:v>
                </c:pt>
                <c:pt idx="148">
                  <c:v>2.8039534956498526</c:v>
                </c:pt>
                <c:pt idx="149">
                  <c:v>2.741393385854225</c:v>
                </c:pt>
                <c:pt idx="150">
                  <c:v>3.0864450945256521</c:v>
                </c:pt>
                <c:pt idx="151">
                  <c:v>3.0583667976104452</c:v>
                </c:pt>
                <c:pt idx="152">
                  <c:v>2.8957473608004314</c:v>
                </c:pt>
                <c:pt idx="153">
                  <c:v>2.8857134540743483</c:v>
                </c:pt>
                <c:pt idx="154">
                  <c:v>2.8792356813593836</c:v>
                </c:pt>
                <c:pt idx="155">
                  <c:v>2.8363907698084456</c:v>
                </c:pt>
                <c:pt idx="156">
                  <c:v>2.7879134931448717</c:v>
                </c:pt>
                <c:pt idx="157">
                  <c:v>2.7734705913026789</c:v>
                </c:pt>
                <c:pt idx="158">
                  <c:v>2.733607004051434</c:v>
                </c:pt>
                <c:pt idx="159">
                  <c:v>2.7302982797893596</c:v>
                </c:pt>
                <c:pt idx="160">
                  <c:v>2.7989684313794791</c:v>
                </c:pt>
                <c:pt idx="161">
                  <c:v>2.7485618394206837</c:v>
                </c:pt>
                <c:pt idx="162">
                  <c:v>3.0749634738499805</c:v>
                </c:pt>
                <c:pt idx="163">
                  <c:v>3.0330456009888067</c:v>
                </c:pt>
                <c:pt idx="164">
                  <c:v>2.876803745217293</c:v>
                </c:pt>
                <c:pt idx="165">
                  <c:v>2.8878217397953083</c:v>
                </c:pt>
                <c:pt idx="166">
                  <c:v>2.873011874693038</c:v>
                </c:pt>
                <c:pt idx="167">
                  <c:v>2.8418567661205438</c:v>
                </c:pt>
                <c:pt idx="168">
                  <c:v>3.1347580724729083</c:v>
                </c:pt>
                <c:pt idx="169">
                  <c:v>3.121414603855309</c:v>
                </c:pt>
                <c:pt idx="170">
                  <c:v>3.0466191092397708</c:v>
                </c:pt>
                <c:pt idx="171">
                  <c:v>2.9833695410518488</c:v>
                </c:pt>
                <c:pt idx="172">
                  <c:v>3.1179323043807226</c:v>
                </c:pt>
                <c:pt idx="173">
                  <c:v>3.0709892997745203</c:v>
                </c:pt>
                <c:pt idx="174">
                  <c:v>3.5342386413023563</c:v>
                </c:pt>
                <c:pt idx="175">
                  <c:v>3.484529734496439</c:v>
                </c:pt>
                <c:pt idx="176">
                  <c:v>3.268953484113541</c:v>
                </c:pt>
                <c:pt idx="177">
                  <c:v>3.2531316718839305</c:v>
                </c:pt>
                <c:pt idx="178">
                  <c:v>3.2353061002922168</c:v>
                </c:pt>
                <c:pt idx="179">
                  <c:v>3.1910803735965017</c:v>
                </c:pt>
              </c:numCache>
            </c:numRef>
          </c:val>
          <c:smooth val="0"/>
          <c:extLst>
            <c:ext xmlns:c16="http://schemas.microsoft.com/office/drawing/2014/chart" uri="{C3380CC4-5D6E-409C-BE32-E72D297353CC}">
              <c16:uniqueId val="{00000000-8E77-4D68-9FB5-C95ECEB37C66}"/>
            </c:ext>
          </c:extLst>
        </c:ser>
        <c:dLbls>
          <c:showLegendKey val="0"/>
          <c:showVal val="0"/>
          <c:showCatName val="0"/>
          <c:showSerName val="0"/>
          <c:showPercent val="0"/>
          <c:showBubbleSize val="0"/>
        </c:dLbls>
        <c:smooth val="0"/>
        <c:axId val="169208928"/>
        <c:axId val="169207288"/>
      </c:lineChart>
      <c:dateAx>
        <c:axId val="169208928"/>
        <c:scaling>
          <c:orientation val="minMax"/>
        </c:scaling>
        <c:delete val="0"/>
        <c:axPos val="b"/>
        <c:numFmt formatCode="mmm\-yy" sourceLinked="1"/>
        <c:majorTickMark val="out"/>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69207288"/>
        <c:crosses val="autoZero"/>
        <c:auto val="1"/>
        <c:lblOffset val="100"/>
        <c:baseTimeUnit val="months"/>
      </c:dateAx>
      <c:valAx>
        <c:axId val="169207288"/>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69208928"/>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'[Copy of downscaling.xlsx]Sheet8'!$B$1</c:f>
              <c:strCache>
                <c:ptCount val="1"/>
                <c:pt idx="0">
                  <c:v>Values</c:v>
                </c:pt>
              </c:strCache>
            </c:strRef>
          </c:tx>
          <c:spPr>
            <a:ln w="34925" cap="rnd">
              <a:solidFill>
                <a:schemeClr val="accent1"/>
              </a:solidFill>
              <a:round/>
            </a:ln>
            <a:effectLst>
              <a:outerShdw blurRad="44450" dist="25400" dir="2700000" algn="br" rotWithShape="0">
                <a:srgbClr val="000000">
                  <a:alpha val="60000"/>
                </a:srgbClr>
              </a:outerShdw>
            </a:effectLst>
          </c:spPr>
          <c:marker>
            <c:symbol val="none"/>
          </c:marker>
          <c:val>
            <c:numRef>
              <c:f>'[Copy of downscaling.xlsx]Sheet8'!$B$2:$B$145</c:f>
              <c:numCache>
                <c:formatCode>General</c:formatCode>
                <c:ptCount val="144"/>
                <c:pt idx="0">
                  <c:v>0.80063498516984555</c:v>
                </c:pt>
                <c:pt idx="1">
                  <c:v>0.80291651025189426</c:v>
                </c:pt>
                <c:pt idx="2">
                  <c:v>0.74554735844185505</c:v>
                </c:pt>
                <c:pt idx="3">
                  <c:v>0.70662671244527897</c:v>
                </c:pt>
                <c:pt idx="4">
                  <c:v>0.81813225899635478</c:v>
                </c:pt>
                <c:pt idx="5">
                  <c:v>0.75557214920072691</c:v>
                </c:pt>
                <c:pt idx="6">
                  <c:v>1.1006238578721534</c:v>
                </c:pt>
                <c:pt idx="7">
                  <c:v>1.072545560956947</c:v>
                </c:pt>
                <c:pt idx="8">
                  <c:v>0.90992612414693297</c:v>
                </c:pt>
                <c:pt idx="9">
                  <c:v>0.89989221742085002</c:v>
                </c:pt>
                <c:pt idx="10">
                  <c:v>0.89341444470588516</c:v>
                </c:pt>
                <c:pt idx="11">
                  <c:v>0.85056953315494765</c:v>
                </c:pt>
                <c:pt idx="12">
                  <c:v>0.80209225649137328</c:v>
                </c:pt>
                <c:pt idx="13">
                  <c:v>0.78764935464918062</c:v>
                </c:pt>
                <c:pt idx="14">
                  <c:v>0.74778576739793534</c:v>
                </c:pt>
                <c:pt idx="15">
                  <c:v>0.74447704313586138</c:v>
                </c:pt>
                <c:pt idx="16">
                  <c:v>0.81314719472598074</c:v>
                </c:pt>
                <c:pt idx="17">
                  <c:v>0.76274060276718547</c:v>
                </c:pt>
                <c:pt idx="18">
                  <c:v>1.0891422371964823</c:v>
                </c:pt>
                <c:pt idx="19">
                  <c:v>1.0472243643353085</c:v>
                </c:pt>
                <c:pt idx="20">
                  <c:v>0.89098250856379435</c:v>
                </c:pt>
                <c:pt idx="21">
                  <c:v>0.9020005031418098</c:v>
                </c:pt>
                <c:pt idx="22">
                  <c:v>0.88719063803953968</c:v>
                </c:pt>
                <c:pt idx="23">
                  <c:v>0.85603552946704575</c:v>
                </c:pt>
                <c:pt idx="24">
                  <c:v>1.1489368358194099</c:v>
                </c:pt>
                <c:pt idx="25">
                  <c:v>1.135593367201811</c:v>
                </c:pt>
                <c:pt idx="26">
                  <c:v>1.0607978725862723</c:v>
                </c:pt>
                <c:pt idx="27">
                  <c:v>0.99754830439835041</c:v>
                </c:pt>
                <c:pt idx="28">
                  <c:v>1.1321110677272246</c:v>
                </c:pt>
                <c:pt idx="29">
                  <c:v>1.0851680631210221</c:v>
                </c:pt>
                <c:pt idx="30">
                  <c:v>1.5484174046488577</c:v>
                </c:pt>
                <c:pt idx="31">
                  <c:v>1.4987084978429408</c:v>
                </c:pt>
                <c:pt idx="32">
                  <c:v>1.2831322474600426</c:v>
                </c:pt>
                <c:pt idx="33">
                  <c:v>1.2673104352304321</c:v>
                </c:pt>
                <c:pt idx="34">
                  <c:v>1.2494848636387184</c:v>
                </c:pt>
                <c:pt idx="35">
                  <c:v>1.2052591369430037</c:v>
                </c:pt>
                <c:pt idx="36">
                  <c:v>1.8337123517587173</c:v>
                </c:pt>
                <c:pt idx="37">
                  <c:v>1.7982982677033179</c:v>
                </c:pt>
                <c:pt idx="38">
                  <c:v>1.7107914780045737</c:v>
                </c:pt>
                <c:pt idx="39">
                  <c:v>1.6380607161772629</c:v>
                </c:pt>
                <c:pt idx="40">
                  <c:v>1.8415780012944631</c:v>
                </c:pt>
                <c:pt idx="41">
                  <c:v>1.7823182262723127</c:v>
                </c:pt>
                <c:pt idx="42">
                  <c:v>2.4894995417681889</c:v>
                </c:pt>
                <c:pt idx="43">
                  <c:v>2.4288572629483003</c:v>
                </c:pt>
                <c:pt idx="44">
                  <c:v>2.0647718479487462</c:v>
                </c:pt>
                <c:pt idx="45">
                  <c:v>2.0125726294253572</c:v>
                </c:pt>
                <c:pt idx="46">
                  <c:v>1.9567790855862024</c:v>
                </c:pt>
                <c:pt idx="47">
                  <c:v>1.9016879464120739</c:v>
                </c:pt>
                <c:pt idx="48">
                  <c:v>1.6562036203850257</c:v>
                </c:pt>
                <c:pt idx="49">
                  <c:v>1.6325373636388369</c:v>
                </c:pt>
                <c:pt idx="50">
                  <c:v>1.5387374067579649</c:v>
                </c:pt>
                <c:pt idx="51">
                  <c:v>1.4651439475770951</c:v>
                </c:pt>
                <c:pt idx="52">
                  <c:v>1.6226112748154728</c:v>
                </c:pt>
                <c:pt idx="53">
                  <c:v>1.5859264573165377</c:v>
                </c:pt>
                <c:pt idx="54">
                  <c:v>2.2082700491524823</c:v>
                </c:pt>
                <c:pt idx="55">
                  <c:v>2.1520614655217023</c:v>
                </c:pt>
                <c:pt idx="56">
                  <c:v>1.8476543170089472</c:v>
                </c:pt>
                <c:pt idx="57">
                  <c:v>1.7925024690916009</c:v>
                </c:pt>
                <c:pt idx="58">
                  <c:v>1.7474088883235948</c:v>
                </c:pt>
                <c:pt idx="59">
                  <c:v>1.7125292722263046</c:v>
                </c:pt>
                <c:pt idx="60">
                  <c:v>1.2343465016593276</c:v>
                </c:pt>
                <c:pt idx="61">
                  <c:v>1.2307461508091828</c:v>
                </c:pt>
                <c:pt idx="62">
                  <c:v>1.1628069590516432</c:v>
                </c:pt>
                <c:pt idx="63">
                  <c:v>1.080519942790894</c:v>
                </c:pt>
                <c:pt idx="64">
                  <c:v>1.2153677540181689</c:v>
                </c:pt>
                <c:pt idx="65">
                  <c:v>1.1969769862621169</c:v>
                </c:pt>
                <c:pt idx="66">
                  <c:v>1.6877167703645122</c:v>
                </c:pt>
                <c:pt idx="67">
                  <c:v>1.6525024733258535</c:v>
                </c:pt>
                <c:pt idx="68">
                  <c:v>1.4070287072272254</c:v>
                </c:pt>
                <c:pt idx="69">
                  <c:v>1.375036916392423</c:v>
                </c:pt>
                <c:pt idx="70">
                  <c:v>1.3441790921051071</c:v>
                </c:pt>
                <c:pt idx="71">
                  <c:v>1.2844565290145671</c:v>
                </c:pt>
              </c:numCache>
            </c:numRef>
          </c:val>
          <c:smooth val="0"/>
          <c:extLst>
            <c:ext xmlns:c16="http://schemas.microsoft.com/office/drawing/2014/chart" uri="{C3380CC4-5D6E-409C-BE32-E72D297353CC}">
              <c16:uniqueId val="{00000000-76DA-4042-99C8-6D7D306F935C}"/>
            </c:ext>
          </c:extLst>
        </c:ser>
        <c:ser>
          <c:idx val="1"/>
          <c:order val="1"/>
          <c:tx>
            <c:strRef>
              <c:f>'[Copy of downscaling.xlsx]Sheet8'!$C$1</c:f>
              <c:strCache>
                <c:ptCount val="1"/>
                <c:pt idx="0">
                  <c:v>Forecast</c:v>
                </c:pt>
              </c:strCache>
            </c:strRef>
          </c:tx>
          <c:spPr>
            <a:ln w="34925" cap="rnd">
              <a:solidFill>
                <a:srgbClr val="C00000"/>
              </a:solidFill>
              <a:round/>
            </a:ln>
            <a:effectLst>
              <a:outerShdw blurRad="44450" dist="25400" dir="2700000" algn="br" rotWithShape="0">
                <a:srgbClr val="000000">
                  <a:alpha val="60000"/>
                </a:srgbClr>
              </a:outerShdw>
            </a:effectLst>
          </c:spPr>
          <c:marker>
            <c:symbol val="none"/>
          </c:marker>
          <c:cat>
            <c:numRef>
              <c:f>'[Copy of downscaling.xlsx]Sheet8'!$A$2:$A$145</c:f>
              <c:numCache>
                <c:formatCode>mmm\-yy</c:formatCode>
                <c:ptCount val="144"/>
                <c:pt idx="0">
                  <c:v>39814</c:v>
                </c:pt>
                <c:pt idx="1">
                  <c:v>39845</c:v>
                </c:pt>
                <c:pt idx="2">
                  <c:v>39873</c:v>
                </c:pt>
                <c:pt idx="3">
                  <c:v>39904</c:v>
                </c:pt>
                <c:pt idx="4">
                  <c:v>39934</c:v>
                </c:pt>
                <c:pt idx="5">
                  <c:v>39965</c:v>
                </c:pt>
                <c:pt idx="6">
                  <c:v>39995</c:v>
                </c:pt>
                <c:pt idx="7">
                  <c:v>40026</c:v>
                </c:pt>
                <c:pt idx="8">
                  <c:v>40057</c:v>
                </c:pt>
                <c:pt idx="9">
                  <c:v>40087</c:v>
                </c:pt>
                <c:pt idx="10">
                  <c:v>40118</c:v>
                </c:pt>
                <c:pt idx="11">
                  <c:v>40148</c:v>
                </c:pt>
                <c:pt idx="12">
                  <c:v>40179</c:v>
                </c:pt>
                <c:pt idx="13">
                  <c:v>40210</c:v>
                </c:pt>
                <c:pt idx="14">
                  <c:v>40238</c:v>
                </c:pt>
                <c:pt idx="15">
                  <c:v>40269</c:v>
                </c:pt>
                <c:pt idx="16">
                  <c:v>40299</c:v>
                </c:pt>
                <c:pt idx="17">
                  <c:v>40330</c:v>
                </c:pt>
                <c:pt idx="18">
                  <c:v>40360</c:v>
                </c:pt>
                <c:pt idx="19">
                  <c:v>40391</c:v>
                </c:pt>
                <c:pt idx="20">
                  <c:v>40422</c:v>
                </c:pt>
                <c:pt idx="21">
                  <c:v>40452</c:v>
                </c:pt>
                <c:pt idx="22">
                  <c:v>40483</c:v>
                </c:pt>
                <c:pt idx="23">
                  <c:v>40513</c:v>
                </c:pt>
                <c:pt idx="24">
                  <c:v>40544</c:v>
                </c:pt>
                <c:pt idx="25">
                  <c:v>40575</c:v>
                </c:pt>
                <c:pt idx="26">
                  <c:v>40603</c:v>
                </c:pt>
                <c:pt idx="27">
                  <c:v>40634</c:v>
                </c:pt>
                <c:pt idx="28">
                  <c:v>40664</c:v>
                </c:pt>
                <c:pt idx="29">
                  <c:v>40695</c:v>
                </c:pt>
                <c:pt idx="30">
                  <c:v>40725</c:v>
                </c:pt>
                <c:pt idx="31">
                  <c:v>40756</c:v>
                </c:pt>
                <c:pt idx="32">
                  <c:v>40787</c:v>
                </c:pt>
                <c:pt idx="33">
                  <c:v>40817</c:v>
                </c:pt>
                <c:pt idx="34">
                  <c:v>40848</c:v>
                </c:pt>
                <c:pt idx="35">
                  <c:v>40878</c:v>
                </c:pt>
                <c:pt idx="36">
                  <c:v>40909</c:v>
                </c:pt>
                <c:pt idx="37">
                  <c:v>40940</c:v>
                </c:pt>
                <c:pt idx="38">
                  <c:v>40969</c:v>
                </c:pt>
                <c:pt idx="39">
                  <c:v>41000</c:v>
                </c:pt>
                <c:pt idx="40">
                  <c:v>41030</c:v>
                </c:pt>
                <c:pt idx="41">
                  <c:v>41061</c:v>
                </c:pt>
                <c:pt idx="42">
                  <c:v>41091</c:v>
                </c:pt>
                <c:pt idx="43">
                  <c:v>41122</c:v>
                </c:pt>
                <c:pt idx="44">
                  <c:v>41153</c:v>
                </c:pt>
                <c:pt idx="45">
                  <c:v>41183</c:v>
                </c:pt>
                <c:pt idx="46">
                  <c:v>41214</c:v>
                </c:pt>
                <c:pt idx="47">
                  <c:v>41244</c:v>
                </c:pt>
                <c:pt idx="48">
                  <c:v>41275</c:v>
                </c:pt>
                <c:pt idx="49">
                  <c:v>41306</c:v>
                </c:pt>
                <c:pt idx="50">
                  <c:v>41334</c:v>
                </c:pt>
                <c:pt idx="51">
                  <c:v>41365</c:v>
                </c:pt>
                <c:pt idx="52">
                  <c:v>41395</c:v>
                </c:pt>
                <c:pt idx="53">
                  <c:v>41426</c:v>
                </c:pt>
                <c:pt idx="54">
                  <c:v>41456</c:v>
                </c:pt>
                <c:pt idx="55">
                  <c:v>41487</c:v>
                </c:pt>
                <c:pt idx="56">
                  <c:v>41518</c:v>
                </c:pt>
                <c:pt idx="57">
                  <c:v>41548</c:v>
                </c:pt>
                <c:pt idx="58">
                  <c:v>41579</c:v>
                </c:pt>
                <c:pt idx="59">
                  <c:v>41609</c:v>
                </c:pt>
                <c:pt idx="60">
                  <c:v>41640</c:v>
                </c:pt>
                <c:pt idx="61">
                  <c:v>41671</c:v>
                </c:pt>
                <c:pt idx="62">
                  <c:v>41699</c:v>
                </c:pt>
                <c:pt idx="63">
                  <c:v>41730</c:v>
                </c:pt>
                <c:pt idx="64">
                  <c:v>41760</c:v>
                </c:pt>
                <c:pt idx="65">
                  <c:v>41791</c:v>
                </c:pt>
                <c:pt idx="66">
                  <c:v>41821</c:v>
                </c:pt>
                <c:pt idx="67">
                  <c:v>41852</c:v>
                </c:pt>
                <c:pt idx="68">
                  <c:v>41883</c:v>
                </c:pt>
                <c:pt idx="69">
                  <c:v>41913</c:v>
                </c:pt>
                <c:pt idx="70">
                  <c:v>41944</c:v>
                </c:pt>
                <c:pt idx="71">
                  <c:v>41974</c:v>
                </c:pt>
                <c:pt idx="72">
                  <c:v>42005</c:v>
                </c:pt>
                <c:pt idx="73">
                  <c:v>42036</c:v>
                </c:pt>
                <c:pt idx="74">
                  <c:v>42064</c:v>
                </c:pt>
                <c:pt idx="75">
                  <c:v>42095</c:v>
                </c:pt>
                <c:pt idx="76">
                  <c:v>42125</c:v>
                </c:pt>
                <c:pt idx="77">
                  <c:v>42156</c:v>
                </c:pt>
                <c:pt idx="78">
                  <c:v>42186</c:v>
                </c:pt>
                <c:pt idx="79">
                  <c:v>42217</c:v>
                </c:pt>
                <c:pt idx="80">
                  <c:v>42248</c:v>
                </c:pt>
                <c:pt idx="81">
                  <c:v>42278</c:v>
                </c:pt>
                <c:pt idx="82">
                  <c:v>42309</c:v>
                </c:pt>
                <c:pt idx="83">
                  <c:v>42339</c:v>
                </c:pt>
                <c:pt idx="84">
                  <c:v>42370</c:v>
                </c:pt>
                <c:pt idx="85">
                  <c:v>42401</c:v>
                </c:pt>
                <c:pt idx="86">
                  <c:v>42430</c:v>
                </c:pt>
                <c:pt idx="87">
                  <c:v>42461</c:v>
                </c:pt>
                <c:pt idx="88">
                  <c:v>42491</c:v>
                </c:pt>
                <c:pt idx="89">
                  <c:v>42522</c:v>
                </c:pt>
                <c:pt idx="90">
                  <c:v>42552</c:v>
                </c:pt>
                <c:pt idx="91">
                  <c:v>42583</c:v>
                </c:pt>
                <c:pt idx="92">
                  <c:v>42614</c:v>
                </c:pt>
                <c:pt idx="93">
                  <c:v>42644</c:v>
                </c:pt>
                <c:pt idx="94">
                  <c:v>42675</c:v>
                </c:pt>
                <c:pt idx="95">
                  <c:v>42705</c:v>
                </c:pt>
                <c:pt idx="96">
                  <c:v>42736</c:v>
                </c:pt>
                <c:pt idx="97">
                  <c:v>42767</c:v>
                </c:pt>
                <c:pt idx="98">
                  <c:v>42795</c:v>
                </c:pt>
                <c:pt idx="99">
                  <c:v>42826</c:v>
                </c:pt>
                <c:pt idx="100">
                  <c:v>42856</c:v>
                </c:pt>
                <c:pt idx="101">
                  <c:v>42887</c:v>
                </c:pt>
                <c:pt idx="102">
                  <c:v>42917</c:v>
                </c:pt>
                <c:pt idx="103">
                  <c:v>42948</c:v>
                </c:pt>
                <c:pt idx="104">
                  <c:v>42979</c:v>
                </c:pt>
                <c:pt idx="105">
                  <c:v>43009</c:v>
                </c:pt>
                <c:pt idx="106">
                  <c:v>43040</c:v>
                </c:pt>
                <c:pt idx="107">
                  <c:v>43070</c:v>
                </c:pt>
                <c:pt idx="108">
                  <c:v>43101</c:v>
                </c:pt>
                <c:pt idx="109">
                  <c:v>43132</c:v>
                </c:pt>
                <c:pt idx="110">
                  <c:v>43160</c:v>
                </c:pt>
                <c:pt idx="111">
                  <c:v>43191</c:v>
                </c:pt>
                <c:pt idx="112">
                  <c:v>43221</c:v>
                </c:pt>
                <c:pt idx="113">
                  <c:v>43252</c:v>
                </c:pt>
                <c:pt idx="114">
                  <c:v>43282</c:v>
                </c:pt>
                <c:pt idx="115">
                  <c:v>43313</c:v>
                </c:pt>
                <c:pt idx="116">
                  <c:v>43344</c:v>
                </c:pt>
                <c:pt idx="117">
                  <c:v>43374</c:v>
                </c:pt>
                <c:pt idx="118">
                  <c:v>43405</c:v>
                </c:pt>
                <c:pt idx="119">
                  <c:v>43435</c:v>
                </c:pt>
                <c:pt idx="120">
                  <c:v>43466</c:v>
                </c:pt>
                <c:pt idx="121">
                  <c:v>43497</c:v>
                </c:pt>
                <c:pt idx="122">
                  <c:v>43525</c:v>
                </c:pt>
                <c:pt idx="123">
                  <c:v>43556</c:v>
                </c:pt>
                <c:pt idx="124">
                  <c:v>43586</c:v>
                </c:pt>
                <c:pt idx="125">
                  <c:v>43617</c:v>
                </c:pt>
                <c:pt idx="126">
                  <c:v>43647</c:v>
                </c:pt>
                <c:pt idx="127">
                  <c:v>43678</c:v>
                </c:pt>
                <c:pt idx="128">
                  <c:v>43709</c:v>
                </c:pt>
                <c:pt idx="129">
                  <c:v>43739</c:v>
                </c:pt>
                <c:pt idx="130">
                  <c:v>43770</c:v>
                </c:pt>
                <c:pt idx="131">
                  <c:v>43800</c:v>
                </c:pt>
                <c:pt idx="132">
                  <c:v>43831</c:v>
                </c:pt>
                <c:pt idx="133">
                  <c:v>43862</c:v>
                </c:pt>
                <c:pt idx="134">
                  <c:v>43891</c:v>
                </c:pt>
                <c:pt idx="135">
                  <c:v>43922</c:v>
                </c:pt>
                <c:pt idx="136">
                  <c:v>43952</c:v>
                </c:pt>
                <c:pt idx="137">
                  <c:v>43983</c:v>
                </c:pt>
                <c:pt idx="138">
                  <c:v>44013</c:v>
                </c:pt>
                <c:pt idx="139">
                  <c:v>44044</c:v>
                </c:pt>
                <c:pt idx="140">
                  <c:v>44075</c:v>
                </c:pt>
                <c:pt idx="141">
                  <c:v>44105</c:v>
                </c:pt>
                <c:pt idx="142">
                  <c:v>44136</c:v>
                </c:pt>
                <c:pt idx="143">
                  <c:v>44166</c:v>
                </c:pt>
              </c:numCache>
            </c:numRef>
          </c:cat>
          <c:val>
            <c:numRef>
              <c:f>'[Copy of downscaling.xlsx]Sheet8'!$C$2:$C$145</c:f>
              <c:numCache>
                <c:formatCode>General</c:formatCode>
                <c:ptCount val="144"/>
                <c:pt idx="0">
                  <c:v>0.30533633594235687</c:v>
                </c:pt>
                <c:pt idx="1">
                  <c:v>0.31912676119689443</c:v>
                </c:pt>
                <c:pt idx="2">
                  <c:v>0.33291718645143331</c:v>
                </c:pt>
                <c:pt idx="3">
                  <c:v>0.34670761170597075</c:v>
                </c:pt>
                <c:pt idx="4">
                  <c:v>0.36049803696050964</c:v>
                </c:pt>
                <c:pt idx="5">
                  <c:v>0.37428846221504719</c:v>
                </c:pt>
                <c:pt idx="6">
                  <c:v>0.38807888746958596</c:v>
                </c:pt>
                <c:pt idx="7">
                  <c:v>0.40186931272412352</c:v>
                </c:pt>
                <c:pt idx="8">
                  <c:v>0.4156597379786624</c:v>
                </c:pt>
                <c:pt idx="9">
                  <c:v>0.42945016323319984</c:v>
                </c:pt>
                <c:pt idx="10">
                  <c:v>0.44324058848773873</c:v>
                </c:pt>
                <c:pt idx="11">
                  <c:v>0.45703101374227628</c:v>
                </c:pt>
                <c:pt idx="12">
                  <c:v>0.47082143899681506</c:v>
                </c:pt>
                <c:pt idx="13">
                  <c:v>0.48461186425135261</c:v>
                </c:pt>
                <c:pt idx="14">
                  <c:v>0.49840228950589149</c:v>
                </c:pt>
                <c:pt idx="15">
                  <c:v>0.51219271476042894</c:v>
                </c:pt>
                <c:pt idx="16">
                  <c:v>0.52598314001496782</c:v>
                </c:pt>
                <c:pt idx="17">
                  <c:v>0.53977356526950537</c:v>
                </c:pt>
                <c:pt idx="18">
                  <c:v>0.55356399052404415</c:v>
                </c:pt>
                <c:pt idx="19">
                  <c:v>0.5673544157785817</c:v>
                </c:pt>
                <c:pt idx="20">
                  <c:v>0.58114484103312058</c:v>
                </c:pt>
                <c:pt idx="21">
                  <c:v>0.59493526628765803</c:v>
                </c:pt>
                <c:pt idx="22">
                  <c:v>0.60872569154219691</c:v>
                </c:pt>
                <c:pt idx="23">
                  <c:v>0.62251611679673446</c:v>
                </c:pt>
                <c:pt idx="24">
                  <c:v>0.63630654205127324</c:v>
                </c:pt>
                <c:pt idx="25">
                  <c:v>0.65009696730581079</c:v>
                </c:pt>
                <c:pt idx="26">
                  <c:v>0.66388739256034968</c:v>
                </c:pt>
                <c:pt idx="27">
                  <c:v>0.67767781781488712</c:v>
                </c:pt>
                <c:pt idx="28">
                  <c:v>0.691468243069426</c:v>
                </c:pt>
                <c:pt idx="29">
                  <c:v>0.70525866832396356</c:v>
                </c:pt>
                <c:pt idx="30">
                  <c:v>0.71904909357850233</c:v>
                </c:pt>
                <c:pt idx="31">
                  <c:v>0.73283951883303988</c:v>
                </c:pt>
                <c:pt idx="32">
                  <c:v>0.74662994408757877</c:v>
                </c:pt>
                <c:pt idx="33">
                  <c:v>0.76042036934211621</c:v>
                </c:pt>
                <c:pt idx="34">
                  <c:v>0.77421079459665509</c:v>
                </c:pt>
                <c:pt idx="35">
                  <c:v>0.78800121985119265</c:v>
                </c:pt>
                <c:pt idx="36">
                  <c:v>0.80179164510573153</c:v>
                </c:pt>
                <c:pt idx="37">
                  <c:v>0.81558207036026897</c:v>
                </c:pt>
                <c:pt idx="38">
                  <c:v>0.82937249561480786</c:v>
                </c:pt>
                <c:pt idx="39">
                  <c:v>0.8431629208693453</c:v>
                </c:pt>
                <c:pt idx="40">
                  <c:v>0.85695334612388419</c:v>
                </c:pt>
                <c:pt idx="41">
                  <c:v>0.87074377137842174</c:v>
                </c:pt>
                <c:pt idx="42">
                  <c:v>0.88453419663296062</c:v>
                </c:pt>
                <c:pt idx="43">
                  <c:v>0.89832462188749806</c:v>
                </c:pt>
                <c:pt idx="44">
                  <c:v>0.91211504714203695</c:v>
                </c:pt>
                <c:pt idx="45">
                  <c:v>0.92590547239657439</c:v>
                </c:pt>
                <c:pt idx="46">
                  <c:v>0.93969589765111328</c:v>
                </c:pt>
                <c:pt idx="47">
                  <c:v>0.95348632290565083</c:v>
                </c:pt>
                <c:pt idx="48">
                  <c:v>0.96727674816018971</c:v>
                </c:pt>
                <c:pt idx="49">
                  <c:v>0.98106717341472716</c:v>
                </c:pt>
                <c:pt idx="50">
                  <c:v>0.99485759866926604</c:v>
                </c:pt>
                <c:pt idx="51">
                  <c:v>1.0086480239238036</c:v>
                </c:pt>
                <c:pt idx="52">
                  <c:v>1.0224384491783423</c:v>
                </c:pt>
                <c:pt idx="53">
                  <c:v>1.03622887443288</c:v>
                </c:pt>
                <c:pt idx="54">
                  <c:v>1.0500192996874187</c:v>
                </c:pt>
                <c:pt idx="55">
                  <c:v>1.0638097249419565</c:v>
                </c:pt>
                <c:pt idx="56">
                  <c:v>1.0776001501964949</c:v>
                </c:pt>
                <c:pt idx="57">
                  <c:v>1.0913905754510327</c:v>
                </c:pt>
                <c:pt idx="58">
                  <c:v>1.1051810007055713</c:v>
                </c:pt>
                <c:pt idx="59">
                  <c:v>1.1189714259601091</c:v>
                </c:pt>
                <c:pt idx="60">
                  <c:v>1.1327618512146478</c:v>
                </c:pt>
                <c:pt idx="61">
                  <c:v>1.1465522764691856</c:v>
                </c:pt>
                <c:pt idx="62">
                  <c:v>1.1603427017237242</c:v>
                </c:pt>
                <c:pt idx="63">
                  <c:v>1.1741331269782618</c:v>
                </c:pt>
                <c:pt idx="64">
                  <c:v>1.1879235522328004</c:v>
                </c:pt>
                <c:pt idx="65">
                  <c:v>1.2017139774873382</c:v>
                </c:pt>
                <c:pt idx="66">
                  <c:v>1.2155044027418769</c:v>
                </c:pt>
                <c:pt idx="67">
                  <c:v>1.2292948279964147</c:v>
                </c:pt>
                <c:pt idx="68">
                  <c:v>1.2430852532509531</c:v>
                </c:pt>
                <c:pt idx="69">
                  <c:v>1.2568756785054909</c:v>
                </c:pt>
                <c:pt idx="70">
                  <c:v>1.2706661037600295</c:v>
                </c:pt>
                <c:pt idx="71">
                  <c:v>1.2844565290145671</c:v>
                </c:pt>
                <c:pt idx="72">
                  <c:v>1.298246954269106</c:v>
                </c:pt>
                <c:pt idx="73">
                  <c:v>1.3120373795236437</c:v>
                </c:pt>
                <c:pt idx="74">
                  <c:v>1.3258278047781824</c:v>
                </c:pt>
                <c:pt idx="75">
                  <c:v>1.33961823003272</c:v>
                </c:pt>
                <c:pt idx="76">
                  <c:v>1.3534086552872586</c:v>
                </c:pt>
                <c:pt idx="77">
                  <c:v>1.3671990805417964</c:v>
                </c:pt>
                <c:pt idx="78">
                  <c:v>1.3809895057963351</c:v>
                </c:pt>
                <c:pt idx="79">
                  <c:v>1.3947799310508728</c:v>
                </c:pt>
                <c:pt idx="80">
                  <c:v>1.4085703563054113</c:v>
                </c:pt>
                <c:pt idx="81">
                  <c:v>1.4223607815599491</c:v>
                </c:pt>
                <c:pt idx="82">
                  <c:v>1.4361512068144877</c:v>
                </c:pt>
                <c:pt idx="83">
                  <c:v>1.4499416320690255</c:v>
                </c:pt>
                <c:pt idx="84">
                  <c:v>1.4637320573235642</c:v>
                </c:pt>
                <c:pt idx="85">
                  <c:v>1.4775224825781019</c:v>
                </c:pt>
                <c:pt idx="86">
                  <c:v>1.4913129078326406</c:v>
                </c:pt>
                <c:pt idx="87">
                  <c:v>1.5051033330871781</c:v>
                </c:pt>
                <c:pt idx="88">
                  <c:v>1.5188937583417168</c:v>
                </c:pt>
                <c:pt idx="89">
                  <c:v>1.5326841835962546</c:v>
                </c:pt>
                <c:pt idx="90">
                  <c:v>1.5464746088507932</c:v>
                </c:pt>
                <c:pt idx="91">
                  <c:v>1.560265034105331</c:v>
                </c:pt>
                <c:pt idx="92">
                  <c:v>1.5740554593598695</c:v>
                </c:pt>
                <c:pt idx="93">
                  <c:v>1.5878458846144075</c:v>
                </c:pt>
                <c:pt idx="94">
                  <c:v>1.6016363098689459</c:v>
                </c:pt>
                <c:pt idx="95">
                  <c:v>1.6154267351234837</c:v>
                </c:pt>
                <c:pt idx="96">
                  <c:v>1.6292171603780223</c:v>
                </c:pt>
                <c:pt idx="97">
                  <c:v>1.6430075856325601</c:v>
                </c:pt>
                <c:pt idx="98">
                  <c:v>1.6567980108870988</c:v>
                </c:pt>
                <c:pt idx="99">
                  <c:v>1.6705884361416363</c:v>
                </c:pt>
                <c:pt idx="100">
                  <c:v>1.684378861396175</c:v>
                </c:pt>
                <c:pt idx="101">
                  <c:v>1.6981692866507128</c:v>
                </c:pt>
                <c:pt idx="102">
                  <c:v>1.7119597119052514</c:v>
                </c:pt>
                <c:pt idx="103">
                  <c:v>1.7257501371597892</c:v>
                </c:pt>
                <c:pt idx="104">
                  <c:v>1.7395405624143276</c:v>
                </c:pt>
                <c:pt idx="105">
                  <c:v>1.7533309876688656</c:v>
                </c:pt>
                <c:pt idx="106">
                  <c:v>1.7671214129234041</c:v>
                </c:pt>
                <c:pt idx="107">
                  <c:v>1.7809118381779419</c:v>
                </c:pt>
                <c:pt idx="108">
                  <c:v>1.7947022634324805</c:v>
                </c:pt>
                <c:pt idx="109">
                  <c:v>1.8084926886870183</c:v>
                </c:pt>
                <c:pt idx="110">
                  <c:v>1.822283113941557</c:v>
                </c:pt>
                <c:pt idx="111">
                  <c:v>1.8360735391960945</c:v>
                </c:pt>
                <c:pt idx="112">
                  <c:v>1.8498639644506334</c:v>
                </c:pt>
                <c:pt idx="113">
                  <c:v>1.8636543897051709</c:v>
                </c:pt>
                <c:pt idx="114">
                  <c:v>1.8774448149597096</c:v>
                </c:pt>
                <c:pt idx="115">
                  <c:v>1.8912352402142474</c:v>
                </c:pt>
                <c:pt idx="116">
                  <c:v>1.9050256654687858</c:v>
                </c:pt>
                <c:pt idx="117">
                  <c:v>1.9188160907233238</c:v>
                </c:pt>
                <c:pt idx="118">
                  <c:v>1.9326065159778623</c:v>
                </c:pt>
                <c:pt idx="119">
                  <c:v>1.9463969412324</c:v>
                </c:pt>
                <c:pt idx="120">
                  <c:v>1.9601873664869387</c:v>
                </c:pt>
                <c:pt idx="121">
                  <c:v>1.9739777917414765</c:v>
                </c:pt>
                <c:pt idx="122">
                  <c:v>1.9877682169960151</c:v>
                </c:pt>
                <c:pt idx="123">
                  <c:v>2.0015586422505525</c:v>
                </c:pt>
                <c:pt idx="124">
                  <c:v>2.0153490675050918</c:v>
                </c:pt>
                <c:pt idx="125">
                  <c:v>2.0291394927596289</c:v>
                </c:pt>
                <c:pt idx="126">
                  <c:v>2.0429299180141682</c:v>
                </c:pt>
                <c:pt idx="127">
                  <c:v>2.0567203432687053</c:v>
                </c:pt>
                <c:pt idx="128">
                  <c:v>2.0705107685232442</c:v>
                </c:pt>
                <c:pt idx="129">
                  <c:v>2.0843011937777818</c:v>
                </c:pt>
                <c:pt idx="130">
                  <c:v>2.0980916190323207</c:v>
                </c:pt>
                <c:pt idx="131">
                  <c:v>2.1118820442868578</c:v>
                </c:pt>
                <c:pt idx="132">
                  <c:v>2.1256724695413971</c:v>
                </c:pt>
                <c:pt idx="133">
                  <c:v>2.1394628947959347</c:v>
                </c:pt>
                <c:pt idx="134">
                  <c:v>2.1532533200504735</c:v>
                </c:pt>
                <c:pt idx="135">
                  <c:v>2.1670437453050106</c:v>
                </c:pt>
                <c:pt idx="136">
                  <c:v>2.18083417055955</c:v>
                </c:pt>
                <c:pt idx="137">
                  <c:v>2.1946245958140871</c:v>
                </c:pt>
                <c:pt idx="138">
                  <c:v>2.208415021068626</c:v>
                </c:pt>
                <c:pt idx="139">
                  <c:v>2.2222054463231635</c:v>
                </c:pt>
                <c:pt idx="140">
                  <c:v>2.2359958715777024</c:v>
                </c:pt>
                <c:pt idx="141">
                  <c:v>2.24978629683224</c:v>
                </c:pt>
                <c:pt idx="142">
                  <c:v>2.2635767220867788</c:v>
                </c:pt>
                <c:pt idx="143">
                  <c:v>2.2773671473413164</c:v>
                </c:pt>
              </c:numCache>
            </c:numRef>
          </c:val>
          <c:smooth val="0"/>
          <c:extLst>
            <c:ext xmlns:c16="http://schemas.microsoft.com/office/drawing/2014/chart" uri="{C3380CC4-5D6E-409C-BE32-E72D297353CC}">
              <c16:uniqueId val="{00000001-76DA-4042-99C8-6D7D306F935C}"/>
            </c:ext>
          </c:extLst>
        </c:ser>
        <c:ser>
          <c:idx val="2"/>
          <c:order val="2"/>
          <c:tx>
            <c:strRef>
              <c:f>'[Copy of downscaling.xlsx]Sheet8'!$D$1</c:f>
              <c:strCache>
                <c:ptCount val="1"/>
                <c:pt idx="0">
                  <c:v>Lower Confidence Bound</c:v>
                </c:pt>
              </c:strCache>
            </c:strRef>
          </c:tx>
          <c:spPr>
            <a:ln w="12700" cap="rnd">
              <a:solidFill>
                <a:schemeClr val="tx1"/>
              </a:solidFill>
              <a:round/>
            </a:ln>
            <a:effectLst>
              <a:outerShdw blurRad="44450" dist="25400" dir="2700000" algn="br" rotWithShape="0">
                <a:srgbClr val="000000">
                  <a:alpha val="60000"/>
                </a:srgbClr>
              </a:outerShdw>
            </a:effectLst>
          </c:spPr>
          <c:marker>
            <c:symbol val="none"/>
          </c:marker>
          <c:cat>
            <c:numRef>
              <c:f>'[Copy of downscaling.xlsx]Sheet8'!$A$2:$A$145</c:f>
              <c:numCache>
                <c:formatCode>mmm\-yy</c:formatCode>
                <c:ptCount val="144"/>
                <c:pt idx="0">
                  <c:v>39814</c:v>
                </c:pt>
                <c:pt idx="1">
                  <c:v>39845</c:v>
                </c:pt>
                <c:pt idx="2">
                  <c:v>39873</c:v>
                </c:pt>
                <c:pt idx="3">
                  <c:v>39904</c:v>
                </c:pt>
                <c:pt idx="4">
                  <c:v>39934</c:v>
                </c:pt>
                <c:pt idx="5">
                  <c:v>39965</c:v>
                </c:pt>
                <c:pt idx="6">
                  <c:v>39995</c:v>
                </c:pt>
                <c:pt idx="7">
                  <c:v>40026</c:v>
                </c:pt>
                <c:pt idx="8">
                  <c:v>40057</c:v>
                </c:pt>
                <c:pt idx="9">
                  <c:v>40087</c:v>
                </c:pt>
                <c:pt idx="10">
                  <c:v>40118</c:v>
                </c:pt>
                <c:pt idx="11">
                  <c:v>40148</c:v>
                </c:pt>
                <c:pt idx="12">
                  <c:v>40179</c:v>
                </c:pt>
                <c:pt idx="13">
                  <c:v>40210</c:v>
                </c:pt>
                <c:pt idx="14">
                  <c:v>40238</c:v>
                </c:pt>
                <c:pt idx="15">
                  <c:v>40269</c:v>
                </c:pt>
                <c:pt idx="16">
                  <c:v>40299</c:v>
                </c:pt>
                <c:pt idx="17">
                  <c:v>40330</c:v>
                </c:pt>
                <c:pt idx="18">
                  <c:v>40360</c:v>
                </c:pt>
                <c:pt idx="19">
                  <c:v>40391</c:v>
                </c:pt>
                <c:pt idx="20">
                  <c:v>40422</c:v>
                </c:pt>
                <c:pt idx="21">
                  <c:v>40452</c:v>
                </c:pt>
                <c:pt idx="22">
                  <c:v>40483</c:v>
                </c:pt>
                <c:pt idx="23">
                  <c:v>40513</c:v>
                </c:pt>
                <c:pt idx="24">
                  <c:v>40544</c:v>
                </c:pt>
                <c:pt idx="25">
                  <c:v>40575</c:v>
                </c:pt>
                <c:pt idx="26">
                  <c:v>40603</c:v>
                </c:pt>
                <c:pt idx="27">
                  <c:v>40634</c:v>
                </c:pt>
                <c:pt idx="28">
                  <c:v>40664</c:v>
                </c:pt>
                <c:pt idx="29">
                  <c:v>40695</c:v>
                </c:pt>
                <c:pt idx="30">
                  <c:v>40725</c:v>
                </c:pt>
                <c:pt idx="31">
                  <c:v>40756</c:v>
                </c:pt>
                <c:pt idx="32">
                  <c:v>40787</c:v>
                </c:pt>
                <c:pt idx="33">
                  <c:v>40817</c:v>
                </c:pt>
                <c:pt idx="34">
                  <c:v>40848</c:v>
                </c:pt>
                <c:pt idx="35">
                  <c:v>40878</c:v>
                </c:pt>
                <c:pt idx="36">
                  <c:v>40909</c:v>
                </c:pt>
                <c:pt idx="37">
                  <c:v>40940</c:v>
                </c:pt>
                <c:pt idx="38">
                  <c:v>40969</c:v>
                </c:pt>
                <c:pt idx="39">
                  <c:v>41000</c:v>
                </c:pt>
                <c:pt idx="40">
                  <c:v>41030</c:v>
                </c:pt>
                <c:pt idx="41">
                  <c:v>41061</c:v>
                </c:pt>
                <c:pt idx="42">
                  <c:v>41091</c:v>
                </c:pt>
                <c:pt idx="43">
                  <c:v>41122</c:v>
                </c:pt>
                <c:pt idx="44">
                  <c:v>41153</c:v>
                </c:pt>
                <c:pt idx="45">
                  <c:v>41183</c:v>
                </c:pt>
                <c:pt idx="46">
                  <c:v>41214</c:v>
                </c:pt>
                <c:pt idx="47">
                  <c:v>41244</c:v>
                </c:pt>
                <c:pt idx="48">
                  <c:v>41275</c:v>
                </c:pt>
                <c:pt idx="49">
                  <c:v>41306</c:v>
                </c:pt>
                <c:pt idx="50">
                  <c:v>41334</c:v>
                </c:pt>
                <c:pt idx="51">
                  <c:v>41365</c:v>
                </c:pt>
                <c:pt idx="52">
                  <c:v>41395</c:v>
                </c:pt>
                <c:pt idx="53">
                  <c:v>41426</c:v>
                </c:pt>
                <c:pt idx="54">
                  <c:v>41456</c:v>
                </c:pt>
                <c:pt idx="55">
                  <c:v>41487</c:v>
                </c:pt>
                <c:pt idx="56">
                  <c:v>41518</c:v>
                </c:pt>
                <c:pt idx="57">
                  <c:v>41548</c:v>
                </c:pt>
                <c:pt idx="58">
                  <c:v>41579</c:v>
                </c:pt>
                <c:pt idx="59">
                  <c:v>41609</c:v>
                </c:pt>
                <c:pt idx="60">
                  <c:v>41640</c:v>
                </c:pt>
                <c:pt idx="61">
                  <c:v>41671</c:v>
                </c:pt>
                <c:pt idx="62">
                  <c:v>41699</c:v>
                </c:pt>
                <c:pt idx="63">
                  <c:v>41730</c:v>
                </c:pt>
                <c:pt idx="64">
                  <c:v>41760</c:v>
                </c:pt>
                <c:pt idx="65">
                  <c:v>41791</c:v>
                </c:pt>
                <c:pt idx="66">
                  <c:v>41821</c:v>
                </c:pt>
                <c:pt idx="67">
                  <c:v>41852</c:v>
                </c:pt>
                <c:pt idx="68">
                  <c:v>41883</c:v>
                </c:pt>
                <c:pt idx="69">
                  <c:v>41913</c:v>
                </c:pt>
                <c:pt idx="70">
                  <c:v>41944</c:v>
                </c:pt>
                <c:pt idx="71">
                  <c:v>41974</c:v>
                </c:pt>
                <c:pt idx="72">
                  <c:v>42005</c:v>
                </c:pt>
                <c:pt idx="73">
                  <c:v>42036</c:v>
                </c:pt>
                <c:pt idx="74">
                  <c:v>42064</c:v>
                </c:pt>
                <c:pt idx="75">
                  <c:v>42095</c:v>
                </c:pt>
                <c:pt idx="76">
                  <c:v>42125</c:v>
                </c:pt>
                <c:pt idx="77">
                  <c:v>42156</c:v>
                </c:pt>
                <c:pt idx="78">
                  <c:v>42186</c:v>
                </c:pt>
                <c:pt idx="79">
                  <c:v>42217</c:v>
                </c:pt>
                <c:pt idx="80">
                  <c:v>42248</c:v>
                </c:pt>
                <c:pt idx="81">
                  <c:v>42278</c:v>
                </c:pt>
                <c:pt idx="82">
                  <c:v>42309</c:v>
                </c:pt>
                <c:pt idx="83">
                  <c:v>42339</c:v>
                </c:pt>
                <c:pt idx="84">
                  <c:v>42370</c:v>
                </c:pt>
                <c:pt idx="85">
                  <c:v>42401</c:v>
                </c:pt>
                <c:pt idx="86">
                  <c:v>42430</c:v>
                </c:pt>
                <c:pt idx="87">
                  <c:v>42461</c:v>
                </c:pt>
                <c:pt idx="88">
                  <c:v>42491</c:v>
                </c:pt>
                <c:pt idx="89">
                  <c:v>42522</c:v>
                </c:pt>
                <c:pt idx="90">
                  <c:v>42552</c:v>
                </c:pt>
                <c:pt idx="91">
                  <c:v>42583</c:v>
                </c:pt>
                <c:pt idx="92">
                  <c:v>42614</c:v>
                </c:pt>
                <c:pt idx="93">
                  <c:v>42644</c:v>
                </c:pt>
                <c:pt idx="94">
                  <c:v>42675</c:v>
                </c:pt>
                <c:pt idx="95">
                  <c:v>42705</c:v>
                </c:pt>
                <c:pt idx="96">
                  <c:v>42736</c:v>
                </c:pt>
                <c:pt idx="97">
                  <c:v>42767</c:v>
                </c:pt>
                <c:pt idx="98">
                  <c:v>42795</c:v>
                </c:pt>
                <c:pt idx="99">
                  <c:v>42826</c:v>
                </c:pt>
                <c:pt idx="100">
                  <c:v>42856</c:v>
                </c:pt>
                <c:pt idx="101">
                  <c:v>42887</c:v>
                </c:pt>
                <c:pt idx="102">
                  <c:v>42917</c:v>
                </c:pt>
                <c:pt idx="103">
                  <c:v>42948</c:v>
                </c:pt>
                <c:pt idx="104">
                  <c:v>42979</c:v>
                </c:pt>
                <c:pt idx="105">
                  <c:v>43009</c:v>
                </c:pt>
                <c:pt idx="106">
                  <c:v>43040</c:v>
                </c:pt>
                <c:pt idx="107">
                  <c:v>43070</c:v>
                </c:pt>
                <c:pt idx="108">
                  <c:v>43101</c:v>
                </c:pt>
                <c:pt idx="109">
                  <c:v>43132</c:v>
                </c:pt>
                <c:pt idx="110">
                  <c:v>43160</c:v>
                </c:pt>
                <c:pt idx="111">
                  <c:v>43191</c:v>
                </c:pt>
                <c:pt idx="112">
                  <c:v>43221</c:v>
                </c:pt>
                <c:pt idx="113">
                  <c:v>43252</c:v>
                </c:pt>
                <c:pt idx="114">
                  <c:v>43282</c:v>
                </c:pt>
                <c:pt idx="115">
                  <c:v>43313</c:v>
                </c:pt>
                <c:pt idx="116">
                  <c:v>43344</c:v>
                </c:pt>
                <c:pt idx="117">
                  <c:v>43374</c:v>
                </c:pt>
                <c:pt idx="118">
                  <c:v>43405</c:v>
                </c:pt>
                <c:pt idx="119">
                  <c:v>43435</c:v>
                </c:pt>
                <c:pt idx="120">
                  <c:v>43466</c:v>
                </c:pt>
                <c:pt idx="121">
                  <c:v>43497</c:v>
                </c:pt>
                <c:pt idx="122">
                  <c:v>43525</c:v>
                </c:pt>
                <c:pt idx="123">
                  <c:v>43556</c:v>
                </c:pt>
                <c:pt idx="124">
                  <c:v>43586</c:v>
                </c:pt>
                <c:pt idx="125">
                  <c:v>43617</c:v>
                </c:pt>
                <c:pt idx="126">
                  <c:v>43647</c:v>
                </c:pt>
                <c:pt idx="127">
                  <c:v>43678</c:v>
                </c:pt>
                <c:pt idx="128">
                  <c:v>43709</c:v>
                </c:pt>
                <c:pt idx="129">
                  <c:v>43739</c:v>
                </c:pt>
                <c:pt idx="130">
                  <c:v>43770</c:v>
                </c:pt>
                <c:pt idx="131">
                  <c:v>43800</c:v>
                </c:pt>
                <c:pt idx="132">
                  <c:v>43831</c:v>
                </c:pt>
                <c:pt idx="133">
                  <c:v>43862</c:v>
                </c:pt>
                <c:pt idx="134">
                  <c:v>43891</c:v>
                </c:pt>
                <c:pt idx="135">
                  <c:v>43922</c:v>
                </c:pt>
                <c:pt idx="136">
                  <c:v>43952</c:v>
                </c:pt>
                <c:pt idx="137">
                  <c:v>43983</c:v>
                </c:pt>
                <c:pt idx="138">
                  <c:v>44013</c:v>
                </c:pt>
                <c:pt idx="139">
                  <c:v>44044</c:v>
                </c:pt>
                <c:pt idx="140">
                  <c:v>44075</c:v>
                </c:pt>
                <c:pt idx="141">
                  <c:v>44105</c:v>
                </c:pt>
                <c:pt idx="142">
                  <c:v>44136</c:v>
                </c:pt>
                <c:pt idx="143">
                  <c:v>44166</c:v>
                </c:pt>
              </c:numCache>
            </c:numRef>
          </c:cat>
          <c:val>
            <c:numRef>
              <c:f>'[Copy of downscaling.xlsx]Sheet8'!$D$2:$D$145</c:f>
              <c:numCache>
                <c:formatCode>General</c:formatCode>
                <c:ptCount val="144"/>
                <c:pt idx="71" formatCode="0.00">
                  <c:v>1.2844565290145671</c:v>
                </c:pt>
                <c:pt idx="72" formatCode="0.00">
                  <c:v>0.81147185622035856</c:v>
                </c:pt>
                <c:pt idx="73" formatCode="0.00">
                  <c:v>0.72673627650347561</c:v>
                </c:pt>
                <c:pt idx="74" formatCode="0.00">
                  <c:v>0.65611039373905944</c:v>
                </c:pt>
                <c:pt idx="75" formatCode="0.00">
                  <c:v>0.59478096033059258</c:v>
                </c:pt>
                <c:pt idx="76" formatCode="0.00">
                  <c:v>0.54016742529351303</c:v>
                </c:pt>
                <c:pt idx="77" formatCode="0.00">
                  <c:v>0.49069574111735392</c:v>
                </c:pt>
                <c:pt idx="78" formatCode="0.00">
                  <c:v>0.44532212375360858</c:v>
                </c:pt>
                <c:pt idx="79" formatCode="0.00">
                  <c:v>0.40331242807803103</c:v>
                </c:pt>
                <c:pt idx="80" formatCode="0.00">
                  <c:v>0.36412712815955839</c:v>
                </c:pt>
                <c:pt idx="81" formatCode="0.00">
                  <c:v>0.32735600265518783</c:v>
                </c:pt>
                <c:pt idx="82" formatCode="0.00">
                  <c:v>0.29267855284990807</c:v>
                </c:pt>
                <c:pt idx="83" formatCode="0.00">
                  <c:v>0.25983875233915743</c:v>
                </c:pt>
                <c:pt idx="84" formatCode="0.00">
                  <c:v>0.22862825534826681</c:v>
                </c:pt>
                <c:pt idx="85" formatCode="0.00">
                  <c:v>0.19887483908818426</c:v>
                </c:pt>
                <c:pt idx="86" formatCode="0.00">
                  <c:v>0.17043421473218312</c:v>
                </c:pt>
                <c:pt idx="87" formatCode="0.00">
                  <c:v>0.14318407975121539</c:v>
                </c:pt>
                <c:pt idx="88" formatCode="0.00">
                  <c:v>0.11701970470367629</c:v>
                </c:pt>
                <c:pt idx="89" formatCode="0.00">
                  <c:v>9.1850596829253339E-2</c:v>
                </c:pt>
                <c:pt idx="90" formatCode="0.00">
                  <c:v>6.7597935837079959E-2</c:v>
                </c:pt>
                <c:pt idx="91" formatCode="0.00">
                  <c:v>4.4192574145621499E-2</c:v>
                </c:pt>
                <c:pt idx="92" formatCode="0.00">
                  <c:v>2.1573456807704172E-2</c:v>
                </c:pt>
                <c:pt idx="93" formatCode="0.00">
                  <c:v>-3.136417192637353E-4</c:v>
                </c:pt>
                <c:pt idx="94" formatCode="0.00">
                  <c:v>-2.151713828569668E-2</c:v>
                </c:pt>
                <c:pt idx="95" formatCode="0.00">
                  <c:v>-4.2080473809291252E-2</c:v>
                </c:pt>
                <c:pt idx="96" formatCode="0.00">
                  <c:v>-6.2042798708049185E-2</c:v>
                </c:pt>
                <c:pt idx="97" formatCode="0.00">
                  <c:v>-8.1439541648355984E-2</c:v>
                </c:pt>
                <c:pt idx="98" formatCode="0.00">
                  <c:v>-0.10030288499306139</c:v>
                </c:pt>
                <c:pt idx="99" formatCode="0.00">
                  <c:v>-0.11866216499119164</c:v>
                </c:pt>
                <c:pt idx="100" formatCode="0.00">
                  <c:v>-0.1365442107684256</c:v>
                </c:pt>
                <c:pt idx="101" formatCode="0.00">
                  <c:v>-0.1539736331760484</c:v>
                </c:pt>
                <c:pt idx="102" formatCode="0.00">
                  <c:v>-0.17097307227034797</c:v>
                </c:pt>
                <c:pt idx="103" formatCode="0.00">
                  <c:v>-0.18756341043714997</c:v>
                </c:pt>
                <c:pt idx="104" formatCode="0.00">
                  <c:v>-0.20376395681278558</c:v>
                </c:pt>
                <c:pt idx="105" formatCode="0.00">
                  <c:v>-0.21959260758637789</c:v>
                </c:pt>
                <c:pt idx="106" formatCode="0.00">
                  <c:v>-0.23506598592742356</c:v>
                </c:pt>
                <c:pt idx="107" formatCode="0.00">
                  <c:v>-0.25019956461487691</c:v>
                </c:pt>
                <c:pt idx="108" formatCode="0.00">
                  <c:v>-0.26500777390985886</c:v>
                </c:pt>
                <c:pt idx="109" formatCode="0.00">
                  <c:v>-0.27950409678424615</c:v>
                </c:pt>
                <c:pt idx="110" formatCode="0.00">
                  <c:v>-0.29370115326925261</c:v>
                </c:pt>
                <c:pt idx="111" formatCode="0.00">
                  <c:v>-0.30761077540453541</c:v>
                </c:pt>
                <c:pt idx="112" formatCode="0.00">
                  <c:v>-0.32124407403608379</c:v>
                </c:pt>
                <c:pt idx="113" formatCode="0.00">
                  <c:v>-0.33461149851997019</c:v>
                </c:pt>
                <c:pt idx="114" formatCode="0.00">
                  <c:v>-0.34772289023076475</c:v>
                </c:pt>
                <c:pt idx="115" formatCode="0.00">
                  <c:v>-0.36058753064201077</c:v>
                </c:pt>
                <c:pt idx="116" formatCode="0.00">
                  <c:v>-0.37321418463624734</c:v>
                </c:pt>
                <c:pt idx="117" formatCode="0.00">
                  <c:v>-0.38561113961010007</c:v>
                </c:pt>
                <c:pt idx="118" formatCode="0.00">
                  <c:v>-0.39778624086238001</c:v>
                </c:pt>
                <c:pt idx="119" formatCode="0.00">
                  <c:v>-0.40974692368766563</c:v>
                </c:pt>
                <c:pt idx="120" formatCode="0.00">
                  <c:v>-0.42150024254224827</c:v>
                </c:pt>
                <c:pt idx="121" formatCode="0.00">
                  <c:v>-0.43305289760204735</c:v>
                </c:pt>
                <c:pt idx="122" formatCode="0.00">
                  <c:v>-0.44441125899165113</c:v>
                </c:pt>
                <c:pt idx="123" formatCode="0.00">
                  <c:v>-0.45558138892907074</c:v>
                </c:pt>
                <c:pt idx="124" formatCode="0.00">
                  <c:v>-0.46656906200096149</c:v>
                </c:pt>
                <c:pt idx="125" formatCode="0.00">
                  <c:v>-0.47737978375749313</c:v>
                </c:pt>
                <c:pt idx="126" formatCode="0.00">
                  <c:v>-0.48801880779373752</c:v>
                </c:pt>
                <c:pt idx="127" formatCode="0.00">
                  <c:v>-0.49849115146535139</c:v>
                </c:pt>
                <c:pt idx="128" formatCode="0.00">
                  <c:v>-0.50880161036944838</c:v>
                </c:pt>
                <c:pt idx="129" formatCode="0.00">
                  <c:v>-0.51895477170712301</c:v>
                </c:pt>
                <c:pt idx="130" formatCode="0.00">
                  <c:v>-0.52895502663121396</c:v>
                </c:pt>
                <c:pt idx="131" formatCode="0.00">
                  <c:v>-0.53880658167186191</c:v>
                </c:pt>
                <c:pt idx="132" formatCode="0.00">
                  <c:v>-0.54851346932250955</c:v>
                </c:pt>
                <c:pt idx="133" formatCode="0.00">
                  <c:v>-0.55807955786047136</c:v>
                </c:pt>
                <c:pt idx="134" formatCode="0.00">
                  <c:v>-0.5675085604685175</c:v>
                </c:pt>
                <c:pt idx="135" formatCode="0.00">
                  <c:v>-0.576804043717281</c:v>
                </c:pt>
                <c:pt idx="136" formatCode="0.00">
                  <c:v>-0.58596943546227553</c:v>
                </c:pt>
                <c:pt idx="137" formatCode="0.00">
                  <c:v>-0.59500803220412601</c:v>
                </c:pt>
                <c:pt idx="138" formatCode="0.00">
                  <c:v>-0.60392300595582604</c:v>
                </c:pt>
                <c:pt idx="139" formatCode="0.00">
                  <c:v>-0.61271741065678054</c:v>
                </c:pt>
                <c:pt idx="140" formatCode="0.00">
                  <c:v>-0.62139418816955061</c:v>
                </c:pt>
                <c:pt idx="141" formatCode="0.00">
                  <c:v>-0.62995617389201408</c:v>
                </c:pt>
                <c:pt idx="142" formatCode="0.00">
                  <c:v>-0.63840610201455972</c:v>
                </c:pt>
                <c:pt idx="143" formatCode="0.00">
                  <c:v>-0.6467466104493842</c:v>
                </c:pt>
              </c:numCache>
            </c:numRef>
          </c:val>
          <c:smooth val="0"/>
          <c:extLst>
            <c:ext xmlns:c16="http://schemas.microsoft.com/office/drawing/2014/chart" uri="{C3380CC4-5D6E-409C-BE32-E72D297353CC}">
              <c16:uniqueId val="{00000002-76DA-4042-99C8-6D7D306F935C}"/>
            </c:ext>
          </c:extLst>
        </c:ser>
        <c:ser>
          <c:idx val="3"/>
          <c:order val="3"/>
          <c:tx>
            <c:strRef>
              <c:f>'[Copy of downscaling.xlsx]Sheet8'!$E$1</c:f>
              <c:strCache>
                <c:ptCount val="1"/>
                <c:pt idx="0">
                  <c:v>Upper Confidence Bound</c:v>
                </c:pt>
              </c:strCache>
            </c:strRef>
          </c:tx>
          <c:spPr>
            <a:ln w="12700" cap="rnd">
              <a:solidFill>
                <a:schemeClr val="tx1"/>
              </a:solidFill>
              <a:round/>
            </a:ln>
            <a:effectLst>
              <a:outerShdw blurRad="44450" dist="25400" dir="2700000" algn="br" rotWithShape="0">
                <a:srgbClr val="000000">
                  <a:alpha val="60000"/>
                </a:srgbClr>
              </a:outerShdw>
            </a:effectLst>
          </c:spPr>
          <c:marker>
            <c:symbol val="none"/>
          </c:marker>
          <c:cat>
            <c:numRef>
              <c:f>'[Copy of downscaling.xlsx]Sheet8'!$A$2:$A$145</c:f>
              <c:numCache>
                <c:formatCode>mmm\-yy</c:formatCode>
                <c:ptCount val="144"/>
                <c:pt idx="0">
                  <c:v>39814</c:v>
                </c:pt>
                <c:pt idx="1">
                  <c:v>39845</c:v>
                </c:pt>
                <c:pt idx="2">
                  <c:v>39873</c:v>
                </c:pt>
                <c:pt idx="3">
                  <c:v>39904</c:v>
                </c:pt>
                <c:pt idx="4">
                  <c:v>39934</c:v>
                </c:pt>
                <c:pt idx="5">
                  <c:v>39965</c:v>
                </c:pt>
                <c:pt idx="6">
                  <c:v>39995</c:v>
                </c:pt>
                <c:pt idx="7">
                  <c:v>40026</c:v>
                </c:pt>
                <c:pt idx="8">
                  <c:v>40057</c:v>
                </c:pt>
                <c:pt idx="9">
                  <c:v>40087</c:v>
                </c:pt>
                <c:pt idx="10">
                  <c:v>40118</c:v>
                </c:pt>
                <c:pt idx="11">
                  <c:v>40148</c:v>
                </c:pt>
                <c:pt idx="12">
                  <c:v>40179</c:v>
                </c:pt>
                <c:pt idx="13">
                  <c:v>40210</c:v>
                </c:pt>
                <c:pt idx="14">
                  <c:v>40238</c:v>
                </c:pt>
                <c:pt idx="15">
                  <c:v>40269</c:v>
                </c:pt>
                <c:pt idx="16">
                  <c:v>40299</c:v>
                </c:pt>
                <c:pt idx="17">
                  <c:v>40330</c:v>
                </c:pt>
                <c:pt idx="18">
                  <c:v>40360</c:v>
                </c:pt>
                <c:pt idx="19">
                  <c:v>40391</c:v>
                </c:pt>
                <c:pt idx="20">
                  <c:v>40422</c:v>
                </c:pt>
                <c:pt idx="21">
                  <c:v>40452</c:v>
                </c:pt>
                <c:pt idx="22">
                  <c:v>40483</c:v>
                </c:pt>
                <c:pt idx="23">
                  <c:v>40513</c:v>
                </c:pt>
                <c:pt idx="24">
                  <c:v>40544</c:v>
                </c:pt>
                <c:pt idx="25">
                  <c:v>40575</c:v>
                </c:pt>
                <c:pt idx="26">
                  <c:v>40603</c:v>
                </c:pt>
                <c:pt idx="27">
                  <c:v>40634</c:v>
                </c:pt>
                <c:pt idx="28">
                  <c:v>40664</c:v>
                </c:pt>
                <c:pt idx="29">
                  <c:v>40695</c:v>
                </c:pt>
                <c:pt idx="30">
                  <c:v>40725</c:v>
                </c:pt>
                <c:pt idx="31">
                  <c:v>40756</c:v>
                </c:pt>
                <c:pt idx="32">
                  <c:v>40787</c:v>
                </c:pt>
                <c:pt idx="33">
                  <c:v>40817</c:v>
                </c:pt>
                <c:pt idx="34">
                  <c:v>40848</c:v>
                </c:pt>
                <c:pt idx="35">
                  <c:v>40878</c:v>
                </c:pt>
                <c:pt idx="36">
                  <c:v>40909</c:v>
                </c:pt>
                <c:pt idx="37">
                  <c:v>40940</c:v>
                </c:pt>
                <c:pt idx="38">
                  <c:v>40969</c:v>
                </c:pt>
                <c:pt idx="39">
                  <c:v>41000</c:v>
                </c:pt>
                <c:pt idx="40">
                  <c:v>41030</c:v>
                </c:pt>
                <c:pt idx="41">
                  <c:v>41061</c:v>
                </c:pt>
                <c:pt idx="42">
                  <c:v>41091</c:v>
                </c:pt>
                <c:pt idx="43">
                  <c:v>41122</c:v>
                </c:pt>
                <c:pt idx="44">
                  <c:v>41153</c:v>
                </c:pt>
                <c:pt idx="45">
                  <c:v>41183</c:v>
                </c:pt>
                <c:pt idx="46">
                  <c:v>41214</c:v>
                </c:pt>
                <c:pt idx="47">
                  <c:v>41244</c:v>
                </c:pt>
                <c:pt idx="48">
                  <c:v>41275</c:v>
                </c:pt>
                <c:pt idx="49">
                  <c:v>41306</c:v>
                </c:pt>
                <c:pt idx="50">
                  <c:v>41334</c:v>
                </c:pt>
                <c:pt idx="51">
                  <c:v>41365</c:v>
                </c:pt>
                <c:pt idx="52">
                  <c:v>41395</c:v>
                </c:pt>
                <c:pt idx="53">
                  <c:v>41426</c:v>
                </c:pt>
                <c:pt idx="54">
                  <c:v>41456</c:v>
                </c:pt>
                <c:pt idx="55">
                  <c:v>41487</c:v>
                </c:pt>
                <c:pt idx="56">
                  <c:v>41518</c:v>
                </c:pt>
                <c:pt idx="57">
                  <c:v>41548</c:v>
                </c:pt>
                <c:pt idx="58">
                  <c:v>41579</c:v>
                </c:pt>
                <c:pt idx="59">
                  <c:v>41609</c:v>
                </c:pt>
                <c:pt idx="60">
                  <c:v>41640</c:v>
                </c:pt>
                <c:pt idx="61">
                  <c:v>41671</c:v>
                </c:pt>
                <c:pt idx="62">
                  <c:v>41699</c:v>
                </c:pt>
                <c:pt idx="63">
                  <c:v>41730</c:v>
                </c:pt>
                <c:pt idx="64">
                  <c:v>41760</c:v>
                </c:pt>
                <c:pt idx="65">
                  <c:v>41791</c:v>
                </c:pt>
                <c:pt idx="66">
                  <c:v>41821</c:v>
                </c:pt>
                <c:pt idx="67">
                  <c:v>41852</c:v>
                </c:pt>
                <c:pt idx="68">
                  <c:v>41883</c:v>
                </c:pt>
                <c:pt idx="69">
                  <c:v>41913</c:v>
                </c:pt>
                <c:pt idx="70">
                  <c:v>41944</c:v>
                </c:pt>
                <c:pt idx="71">
                  <c:v>41974</c:v>
                </c:pt>
                <c:pt idx="72">
                  <c:v>42005</c:v>
                </c:pt>
                <c:pt idx="73">
                  <c:v>42036</c:v>
                </c:pt>
                <c:pt idx="74">
                  <c:v>42064</c:v>
                </c:pt>
                <c:pt idx="75">
                  <c:v>42095</c:v>
                </c:pt>
                <c:pt idx="76">
                  <c:v>42125</c:v>
                </c:pt>
                <c:pt idx="77">
                  <c:v>42156</c:v>
                </c:pt>
                <c:pt idx="78">
                  <c:v>42186</c:v>
                </c:pt>
                <c:pt idx="79">
                  <c:v>42217</c:v>
                </c:pt>
                <c:pt idx="80">
                  <c:v>42248</c:v>
                </c:pt>
                <c:pt idx="81">
                  <c:v>42278</c:v>
                </c:pt>
                <c:pt idx="82">
                  <c:v>42309</c:v>
                </c:pt>
                <c:pt idx="83">
                  <c:v>42339</c:v>
                </c:pt>
                <c:pt idx="84">
                  <c:v>42370</c:v>
                </c:pt>
                <c:pt idx="85">
                  <c:v>42401</c:v>
                </c:pt>
                <c:pt idx="86">
                  <c:v>42430</c:v>
                </c:pt>
                <c:pt idx="87">
                  <c:v>42461</c:v>
                </c:pt>
                <c:pt idx="88">
                  <c:v>42491</c:v>
                </c:pt>
                <c:pt idx="89">
                  <c:v>42522</c:v>
                </c:pt>
                <c:pt idx="90">
                  <c:v>42552</c:v>
                </c:pt>
                <c:pt idx="91">
                  <c:v>42583</c:v>
                </c:pt>
                <c:pt idx="92">
                  <c:v>42614</c:v>
                </c:pt>
                <c:pt idx="93">
                  <c:v>42644</c:v>
                </c:pt>
                <c:pt idx="94">
                  <c:v>42675</c:v>
                </c:pt>
                <c:pt idx="95">
                  <c:v>42705</c:v>
                </c:pt>
                <c:pt idx="96">
                  <c:v>42736</c:v>
                </c:pt>
                <c:pt idx="97">
                  <c:v>42767</c:v>
                </c:pt>
                <c:pt idx="98">
                  <c:v>42795</c:v>
                </c:pt>
                <c:pt idx="99">
                  <c:v>42826</c:v>
                </c:pt>
                <c:pt idx="100">
                  <c:v>42856</c:v>
                </c:pt>
                <c:pt idx="101">
                  <c:v>42887</c:v>
                </c:pt>
                <c:pt idx="102">
                  <c:v>42917</c:v>
                </c:pt>
                <c:pt idx="103">
                  <c:v>42948</c:v>
                </c:pt>
                <c:pt idx="104">
                  <c:v>42979</c:v>
                </c:pt>
                <c:pt idx="105">
                  <c:v>43009</c:v>
                </c:pt>
                <c:pt idx="106">
                  <c:v>43040</c:v>
                </c:pt>
                <c:pt idx="107">
                  <c:v>43070</c:v>
                </c:pt>
                <c:pt idx="108">
                  <c:v>43101</c:v>
                </c:pt>
                <c:pt idx="109">
                  <c:v>43132</c:v>
                </c:pt>
                <c:pt idx="110">
                  <c:v>43160</c:v>
                </c:pt>
                <c:pt idx="111">
                  <c:v>43191</c:v>
                </c:pt>
                <c:pt idx="112">
                  <c:v>43221</c:v>
                </c:pt>
                <c:pt idx="113">
                  <c:v>43252</c:v>
                </c:pt>
                <c:pt idx="114">
                  <c:v>43282</c:v>
                </c:pt>
                <c:pt idx="115">
                  <c:v>43313</c:v>
                </c:pt>
                <c:pt idx="116">
                  <c:v>43344</c:v>
                </c:pt>
                <c:pt idx="117">
                  <c:v>43374</c:v>
                </c:pt>
                <c:pt idx="118">
                  <c:v>43405</c:v>
                </c:pt>
                <c:pt idx="119">
                  <c:v>43435</c:v>
                </c:pt>
                <c:pt idx="120">
                  <c:v>43466</c:v>
                </c:pt>
                <c:pt idx="121">
                  <c:v>43497</c:v>
                </c:pt>
                <c:pt idx="122">
                  <c:v>43525</c:v>
                </c:pt>
                <c:pt idx="123">
                  <c:v>43556</c:v>
                </c:pt>
                <c:pt idx="124">
                  <c:v>43586</c:v>
                </c:pt>
                <c:pt idx="125">
                  <c:v>43617</c:v>
                </c:pt>
                <c:pt idx="126">
                  <c:v>43647</c:v>
                </c:pt>
                <c:pt idx="127">
                  <c:v>43678</c:v>
                </c:pt>
                <c:pt idx="128">
                  <c:v>43709</c:v>
                </c:pt>
                <c:pt idx="129">
                  <c:v>43739</c:v>
                </c:pt>
                <c:pt idx="130">
                  <c:v>43770</c:v>
                </c:pt>
                <c:pt idx="131">
                  <c:v>43800</c:v>
                </c:pt>
                <c:pt idx="132">
                  <c:v>43831</c:v>
                </c:pt>
                <c:pt idx="133">
                  <c:v>43862</c:v>
                </c:pt>
                <c:pt idx="134">
                  <c:v>43891</c:v>
                </c:pt>
                <c:pt idx="135">
                  <c:v>43922</c:v>
                </c:pt>
                <c:pt idx="136">
                  <c:v>43952</c:v>
                </c:pt>
                <c:pt idx="137">
                  <c:v>43983</c:v>
                </c:pt>
                <c:pt idx="138">
                  <c:v>44013</c:v>
                </c:pt>
                <c:pt idx="139">
                  <c:v>44044</c:v>
                </c:pt>
                <c:pt idx="140">
                  <c:v>44075</c:v>
                </c:pt>
                <c:pt idx="141">
                  <c:v>44105</c:v>
                </c:pt>
                <c:pt idx="142">
                  <c:v>44136</c:v>
                </c:pt>
                <c:pt idx="143">
                  <c:v>44166</c:v>
                </c:pt>
              </c:numCache>
            </c:numRef>
          </c:cat>
          <c:val>
            <c:numRef>
              <c:f>'[Copy of downscaling.xlsx]Sheet8'!$E$2:$E$145</c:f>
              <c:numCache>
                <c:formatCode>General</c:formatCode>
                <c:ptCount val="144"/>
                <c:pt idx="71" formatCode="0.00">
                  <c:v>1.2844565290145671</c:v>
                </c:pt>
                <c:pt idx="72" formatCode="0.00">
                  <c:v>1.7850220523178533</c:v>
                </c:pt>
                <c:pt idx="73" formatCode="0.00">
                  <c:v>1.897338482543812</c:v>
                </c:pt>
                <c:pt idx="74" formatCode="0.00">
                  <c:v>1.9955452158173053</c:v>
                </c:pt>
                <c:pt idx="75" formatCode="0.00">
                  <c:v>2.0844554997348475</c:v>
                </c:pt>
                <c:pt idx="76" formatCode="0.00">
                  <c:v>2.1666498852810041</c:v>
                </c:pt>
                <c:pt idx="77" formatCode="0.00">
                  <c:v>2.243702419966239</c:v>
                </c:pt>
                <c:pt idx="78" formatCode="0.00">
                  <c:v>2.3166568878390614</c:v>
                </c:pt>
                <c:pt idx="79" formatCode="0.00">
                  <c:v>2.3862474340237148</c:v>
                </c:pt>
                <c:pt idx="80" formatCode="0.00">
                  <c:v>2.4530135844512642</c:v>
                </c:pt>
                <c:pt idx="81" formatCode="0.00">
                  <c:v>2.5173655604647101</c:v>
                </c:pt>
                <c:pt idx="82" formatCode="0.00">
                  <c:v>2.5796238607790674</c:v>
                </c:pt>
                <c:pt idx="83" formatCode="0.00">
                  <c:v>2.6400445117988935</c:v>
                </c:pt>
                <c:pt idx="84" formatCode="0.00">
                  <c:v>2.6988358592988613</c:v>
                </c:pt>
                <c:pt idx="85" formatCode="0.00">
                  <c:v>2.7561701260680196</c:v>
                </c:pt>
                <c:pt idx="86" formatCode="0.00">
                  <c:v>2.8121916009330983</c:v>
                </c:pt>
                <c:pt idx="87" formatCode="0.00">
                  <c:v>2.8670225864231407</c:v>
                </c:pt>
                <c:pt idx="88" formatCode="0.00">
                  <c:v>2.9207678119797573</c:v>
                </c:pt>
                <c:pt idx="89" formatCode="0.00">
                  <c:v>2.973517770363256</c:v>
                </c:pt>
                <c:pt idx="90" formatCode="0.00">
                  <c:v>3.0253512818645065</c:v>
                </c:pt>
                <c:pt idx="91" formatCode="0.00">
                  <c:v>3.0763374940650405</c:v>
                </c:pt>
                <c:pt idx="92" formatCode="0.00">
                  <c:v>3.1265374619120347</c:v>
                </c:pt>
                <c:pt idx="93" formatCode="0.00">
                  <c:v>3.1760054109480786</c:v>
                </c:pt>
                <c:pt idx="94" formatCode="0.00">
                  <c:v>3.2247897580235882</c:v>
                </c:pt>
                <c:pt idx="95" formatCode="0.00">
                  <c:v>3.2729339440562586</c:v>
                </c:pt>
                <c:pt idx="96" formatCode="0.00">
                  <c:v>3.3204771194640941</c:v>
                </c:pt>
                <c:pt idx="97" formatCode="0.00">
                  <c:v>3.3674547129134762</c:v>
                </c:pt>
                <c:pt idx="98" formatCode="0.00">
                  <c:v>3.4138989067672592</c:v>
                </c:pt>
                <c:pt idx="99" formatCode="0.00">
                  <c:v>3.4598390372744641</c:v>
                </c:pt>
                <c:pt idx="100" formatCode="0.00">
                  <c:v>3.5053019335607756</c:v>
                </c:pt>
                <c:pt idx="101" formatCode="0.00">
                  <c:v>3.5503122064774741</c:v>
                </c:pt>
                <c:pt idx="102" formatCode="0.00">
                  <c:v>3.5948924960808508</c:v>
                </c:pt>
                <c:pt idx="103" formatCode="0.00">
                  <c:v>3.6390636847567284</c:v>
                </c:pt>
                <c:pt idx="104" formatCode="0.00">
                  <c:v>3.6828450816414406</c:v>
                </c:pt>
                <c:pt idx="105" formatCode="0.00">
                  <c:v>3.7262545829241089</c:v>
                </c:pt>
                <c:pt idx="106" formatCode="0.00">
                  <c:v>3.7693088117742315</c:v>
                </c:pt>
                <c:pt idx="107" formatCode="0.00">
                  <c:v>3.8120232409707606</c:v>
                </c:pt>
                <c:pt idx="108" formatCode="0.00">
                  <c:v>3.8544123007748201</c:v>
                </c:pt>
                <c:pt idx="109" formatCode="0.00">
                  <c:v>3.8964894741582827</c:v>
                </c:pt>
                <c:pt idx="110" formatCode="0.00">
                  <c:v>3.9382673811523663</c:v>
                </c:pt>
                <c:pt idx="111" formatCode="0.00">
                  <c:v>3.9797578537967242</c:v>
                </c:pt>
                <c:pt idx="112" formatCode="0.00">
                  <c:v>4.0209720029373504</c:v>
                </c:pt>
                <c:pt idx="113" formatCode="0.00">
                  <c:v>4.0619202779303123</c:v>
                </c:pt>
                <c:pt idx="114" formatCode="0.00">
                  <c:v>4.102612520150184</c:v>
                </c:pt>
                <c:pt idx="115" formatCode="0.00">
                  <c:v>4.1430580110705053</c:v>
                </c:pt>
                <c:pt idx="116" formatCode="0.00">
                  <c:v>4.1832655155738188</c:v>
                </c:pt>
                <c:pt idx="117" formatCode="0.00">
                  <c:v>4.2232433210567475</c:v>
                </c:pt>
                <c:pt idx="118" formatCode="0.00">
                  <c:v>4.2629992728181048</c:v>
                </c:pt>
                <c:pt idx="119" formatCode="0.00">
                  <c:v>4.3025408061524661</c:v>
                </c:pt>
                <c:pt idx="120" formatCode="0.00">
                  <c:v>4.3418749755161254</c:v>
                </c:pt>
                <c:pt idx="121" formatCode="0.00">
                  <c:v>4.3810084810850007</c:v>
                </c:pt>
                <c:pt idx="122" formatCode="0.00">
                  <c:v>4.4199476929836816</c:v>
                </c:pt>
                <c:pt idx="123" formatCode="0.00">
                  <c:v>4.4586986734301757</c:v>
                </c:pt>
                <c:pt idx="124" formatCode="0.00">
                  <c:v>4.4972671970111451</c:v>
                </c:pt>
                <c:pt idx="125" formatCode="0.00">
                  <c:v>4.5356587692767505</c:v>
                </c:pt>
                <c:pt idx="126" formatCode="0.00">
                  <c:v>4.5738786438220735</c:v>
                </c:pt>
                <c:pt idx="127" formatCode="0.00">
                  <c:v>4.6119318380027625</c:v>
                </c:pt>
                <c:pt idx="128" formatCode="0.00">
                  <c:v>4.6498231474159368</c:v>
                </c:pt>
                <c:pt idx="129" formatCode="0.00">
                  <c:v>4.6875571592626866</c:v>
                </c:pt>
                <c:pt idx="130" formatCode="0.00">
                  <c:v>4.7251382646958557</c:v>
                </c:pt>
                <c:pt idx="131" formatCode="0.00">
                  <c:v>4.7625706702455775</c:v>
                </c:pt>
                <c:pt idx="132" formatCode="0.00">
                  <c:v>4.7998584084053038</c:v>
                </c:pt>
                <c:pt idx="133" formatCode="0.00">
                  <c:v>4.8370053474523402</c:v>
                </c:pt>
                <c:pt idx="134" formatCode="0.00">
                  <c:v>4.874015200569465</c:v>
                </c:pt>
                <c:pt idx="135" formatCode="0.00">
                  <c:v>4.9108915343273019</c:v>
                </c:pt>
                <c:pt idx="136" formatCode="0.00">
                  <c:v>4.9476377765813755</c:v>
                </c:pt>
                <c:pt idx="137" formatCode="0.00">
                  <c:v>4.9842572238322997</c:v>
                </c:pt>
                <c:pt idx="138" formatCode="0.00">
                  <c:v>5.020753048093078</c:v>
                </c:pt>
                <c:pt idx="139" formatCode="0.00">
                  <c:v>5.0571283033031076</c:v>
                </c:pt>
                <c:pt idx="140" formatCode="0.00">
                  <c:v>5.0933859313249554</c:v>
                </c:pt>
                <c:pt idx="141" formatCode="0.00">
                  <c:v>5.1295287675564936</c:v>
                </c:pt>
                <c:pt idx="142" formatCode="0.00">
                  <c:v>5.165559546188117</c:v>
                </c:pt>
                <c:pt idx="143" formatCode="0.00">
                  <c:v>5.2014809051320174</c:v>
                </c:pt>
              </c:numCache>
            </c:numRef>
          </c:val>
          <c:smooth val="0"/>
          <c:extLst>
            <c:ext xmlns:c16="http://schemas.microsoft.com/office/drawing/2014/chart" uri="{C3380CC4-5D6E-409C-BE32-E72D297353CC}">
              <c16:uniqueId val="{00000003-76DA-4042-99C8-6D7D306F935C}"/>
            </c:ext>
          </c:extLst>
        </c:ser>
        <c:dLbls>
          <c:showLegendKey val="0"/>
          <c:showVal val="0"/>
          <c:showCatName val="0"/>
          <c:showSerName val="0"/>
          <c:showPercent val="0"/>
          <c:showBubbleSize val="0"/>
        </c:dLbls>
        <c:smooth val="0"/>
        <c:axId val="778035840"/>
        <c:axId val="778036168"/>
      </c:lineChart>
      <c:catAx>
        <c:axId val="778035840"/>
        <c:scaling>
          <c:orientation val="minMax"/>
        </c:scaling>
        <c:delete val="0"/>
        <c:axPos val="b"/>
        <c:majorTickMark val="none"/>
        <c:minorTickMark val="none"/>
        <c:tickLblPos val="low"/>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778036168"/>
        <c:crosses val="autoZero"/>
        <c:auto val="1"/>
        <c:lblAlgn val="ctr"/>
        <c:lblOffset val="100"/>
        <c:noMultiLvlLbl val="0"/>
      </c:catAx>
      <c:valAx>
        <c:axId val="778036168"/>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7780358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0.07994</cdr:x>
      <cdr:y>0.22342</cdr:y>
    </cdr:from>
    <cdr:to>
      <cdr:x>0.20912</cdr:x>
      <cdr:y>0.44774</cdr:y>
    </cdr:to>
    <cdr:sp macro="" textlink="">
      <cdr:nvSpPr>
        <cdr:cNvPr id="2" name="TextBox 1"/>
        <cdr:cNvSpPr txBox="1"/>
      </cdr:nvSpPr>
      <cdr:spPr>
        <a:xfrm xmlns:a="http://schemas.openxmlformats.org/drawingml/2006/main">
          <a:off x="804027" y="898755"/>
          <a:ext cx="1299410" cy="9023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smtClean="0">
              <a:solidFill>
                <a:schemeClr val="bg1"/>
              </a:solidFill>
            </a:rPr>
            <a:t>Increase in the population and influx  of Syrian refugees</a:t>
          </a:r>
          <a:endParaRPr lang="en-US" sz="1400" dirty="0">
            <a:solidFill>
              <a:schemeClr val="bg1"/>
            </a:solidFill>
          </a:endParaRPr>
        </a:p>
      </cdr:txBody>
    </cdr:sp>
  </cdr:relSizeAnchor>
  <cdr:relSizeAnchor xmlns:cdr="http://schemas.openxmlformats.org/drawingml/2006/chartDrawing">
    <cdr:from>
      <cdr:x>0.32542</cdr:x>
      <cdr:y>0.10931</cdr:y>
    </cdr:from>
    <cdr:to>
      <cdr:x>0.4546</cdr:x>
      <cdr:y>0.33363</cdr:y>
    </cdr:to>
    <cdr:sp macro="" textlink="">
      <cdr:nvSpPr>
        <cdr:cNvPr id="3" name="TextBox 1"/>
        <cdr:cNvSpPr txBox="1"/>
      </cdr:nvSpPr>
      <cdr:spPr>
        <a:xfrm xmlns:a="http://schemas.openxmlformats.org/drawingml/2006/main">
          <a:off x="3273174" y="439737"/>
          <a:ext cx="1299410" cy="90236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solidFill>
                <a:schemeClr val="bg1"/>
              </a:solidFill>
            </a:rPr>
            <a:t>Installation of 2 power ships feeding the grid</a:t>
          </a:r>
          <a:endParaRPr lang="en-US" sz="1400" dirty="0">
            <a:solidFill>
              <a:schemeClr val="bg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FF6173-09F8-41C5-98E2-07D577D638C0}" type="datetimeFigureOut">
              <a:rPr lang="en-US" smtClean="0"/>
              <a:t>4/24/2020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DAFBC4-185C-40C4-ADF3-2CB5235B99F1}" type="slidenum">
              <a:rPr lang="en-US" smtClean="0"/>
              <a:t>‹#›</a:t>
            </a:fld>
            <a:endParaRPr lang="en-US"/>
          </a:p>
        </p:txBody>
      </p:sp>
    </p:spTree>
    <p:extLst>
      <p:ext uri="{BB962C8B-B14F-4D97-AF65-F5344CB8AC3E}">
        <p14:creationId xmlns:p14="http://schemas.microsoft.com/office/powerpoint/2010/main" val="702646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0" y="6294922"/>
            <a:ext cx="12198465" cy="1034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F95E8BF-D568-48B2-AD2E-3D57A40EDF82}" type="datetime1">
              <a:rPr lang="en-US" smtClean="0"/>
              <a:t>4/24/2020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876800" y="6476005"/>
            <a:ext cx="1312025" cy="365125"/>
          </a:xfrm>
        </p:spPr>
        <p:txBody>
          <a:bodyPr/>
          <a:lstStyle/>
          <a:p>
            <a:fld id="{E7F6F066-7D23-4534-B3B4-C6E9AD2FABB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7302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9CED38-C141-4FA1-B7DE-20095CA3859C}" type="datetime1">
              <a:rPr lang="en-US" smtClean="0"/>
              <a:t>4/24/2020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879975" y="6497885"/>
            <a:ext cx="1312025" cy="365125"/>
          </a:xfrm>
        </p:spPr>
        <p:txBody>
          <a:bodyPr/>
          <a:lstStyle/>
          <a:p>
            <a:fld id="{E7F6F066-7D23-4534-B3B4-C6E9AD2FABB4}" type="slidenum">
              <a:rPr lang="en-US" smtClean="0"/>
              <a:t>‹#›</a:t>
            </a:fld>
            <a:endParaRPr lang="en-US"/>
          </a:p>
        </p:txBody>
      </p:sp>
    </p:spTree>
    <p:extLst>
      <p:ext uri="{BB962C8B-B14F-4D97-AF65-F5344CB8AC3E}">
        <p14:creationId xmlns:p14="http://schemas.microsoft.com/office/powerpoint/2010/main" val="1050142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E5F461-EFE1-47D9-851B-897607C9F770}" type="datetime1">
              <a:rPr lang="en-US" smtClean="0"/>
              <a:t>4/24/2020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876800" y="6459785"/>
            <a:ext cx="1312025" cy="365125"/>
          </a:xfrm>
        </p:spPr>
        <p:txBody>
          <a:bodyPr/>
          <a:lstStyle/>
          <a:p>
            <a:fld id="{E7F6F066-7D23-4534-B3B4-C6E9AD2FABB4}" type="slidenum">
              <a:rPr lang="en-US" smtClean="0"/>
              <a:t>‹#›</a:t>
            </a:fld>
            <a:endParaRPr lang="en-US"/>
          </a:p>
        </p:txBody>
      </p:sp>
    </p:spTree>
    <p:extLst>
      <p:ext uri="{BB962C8B-B14F-4D97-AF65-F5344CB8AC3E}">
        <p14:creationId xmlns:p14="http://schemas.microsoft.com/office/powerpoint/2010/main" val="1465813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FEB49A-BDBE-4579-84A5-481E8BAC5ECC}" type="datetime1">
              <a:rPr lang="en-US" smtClean="0"/>
              <a:t>4/24/2020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879975" y="6459784"/>
            <a:ext cx="1312025" cy="365125"/>
          </a:xfrm>
        </p:spPr>
        <p:txBody>
          <a:bodyPr/>
          <a:lstStyle/>
          <a:p>
            <a:fld id="{E7F6F066-7D23-4534-B3B4-C6E9AD2FABB4}" type="slidenum">
              <a:rPr lang="en-US" smtClean="0"/>
              <a:t>‹#›</a:t>
            </a:fld>
            <a:endParaRPr lang="en-US" dirty="0"/>
          </a:p>
        </p:txBody>
      </p:sp>
    </p:spTree>
    <p:extLst>
      <p:ext uri="{BB962C8B-B14F-4D97-AF65-F5344CB8AC3E}">
        <p14:creationId xmlns:p14="http://schemas.microsoft.com/office/powerpoint/2010/main" val="255726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EBC31F-7A0E-4F69-B05A-4F77D6B2835A}" type="datetime1">
              <a:rPr lang="en-US" smtClean="0"/>
              <a:t>4/24/2020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876800" y="6492875"/>
            <a:ext cx="1312025" cy="365125"/>
          </a:xfrm>
        </p:spPr>
        <p:txBody>
          <a:bodyPr/>
          <a:lstStyle/>
          <a:p>
            <a:fld id="{E7F6F066-7D23-4534-B3B4-C6E9AD2FABB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5624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B35749-2270-4C01-81DA-BE0F9EE5C994}" type="datetime1">
              <a:rPr lang="en-US" smtClean="0"/>
              <a:t>4/24/2020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879975" y="6492875"/>
            <a:ext cx="1312025" cy="365125"/>
          </a:xfrm>
        </p:spPr>
        <p:txBody>
          <a:bodyPr/>
          <a:lstStyle/>
          <a:p>
            <a:fld id="{E7F6F066-7D23-4534-B3B4-C6E9AD2FABB4}" type="slidenum">
              <a:rPr lang="en-US" smtClean="0"/>
              <a:t>‹#›</a:t>
            </a:fld>
            <a:endParaRPr lang="en-US"/>
          </a:p>
        </p:txBody>
      </p:sp>
    </p:spTree>
    <p:extLst>
      <p:ext uri="{BB962C8B-B14F-4D97-AF65-F5344CB8AC3E}">
        <p14:creationId xmlns:p14="http://schemas.microsoft.com/office/powerpoint/2010/main" val="3514469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1FB8C0-11F6-4B6F-8672-660E9AFEA88E}" type="datetime1">
              <a:rPr lang="en-US" smtClean="0"/>
              <a:t>4/24/2020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10874433" y="6459784"/>
            <a:ext cx="1312025" cy="365125"/>
          </a:xfrm>
        </p:spPr>
        <p:txBody>
          <a:bodyPr/>
          <a:lstStyle/>
          <a:p>
            <a:fld id="{E7F6F066-7D23-4534-B3B4-C6E9AD2FABB4}" type="slidenum">
              <a:rPr lang="en-US" smtClean="0"/>
              <a:t>‹#›</a:t>
            </a:fld>
            <a:endParaRPr lang="en-US"/>
          </a:p>
        </p:txBody>
      </p:sp>
    </p:spTree>
    <p:extLst>
      <p:ext uri="{BB962C8B-B14F-4D97-AF65-F5344CB8AC3E}">
        <p14:creationId xmlns:p14="http://schemas.microsoft.com/office/powerpoint/2010/main" val="225488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256CB3D-897E-431D-A221-C1405D7F4B59}" type="datetime1">
              <a:rPr lang="en-US" smtClean="0"/>
              <a:t>4/24/2020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10879975" y="6480175"/>
            <a:ext cx="1312025" cy="365125"/>
          </a:xfrm>
        </p:spPr>
        <p:txBody>
          <a:bodyPr/>
          <a:lstStyle/>
          <a:p>
            <a:fld id="{E7F6F066-7D23-4534-B3B4-C6E9AD2FABB4}" type="slidenum">
              <a:rPr lang="en-US" smtClean="0"/>
              <a:t>‹#›</a:t>
            </a:fld>
            <a:endParaRPr lang="en-US"/>
          </a:p>
        </p:txBody>
      </p:sp>
    </p:spTree>
    <p:extLst>
      <p:ext uri="{BB962C8B-B14F-4D97-AF65-F5344CB8AC3E}">
        <p14:creationId xmlns:p14="http://schemas.microsoft.com/office/powerpoint/2010/main" val="2672503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99C76F1-5377-46A9-9F08-2E850B45623A}" type="datetime1">
              <a:rPr lang="en-US" smtClean="0"/>
              <a:t>4/24/2020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a:xfrm>
            <a:off x="10876800" y="6472485"/>
            <a:ext cx="1312025" cy="365125"/>
          </a:xfrm>
        </p:spPr>
        <p:txBody>
          <a:bodyPr/>
          <a:lstStyle/>
          <a:p>
            <a:fld id="{E7F6F066-7D23-4534-B3B4-C6E9AD2FABB4}" type="slidenum">
              <a:rPr lang="en-US" smtClean="0"/>
              <a:t>‹#›</a:t>
            </a:fld>
            <a:endParaRPr lang="en-US"/>
          </a:p>
        </p:txBody>
      </p:sp>
    </p:spTree>
    <p:extLst>
      <p:ext uri="{BB962C8B-B14F-4D97-AF65-F5344CB8AC3E}">
        <p14:creationId xmlns:p14="http://schemas.microsoft.com/office/powerpoint/2010/main" val="2192732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1F3E191-7C12-4E59-A7BE-0DD7507AB742}" type="datetime1">
              <a:rPr lang="en-US" smtClean="0"/>
              <a:t>4/24/2020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a:xfrm>
            <a:off x="10879959" y="6459784"/>
            <a:ext cx="1312025" cy="365125"/>
          </a:xfrm>
        </p:spPr>
        <p:txBody>
          <a:bodyPr/>
          <a:lstStyle>
            <a:lvl1pPr>
              <a:defRPr>
                <a:solidFill>
                  <a:schemeClr val="tx2"/>
                </a:solidFill>
              </a:defRPr>
            </a:lvl1pPr>
          </a:lstStyle>
          <a:p>
            <a:fld id="{E7F6F066-7D23-4534-B3B4-C6E9AD2FABB4}" type="slidenum">
              <a:rPr lang="en-US" smtClean="0"/>
              <a:t>‹#›</a:t>
            </a:fld>
            <a:endParaRPr lang="en-US"/>
          </a:p>
        </p:txBody>
      </p:sp>
    </p:spTree>
    <p:extLst>
      <p:ext uri="{BB962C8B-B14F-4D97-AF65-F5344CB8AC3E}">
        <p14:creationId xmlns:p14="http://schemas.microsoft.com/office/powerpoint/2010/main" val="645918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E24F03-33D5-43BA-AAA5-50AEB10D4D04}" type="datetime1">
              <a:rPr lang="en-US" smtClean="0"/>
              <a:t>4/24/2020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876807" y="6459785"/>
            <a:ext cx="1312025" cy="365125"/>
          </a:xfrm>
        </p:spPr>
        <p:txBody>
          <a:bodyPr/>
          <a:lstStyle/>
          <a:p>
            <a:fld id="{E7F6F066-7D23-4534-B3B4-C6E9AD2FABB4}" type="slidenum">
              <a:rPr lang="en-US" smtClean="0"/>
              <a:t>‹#›</a:t>
            </a:fld>
            <a:endParaRPr lang="en-US"/>
          </a:p>
        </p:txBody>
      </p:sp>
    </p:spTree>
    <p:extLst>
      <p:ext uri="{BB962C8B-B14F-4D97-AF65-F5344CB8AC3E}">
        <p14:creationId xmlns:p14="http://schemas.microsoft.com/office/powerpoint/2010/main" val="3506288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431431F-43B7-482A-9773-1EBECD60FEEB}" type="datetime1">
              <a:rPr lang="en-US" smtClean="0"/>
              <a:t>4/24/2020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7F6F066-7D23-4534-B3B4-C6E9AD2FABB4}"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854688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sciencedirect.com/science/article/pii/S1352231019305011?via%3Dihub#bib15" TargetMode="External"/><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hyperlink" Target="https://www.sciencedirect.com/science/article/pii/S1352231019305011?via%3Dihub#bib41"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2136339"/>
            <a:ext cx="12192000" cy="523220"/>
          </a:xfrm>
          <a:prstGeom prst="rect">
            <a:avLst/>
          </a:prstGeom>
        </p:spPr>
        <p:txBody>
          <a:bodyPr wrap="square">
            <a:spAutoFit/>
          </a:bodyPr>
          <a:lstStyle/>
          <a:p>
            <a:pPr algn="ctr" defTabSz="1219170"/>
            <a:r>
              <a:rPr lang="en-US" sz="2800" b="1" dirty="0"/>
              <a:t>Analysis of Generators Emissions in Lebanon</a:t>
            </a:r>
            <a:endParaRPr lang="en-US" sz="2667" b="1" cap="all" dirty="0">
              <a:solidFill>
                <a:prstClr val="black"/>
              </a:solidFill>
            </a:endParaRPr>
          </a:p>
        </p:txBody>
      </p:sp>
      <p:sp>
        <p:nvSpPr>
          <p:cNvPr id="10" name="TextBox 9"/>
          <p:cNvSpPr txBox="1"/>
          <p:nvPr/>
        </p:nvSpPr>
        <p:spPr>
          <a:xfrm>
            <a:off x="1930400" y="3463767"/>
            <a:ext cx="8026400" cy="1815882"/>
          </a:xfrm>
          <a:prstGeom prst="rect">
            <a:avLst/>
          </a:prstGeom>
          <a:noFill/>
        </p:spPr>
        <p:txBody>
          <a:bodyPr wrap="square" rtlCol="0">
            <a:spAutoFit/>
          </a:bodyPr>
          <a:lstStyle/>
          <a:p>
            <a:pPr algn="ctr" defTabSz="1219170"/>
            <a:r>
              <a:rPr lang="en-US" sz="2400" dirty="0">
                <a:solidFill>
                  <a:prstClr val="black"/>
                </a:solidFill>
                <a:latin typeface="Tw Cen MT"/>
              </a:rPr>
              <a:t>By</a:t>
            </a:r>
          </a:p>
          <a:p>
            <a:pPr algn="ctr" defTabSz="1219170"/>
            <a:r>
              <a:rPr lang="en-US" sz="2400" dirty="0" smtClean="0">
                <a:solidFill>
                  <a:prstClr val="black"/>
                </a:solidFill>
                <a:latin typeface="Tw Cen MT"/>
              </a:rPr>
              <a:t>Rime El </a:t>
            </a:r>
            <a:r>
              <a:rPr lang="en-US" sz="2400" dirty="0">
                <a:solidFill>
                  <a:prstClr val="black"/>
                </a:solidFill>
                <a:latin typeface="Tw Cen MT"/>
              </a:rPr>
              <a:t>Asmar</a:t>
            </a:r>
          </a:p>
          <a:p>
            <a:pPr defTabSz="1219170"/>
            <a:endParaRPr lang="en-US" sz="2400" dirty="0">
              <a:solidFill>
                <a:prstClr val="black"/>
              </a:solidFill>
              <a:latin typeface="Tw Cen MT"/>
            </a:endParaRPr>
          </a:p>
          <a:p>
            <a:pPr algn="ctr" defTabSz="1219170"/>
            <a:r>
              <a:rPr lang="en-US" sz="2000" dirty="0">
                <a:solidFill>
                  <a:prstClr val="black"/>
                </a:solidFill>
                <a:latin typeface="Tw Cen MT"/>
              </a:rPr>
              <a:t>  </a:t>
            </a:r>
            <a:r>
              <a:rPr lang="en-US" sz="2000" dirty="0" smtClean="0">
                <a:solidFill>
                  <a:prstClr val="black"/>
                </a:solidFill>
                <a:latin typeface="Tw Cen MT"/>
              </a:rPr>
              <a:t>Professor: </a:t>
            </a:r>
            <a:r>
              <a:rPr lang="en-US" sz="2000" dirty="0">
                <a:solidFill>
                  <a:prstClr val="black"/>
                </a:solidFill>
                <a:latin typeface="Tw Cen MT"/>
              </a:rPr>
              <a:t>Dr</a:t>
            </a:r>
            <a:r>
              <a:rPr lang="en-US" sz="2000" dirty="0" smtClean="0">
                <a:solidFill>
                  <a:prstClr val="black"/>
                </a:solidFill>
                <a:latin typeface="Tw Cen MT"/>
              </a:rPr>
              <a:t>. </a:t>
            </a:r>
            <a:r>
              <a:rPr lang="en-US" sz="2000" dirty="0" err="1" smtClean="0">
                <a:solidFill>
                  <a:prstClr val="black"/>
                </a:solidFill>
                <a:latin typeface="Tw Cen MT"/>
              </a:rPr>
              <a:t>Yuhang</a:t>
            </a:r>
            <a:r>
              <a:rPr lang="en-US" sz="2000" dirty="0" smtClean="0">
                <a:solidFill>
                  <a:prstClr val="black"/>
                </a:solidFill>
                <a:latin typeface="Tw Cen MT"/>
              </a:rPr>
              <a:t> Wang</a:t>
            </a:r>
            <a:endParaRPr lang="en-US" sz="2000" dirty="0">
              <a:solidFill>
                <a:prstClr val="black"/>
              </a:solidFill>
              <a:latin typeface="Tw Cen MT"/>
            </a:endParaRPr>
          </a:p>
          <a:p>
            <a:pPr algn="ctr" defTabSz="1219170"/>
            <a:endParaRPr lang="en-US" sz="2000" dirty="0">
              <a:solidFill>
                <a:prstClr val="black"/>
              </a:solidFill>
              <a:latin typeface="Tw Cen MT"/>
            </a:endParaRPr>
          </a:p>
        </p:txBody>
      </p:sp>
      <p:sp>
        <p:nvSpPr>
          <p:cNvPr id="2" name="Slide Number Placeholder 1">
            <a:extLst>
              <a:ext uri="{FF2B5EF4-FFF2-40B4-BE49-F238E27FC236}">
                <a16:creationId xmlns:a16="http://schemas.microsoft.com/office/drawing/2014/main" id="{6B0EBDA6-A774-4AAC-908D-9A8B883BC040}"/>
              </a:ext>
            </a:extLst>
          </p:cNvPr>
          <p:cNvSpPr>
            <a:spLocks noGrp="1"/>
          </p:cNvSpPr>
          <p:nvPr>
            <p:ph type="sldNum" sz="quarter" idx="12"/>
          </p:nvPr>
        </p:nvSpPr>
        <p:spPr/>
        <p:txBody>
          <a:bodyPr/>
          <a:lstStyle/>
          <a:p>
            <a:fld id="{E7F6F066-7D23-4534-B3B4-C6E9AD2FABB4}" type="slidenum">
              <a:rPr lang="en-US" smtClean="0"/>
              <a:t>1</a:t>
            </a:fld>
            <a:endParaRPr lang="en-US" dirty="0"/>
          </a:p>
        </p:txBody>
      </p:sp>
      <p:pic>
        <p:nvPicPr>
          <p:cNvPr id="3" name="Picture 2"/>
          <p:cNvPicPr>
            <a:picLocks noChangeAspect="1"/>
          </p:cNvPicPr>
          <p:nvPr/>
        </p:nvPicPr>
        <p:blipFill>
          <a:blip r:embed="rId3"/>
          <a:stretch>
            <a:fillRect/>
          </a:stretch>
        </p:blipFill>
        <p:spPr>
          <a:xfrm>
            <a:off x="110836" y="267855"/>
            <a:ext cx="3259038" cy="655782"/>
          </a:xfrm>
          <a:prstGeom prst="rect">
            <a:avLst/>
          </a:prstGeom>
        </p:spPr>
      </p:pic>
    </p:spTree>
    <p:extLst>
      <p:ext uri="{BB962C8B-B14F-4D97-AF65-F5344CB8AC3E}">
        <p14:creationId xmlns:p14="http://schemas.microsoft.com/office/powerpoint/2010/main" val="42161475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8" name="TextBox 7"/>
          <p:cNvSpPr txBox="1"/>
          <p:nvPr/>
        </p:nvSpPr>
        <p:spPr>
          <a:xfrm>
            <a:off x="0" y="2294965"/>
            <a:ext cx="12203813" cy="1569660"/>
          </a:xfrm>
          <a:prstGeom prst="rect">
            <a:avLst/>
          </a:prstGeom>
          <a:gradFill>
            <a:gsLst>
              <a:gs pos="0">
                <a:schemeClr val="bg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defTabSz="1219170"/>
            <a:r>
              <a:rPr lang="en-US" sz="9600" dirty="0" smtClean="0">
                <a:solidFill>
                  <a:prstClr val="black"/>
                </a:solidFill>
                <a:latin typeface="Tw Cen MT"/>
              </a:rPr>
              <a:t>Methods</a:t>
            </a:r>
            <a:endParaRPr lang="en-US" sz="9600" dirty="0">
              <a:solidFill>
                <a:prstClr val="black"/>
              </a:solidFill>
              <a:latin typeface="Tw Cen MT"/>
            </a:endParaRPr>
          </a:p>
        </p:txBody>
      </p:sp>
      <p:sp>
        <p:nvSpPr>
          <p:cNvPr id="3" name="Slide Number Placeholder 2"/>
          <p:cNvSpPr>
            <a:spLocks noGrp="1"/>
          </p:cNvSpPr>
          <p:nvPr>
            <p:ph type="sldNum" sz="quarter" idx="12"/>
          </p:nvPr>
        </p:nvSpPr>
        <p:spPr>
          <a:prstGeom prst="rect">
            <a:avLst/>
          </a:prstGeom>
        </p:spPr>
        <p:txBody>
          <a:bodyPr>
            <a:normAutofit lnSpcReduction="10000"/>
          </a:bodyPr>
          <a:lstStyle/>
          <a:p>
            <a:pPr algn="ctr"/>
            <a:fld id="{8F82E0A0-C266-4798-8C8F-B9F91E9DA37E}" type="slidenum">
              <a:rPr kumimoji="0" lang="en-US" sz="1867" b="1" smtClean="0"/>
              <a:pPr algn="ctr"/>
              <a:t>10</a:t>
            </a:fld>
            <a:endParaRPr kumimoji="0" lang="en-US"/>
          </a:p>
        </p:txBody>
      </p:sp>
    </p:spTree>
    <p:extLst>
      <p:ext uri="{BB962C8B-B14F-4D97-AF65-F5344CB8AC3E}">
        <p14:creationId xmlns:p14="http://schemas.microsoft.com/office/powerpoint/2010/main" val="5786263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Methodology</a:t>
            </a:r>
            <a:endParaRPr lang="en-US" dirty="0"/>
          </a:p>
        </p:txBody>
      </p:sp>
      <p:sp>
        <p:nvSpPr>
          <p:cNvPr id="4" name="Content Placeholder 3"/>
          <p:cNvSpPr>
            <a:spLocks noGrp="1"/>
          </p:cNvSpPr>
          <p:nvPr>
            <p:ph idx="1"/>
          </p:nvPr>
        </p:nvSpPr>
        <p:spPr/>
        <p:txBody>
          <a:bodyPr>
            <a:normAutofit lnSpcReduction="10000"/>
          </a:bodyPr>
          <a:lstStyle/>
          <a:p>
            <a:r>
              <a:rPr lang="en-US" sz="2400" u="sng" dirty="0" smtClean="0"/>
              <a:t>In </a:t>
            </a:r>
            <a:r>
              <a:rPr lang="en-US" sz="2400" b="1" u="sng" dirty="0" smtClean="0"/>
              <a:t>2019</a:t>
            </a:r>
            <a:r>
              <a:rPr lang="en-US" sz="2400" u="sng" dirty="0" smtClean="0"/>
              <a:t>, a Lebanese team from the </a:t>
            </a:r>
            <a:r>
              <a:rPr lang="en-US" sz="2400" b="1" u="sng" dirty="0" smtClean="0"/>
              <a:t>American University of Beirut</a:t>
            </a:r>
            <a:r>
              <a:rPr lang="en-US" sz="2400" u="sng" dirty="0" smtClean="0"/>
              <a:t>, published an article </a:t>
            </a:r>
            <a:r>
              <a:rPr lang="en-US" sz="2400" u="sng" dirty="0"/>
              <a:t>considered as </a:t>
            </a:r>
            <a:r>
              <a:rPr lang="en-US" sz="2400" u="sng" dirty="0" smtClean="0"/>
              <a:t>an </a:t>
            </a:r>
            <a:r>
              <a:rPr lang="en-US" sz="2400" b="1" u="sng" dirty="0" smtClean="0"/>
              <a:t>emission </a:t>
            </a:r>
            <a:r>
              <a:rPr lang="en-US" sz="2400" b="1" u="sng" dirty="0"/>
              <a:t>inventory of key sources of air pollution in </a:t>
            </a:r>
            <a:r>
              <a:rPr lang="en-US" sz="2400" b="1" u="sng" dirty="0" smtClean="0"/>
              <a:t>Lebanon</a:t>
            </a:r>
            <a:r>
              <a:rPr lang="en-US" sz="2400" u="sng" dirty="0" smtClean="0"/>
              <a:t>. </a:t>
            </a:r>
          </a:p>
          <a:p>
            <a:r>
              <a:rPr lang="en-US" sz="2400" dirty="0" smtClean="0"/>
              <a:t>In their study, two </a:t>
            </a:r>
            <a:r>
              <a:rPr lang="en-US" sz="2400" dirty="0"/>
              <a:t>approaches were adopted to estimate the fuel consumption of diesel generators in </a:t>
            </a:r>
            <a:r>
              <a:rPr lang="en-US" sz="2400" dirty="0" smtClean="0"/>
              <a:t>Beirut.</a:t>
            </a:r>
            <a:endParaRPr lang="en-US" dirty="0"/>
          </a:p>
          <a:p>
            <a:r>
              <a:rPr lang="en-US" dirty="0"/>
              <a:t>1- The first was a bottom-up approach that starts with calculating the fuel consumption for the diesel generators that were surveyed in a neighborhood region of Beirut, </a:t>
            </a:r>
            <a:r>
              <a:rPr lang="en-US" dirty="0" err="1"/>
              <a:t>Hamra</a:t>
            </a:r>
            <a:r>
              <a:rPr lang="en-US" dirty="0"/>
              <a:t>, and then extrapolating the findings according to the building ratio to the whole city, which suffers from a daily blackout of no less than 3 h. </a:t>
            </a:r>
          </a:p>
          <a:p>
            <a:r>
              <a:rPr lang="en-US" dirty="0"/>
              <a:t>2- The second was a top-down approach that started with the total fuel consumption of diesel generators in Lebanon and then focused on Beirut, including the area surveyed. In this case, both the socioeconomic factors and the population ratio were also considered in the calculation. </a:t>
            </a:r>
          </a:p>
        </p:txBody>
      </p:sp>
      <p:sp>
        <p:nvSpPr>
          <p:cNvPr id="2" name="Slide Number Placeholder 1"/>
          <p:cNvSpPr>
            <a:spLocks noGrp="1"/>
          </p:cNvSpPr>
          <p:nvPr>
            <p:ph type="sldNum" sz="quarter" idx="12"/>
          </p:nvPr>
        </p:nvSpPr>
        <p:spPr/>
        <p:txBody>
          <a:bodyPr/>
          <a:lstStyle/>
          <a:p>
            <a:fld id="{E7F6F066-7D23-4534-B3B4-C6E9AD2FABB4}" type="slidenum">
              <a:rPr lang="en-US" smtClean="0"/>
              <a:t>11</a:t>
            </a:fld>
            <a:endParaRPr lang="en-US"/>
          </a:p>
        </p:txBody>
      </p:sp>
    </p:spTree>
    <p:extLst>
      <p:ext uri="{BB962C8B-B14F-4D97-AF65-F5344CB8AC3E}">
        <p14:creationId xmlns:p14="http://schemas.microsoft.com/office/powerpoint/2010/main" val="36980867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097280" y="0"/>
            <a:ext cx="10058400" cy="1450757"/>
          </a:xfrm>
        </p:spPr>
        <p:txBody>
          <a:bodyPr/>
          <a:lstStyle/>
          <a:p>
            <a:r>
              <a:rPr lang="en-US" dirty="0" smtClean="0"/>
              <a:t>Surveying</a:t>
            </a:r>
            <a:endParaRPr lang="en-US" dirty="0"/>
          </a:p>
        </p:txBody>
      </p:sp>
      <p:sp>
        <p:nvSpPr>
          <p:cNvPr id="5" name="Content Placeholder 4"/>
          <p:cNvSpPr>
            <a:spLocks noGrp="1"/>
          </p:cNvSpPr>
          <p:nvPr>
            <p:ph idx="1"/>
          </p:nvPr>
        </p:nvSpPr>
        <p:spPr>
          <a:xfrm>
            <a:off x="1097280" y="1845734"/>
            <a:ext cx="5285591" cy="4023360"/>
          </a:xfrm>
        </p:spPr>
        <p:txBody>
          <a:bodyPr>
            <a:normAutofit/>
          </a:bodyPr>
          <a:lstStyle/>
          <a:p>
            <a:r>
              <a:rPr lang="en-US" dirty="0" smtClean="0"/>
              <a:t>The surface area surveyed </a:t>
            </a:r>
            <a:r>
              <a:rPr lang="en-US" dirty="0"/>
              <a:t>in </a:t>
            </a:r>
            <a:r>
              <a:rPr lang="en-US" dirty="0" err="1" smtClean="0"/>
              <a:t>Hamra</a:t>
            </a:r>
            <a:r>
              <a:rPr lang="en-US" dirty="0" smtClean="0"/>
              <a:t> </a:t>
            </a:r>
            <a:r>
              <a:rPr lang="en-US" dirty="0"/>
              <a:t>is 0.55 </a:t>
            </a:r>
            <a:r>
              <a:rPr lang="en-US" dirty="0" smtClean="0"/>
              <a:t>Km</a:t>
            </a:r>
            <a:r>
              <a:rPr lang="en-US" baseline="30000" dirty="0" smtClean="0"/>
              <a:t>2</a:t>
            </a:r>
            <a:r>
              <a:rPr lang="en-US" dirty="0" smtClean="0"/>
              <a:t> </a:t>
            </a:r>
            <a:r>
              <a:rPr lang="en-US" dirty="0"/>
              <a:t>and it contains 588 buildings, including 50 hotels</a:t>
            </a:r>
            <a:r>
              <a:rPr lang="en-US" dirty="0" smtClean="0"/>
              <a:t>.</a:t>
            </a:r>
          </a:p>
          <a:p>
            <a:endParaRPr lang="en-US" dirty="0" smtClean="0"/>
          </a:p>
          <a:p>
            <a:r>
              <a:rPr lang="en-US" dirty="0" smtClean="0"/>
              <a:t>The </a:t>
            </a:r>
            <a:r>
              <a:rPr lang="en-US" dirty="0"/>
              <a:t>survey of the diesel generators in the area was conducted in the summer of 2017</a:t>
            </a:r>
            <a:r>
              <a:rPr lang="en-US" dirty="0" smtClean="0"/>
              <a:t>.</a:t>
            </a:r>
          </a:p>
          <a:p>
            <a:endParaRPr lang="en-US" dirty="0" smtClean="0"/>
          </a:p>
          <a:p>
            <a:r>
              <a:rPr lang="en-US" dirty="0"/>
              <a:t>T</a:t>
            </a:r>
            <a:r>
              <a:rPr lang="en-US" dirty="0" smtClean="0"/>
              <a:t>he </a:t>
            </a:r>
            <a:r>
              <a:rPr lang="en-US" dirty="0"/>
              <a:t>fuel consumption was recorded according to a 3 h daily operation</a:t>
            </a:r>
            <a:r>
              <a:rPr lang="en-US" dirty="0" smtClean="0"/>
              <a:t>.</a:t>
            </a:r>
          </a:p>
        </p:txBody>
      </p:sp>
      <p:sp>
        <p:nvSpPr>
          <p:cNvPr id="2" name="Slide Number Placeholder 1"/>
          <p:cNvSpPr>
            <a:spLocks noGrp="1"/>
          </p:cNvSpPr>
          <p:nvPr>
            <p:ph type="sldNum" sz="quarter" idx="12"/>
          </p:nvPr>
        </p:nvSpPr>
        <p:spPr/>
        <p:txBody>
          <a:bodyPr/>
          <a:lstStyle/>
          <a:p>
            <a:fld id="{E7F6F066-7D23-4534-B3B4-C6E9AD2FABB4}" type="slidenum">
              <a:rPr lang="en-US" smtClean="0"/>
              <a:t>12</a:t>
            </a:fld>
            <a:endParaRPr lang="en-US"/>
          </a:p>
        </p:txBody>
      </p:sp>
      <p:graphicFrame>
        <p:nvGraphicFramePr>
          <p:cNvPr id="6" name="Chart 5"/>
          <p:cNvGraphicFramePr>
            <a:graphicFrameLocks/>
          </p:cNvGraphicFramePr>
          <p:nvPr>
            <p:extLst>
              <p:ext uri="{D42A27DB-BD31-4B8C-83A1-F6EECF244321}">
                <p14:modId xmlns:p14="http://schemas.microsoft.com/office/powerpoint/2010/main" val="2822858034"/>
              </p:ext>
            </p:extLst>
          </p:nvPr>
        </p:nvGraphicFramePr>
        <p:xfrm>
          <a:off x="5955631" y="1098513"/>
          <a:ext cx="6380746" cy="53612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003203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Emissions</a:t>
            </a:r>
            <a:endParaRPr lang="en-US" dirty="0"/>
          </a:p>
        </p:txBody>
      </p:sp>
      <p:sp>
        <p:nvSpPr>
          <p:cNvPr id="5" name="Content Placeholder 4"/>
          <p:cNvSpPr>
            <a:spLocks noGrp="1"/>
          </p:cNvSpPr>
          <p:nvPr>
            <p:ph idx="1"/>
          </p:nvPr>
        </p:nvSpPr>
        <p:spPr/>
        <p:txBody>
          <a:bodyPr>
            <a:normAutofit/>
          </a:bodyPr>
          <a:lstStyle/>
          <a:p>
            <a:r>
              <a:rPr lang="en-US" dirty="0"/>
              <a:t>E</a:t>
            </a:r>
            <a:r>
              <a:rPr lang="en-US" dirty="0" smtClean="0"/>
              <a:t>missions </a:t>
            </a:r>
            <a:r>
              <a:rPr lang="en-US" dirty="0"/>
              <a:t>of NO</a:t>
            </a:r>
            <a:r>
              <a:rPr lang="en-US" baseline="-25000" dirty="0"/>
              <a:t>x</a:t>
            </a:r>
            <a:r>
              <a:rPr lang="en-US" dirty="0"/>
              <a:t>, CO, SO</a:t>
            </a:r>
            <a:r>
              <a:rPr lang="en-US" baseline="-25000" dirty="0"/>
              <a:t>2</a:t>
            </a:r>
            <a:r>
              <a:rPr lang="en-US" dirty="0" smtClean="0"/>
              <a:t>, </a:t>
            </a:r>
            <a:r>
              <a:rPr lang="en-US" dirty="0"/>
              <a:t>and PM2.5 were </a:t>
            </a:r>
            <a:r>
              <a:rPr lang="en-US" dirty="0" smtClean="0"/>
              <a:t>calculated </a:t>
            </a:r>
            <a:r>
              <a:rPr lang="en-US" dirty="0"/>
              <a:t>according to the </a:t>
            </a:r>
            <a:r>
              <a:rPr lang="en-US" u="sng" dirty="0"/>
              <a:t>European Monitoring and Evaluation Program/European Environmental Agency (EMEP/EEA) </a:t>
            </a:r>
            <a:r>
              <a:rPr lang="en-US" dirty="0" smtClean="0"/>
              <a:t>inventory </a:t>
            </a:r>
            <a:r>
              <a:rPr lang="en-US" dirty="0"/>
              <a:t>guidebook using the Tier 2 methodology for reciprocating engine applications. </a:t>
            </a:r>
            <a:endParaRPr lang="en-US" dirty="0" smtClean="0"/>
          </a:p>
          <a:p>
            <a:r>
              <a:rPr lang="en-US" dirty="0" smtClean="0"/>
              <a:t>CO</a:t>
            </a:r>
            <a:r>
              <a:rPr lang="en-US" baseline="-25000" dirty="0" smtClean="0"/>
              <a:t>2</a:t>
            </a:r>
            <a:r>
              <a:rPr lang="en-US" dirty="0"/>
              <a:t> </a:t>
            </a:r>
            <a:r>
              <a:rPr lang="en-US" dirty="0" smtClean="0"/>
              <a:t>emissions </a:t>
            </a:r>
            <a:r>
              <a:rPr lang="en-US" dirty="0"/>
              <a:t>were estimated based on the Intergovernmental Panel on Climate Change (IPCC) default emission factors of Tier 1 for stationary diesel combustion because no CO</a:t>
            </a:r>
            <a:r>
              <a:rPr lang="en-US" baseline="-25000" dirty="0"/>
              <a:t>2</a:t>
            </a:r>
            <a:r>
              <a:rPr lang="en-US" dirty="0"/>
              <a:t> emission factors were listed in the EMEP/EEA guidebook.  </a:t>
            </a:r>
          </a:p>
          <a:p>
            <a:endParaRPr lang="en-US" dirty="0"/>
          </a:p>
          <a:p>
            <a:endParaRPr lang="en-US" dirty="0" smtClean="0"/>
          </a:p>
        </p:txBody>
      </p:sp>
      <p:sp>
        <p:nvSpPr>
          <p:cNvPr id="2" name="Slide Number Placeholder 1"/>
          <p:cNvSpPr>
            <a:spLocks noGrp="1"/>
          </p:cNvSpPr>
          <p:nvPr>
            <p:ph type="sldNum" sz="quarter" idx="12"/>
          </p:nvPr>
        </p:nvSpPr>
        <p:spPr/>
        <p:txBody>
          <a:bodyPr/>
          <a:lstStyle/>
          <a:p>
            <a:fld id="{E7F6F066-7D23-4534-B3B4-C6E9AD2FABB4}" type="slidenum">
              <a:rPr lang="en-US" smtClean="0"/>
              <a:t>13</a:t>
            </a:fld>
            <a:endParaRPr lang="en-US"/>
          </a:p>
        </p:txBody>
      </p:sp>
      <p:pic>
        <p:nvPicPr>
          <p:cNvPr id="6" name="Picture 5"/>
          <p:cNvPicPr>
            <a:picLocks noChangeAspect="1"/>
          </p:cNvPicPr>
          <p:nvPr/>
        </p:nvPicPr>
        <p:blipFill rotWithShape="1">
          <a:blip r:embed="rId2"/>
          <a:srcRect t="3700" r="9634"/>
          <a:stretch/>
        </p:blipFill>
        <p:spPr>
          <a:xfrm>
            <a:off x="1261935" y="3798853"/>
            <a:ext cx="4647976" cy="2843493"/>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1361251170"/>
              </p:ext>
            </p:extLst>
          </p:nvPr>
        </p:nvGraphicFramePr>
        <p:xfrm>
          <a:off x="7730290" y="3632580"/>
          <a:ext cx="3805697" cy="3009766"/>
        </p:xfrm>
        <a:graphic>
          <a:graphicData uri="http://schemas.openxmlformats.org/drawingml/2006/table">
            <a:tbl>
              <a:tblPr>
                <a:tableStyleId>{5C22544A-7EE6-4342-B048-85BDC9FD1C3A}</a:tableStyleId>
              </a:tblPr>
              <a:tblGrid>
                <a:gridCol w="1998426">
                  <a:extLst>
                    <a:ext uri="{9D8B030D-6E8A-4147-A177-3AD203B41FA5}">
                      <a16:colId xmlns:a16="http://schemas.microsoft.com/office/drawing/2014/main" val="93391338"/>
                    </a:ext>
                  </a:extLst>
                </a:gridCol>
                <a:gridCol w="1807271">
                  <a:extLst>
                    <a:ext uri="{9D8B030D-6E8A-4147-A177-3AD203B41FA5}">
                      <a16:colId xmlns:a16="http://schemas.microsoft.com/office/drawing/2014/main" val="3325665009"/>
                    </a:ext>
                  </a:extLst>
                </a:gridCol>
              </a:tblGrid>
              <a:tr h="549807">
                <a:tc gridSpan="2">
                  <a:txBody>
                    <a:bodyPr/>
                    <a:lstStyle/>
                    <a:p>
                      <a:pPr algn="ctr" fontAlgn="ctr"/>
                      <a:r>
                        <a:rPr lang="en-US" sz="1800" u="none" strike="noStrike" dirty="0">
                          <a:effectLst/>
                        </a:rPr>
                        <a:t>TIER 2 for reciprocating engine applications (EEA)</a:t>
                      </a:r>
                      <a:endParaRPr lang="en-US" sz="1800" b="0" i="0" u="none" strike="noStrike" dirty="0">
                        <a:solidFill>
                          <a:srgbClr val="000000"/>
                        </a:solidFill>
                        <a:effectLst/>
                        <a:latin typeface="Calibri" panose="020F0502020204030204" pitchFamily="34" charset="0"/>
                      </a:endParaRPr>
                    </a:p>
                  </a:txBody>
                  <a:tcPr marL="6350" marR="6350" marT="6350" marB="0" anchor="ctr">
                    <a:solidFill>
                      <a:schemeClr val="bg2">
                        <a:lumMod val="75000"/>
                      </a:schemeClr>
                    </a:solidFill>
                  </a:tcPr>
                </a:tc>
                <a:tc hMerge="1">
                  <a:txBody>
                    <a:bodyPr/>
                    <a:lstStyle/>
                    <a:p>
                      <a:endParaRPr lang="en-US"/>
                    </a:p>
                  </a:txBody>
                  <a:tcPr/>
                </a:tc>
                <a:extLst>
                  <a:ext uri="{0D108BD9-81ED-4DB2-BD59-A6C34878D82A}">
                    <a16:rowId xmlns:a16="http://schemas.microsoft.com/office/drawing/2014/main" val="3085098668"/>
                  </a:ext>
                </a:extLst>
              </a:tr>
              <a:tr h="351930">
                <a:tc>
                  <a:txBody>
                    <a:bodyPr/>
                    <a:lstStyle/>
                    <a:p>
                      <a:pPr algn="ctr" fontAlgn="b"/>
                      <a:r>
                        <a:rPr lang="en-US" sz="1600" u="none" strike="noStrike">
                          <a:effectLst/>
                        </a:rPr>
                        <a:t>Pollutant</a:t>
                      </a:r>
                      <a:endParaRPr lang="en-US" sz="1600" b="0" i="0" u="none" strike="noStrike">
                        <a:solidFill>
                          <a:srgbClr val="000000"/>
                        </a:solidFill>
                        <a:effectLst/>
                        <a:latin typeface="Calibri" panose="020F0502020204030204" pitchFamily="34" charset="0"/>
                      </a:endParaRPr>
                    </a:p>
                  </a:txBody>
                  <a:tcPr marL="6350" marR="6350" marT="6350" marB="0" anchor="b">
                    <a:solidFill>
                      <a:schemeClr val="bg2">
                        <a:lumMod val="75000"/>
                      </a:schemeClr>
                    </a:solidFill>
                  </a:tcPr>
                </a:tc>
                <a:tc>
                  <a:txBody>
                    <a:bodyPr/>
                    <a:lstStyle/>
                    <a:p>
                      <a:pPr algn="ctr" fontAlgn="b"/>
                      <a:r>
                        <a:rPr lang="en-US" sz="1600" u="none" strike="noStrike" dirty="0">
                          <a:effectLst/>
                        </a:rPr>
                        <a:t>Emission Factors (g/GJ)</a:t>
                      </a:r>
                      <a:endParaRPr lang="en-US" sz="1600" b="0" i="0" u="none" strike="noStrike" dirty="0">
                        <a:solidFill>
                          <a:srgbClr val="000000"/>
                        </a:solidFill>
                        <a:effectLst/>
                        <a:latin typeface="Calibri" panose="020F0502020204030204" pitchFamily="34" charset="0"/>
                      </a:endParaRPr>
                    </a:p>
                  </a:txBody>
                  <a:tcPr marL="6350" marR="6350" marT="6350" marB="0" anchor="b">
                    <a:solidFill>
                      <a:schemeClr val="bg2">
                        <a:lumMod val="75000"/>
                      </a:schemeClr>
                    </a:solidFill>
                  </a:tcPr>
                </a:tc>
                <a:extLst>
                  <a:ext uri="{0D108BD9-81ED-4DB2-BD59-A6C34878D82A}">
                    <a16:rowId xmlns:a16="http://schemas.microsoft.com/office/drawing/2014/main" val="968710480"/>
                  </a:ext>
                </a:extLst>
              </a:tr>
              <a:tr h="402204">
                <a:tc>
                  <a:txBody>
                    <a:bodyPr/>
                    <a:lstStyle/>
                    <a:p>
                      <a:pPr algn="ctr" fontAlgn="b"/>
                      <a:r>
                        <a:rPr lang="en-US" sz="1600" u="none" strike="noStrike">
                          <a:effectLst/>
                        </a:rPr>
                        <a:t>NO</a:t>
                      </a:r>
                      <a:r>
                        <a:rPr lang="en-US" sz="1600" u="none" strike="noStrike" baseline="-25000">
                          <a:effectLst/>
                        </a:rPr>
                        <a:t>x</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942</a:t>
                      </a:r>
                      <a:endParaRPr lang="en-US"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02835670"/>
                  </a:ext>
                </a:extLst>
              </a:tr>
              <a:tr h="351930">
                <a:tc>
                  <a:txBody>
                    <a:bodyPr/>
                    <a:lstStyle/>
                    <a:p>
                      <a:pPr algn="ctr" fontAlgn="b"/>
                      <a:r>
                        <a:rPr lang="en-US" sz="1600" u="none" strike="noStrike">
                          <a:effectLst/>
                        </a:rPr>
                        <a:t>CO</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a:effectLst/>
                        </a:rPr>
                        <a:t>130</a:t>
                      </a:r>
                      <a:endParaRPr lang="en-US"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052186462"/>
                  </a:ext>
                </a:extLst>
              </a:tr>
              <a:tr h="402204">
                <a:tc>
                  <a:txBody>
                    <a:bodyPr/>
                    <a:lstStyle/>
                    <a:p>
                      <a:pPr algn="ctr" fontAlgn="b"/>
                      <a:r>
                        <a:rPr lang="en-US" sz="1600" u="none" strike="noStrike">
                          <a:effectLst/>
                        </a:rPr>
                        <a:t>SO</a:t>
                      </a:r>
                      <a:r>
                        <a:rPr lang="en-US" sz="1600" u="none" strike="noStrike" baseline="-25000">
                          <a:effectLst/>
                        </a:rPr>
                        <a:t>x</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48</a:t>
                      </a:r>
                      <a:endParaRPr lang="en-US"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69806009"/>
                  </a:ext>
                </a:extLst>
              </a:tr>
              <a:tr h="402204">
                <a:tc>
                  <a:txBody>
                    <a:bodyPr/>
                    <a:lstStyle/>
                    <a:p>
                      <a:pPr algn="ctr" fontAlgn="b"/>
                      <a:r>
                        <a:rPr lang="en-US" sz="1600" u="none" strike="noStrike">
                          <a:effectLst/>
                        </a:rPr>
                        <a:t>PM</a:t>
                      </a:r>
                      <a:r>
                        <a:rPr lang="en-US" sz="1600" u="none" strike="noStrike" baseline="-25000">
                          <a:effectLst/>
                        </a:rPr>
                        <a:t> (2.5)</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a:effectLst/>
                        </a:rPr>
                        <a:t>30</a:t>
                      </a:r>
                      <a:endParaRPr lang="en-US"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668733756"/>
                  </a:ext>
                </a:extLst>
              </a:tr>
              <a:tr h="402204">
                <a:tc>
                  <a:txBody>
                    <a:bodyPr/>
                    <a:lstStyle/>
                    <a:p>
                      <a:pPr algn="ctr" fontAlgn="b"/>
                      <a:r>
                        <a:rPr lang="en-US" sz="1600" u="none" strike="noStrike">
                          <a:effectLst/>
                        </a:rPr>
                        <a:t>PM</a:t>
                      </a:r>
                      <a:r>
                        <a:rPr lang="en-US" sz="1600" u="none" strike="noStrike" baseline="-25000">
                          <a:effectLst/>
                        </a:rPr>
                        <a:t>(10)</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30</a:t>
                      </a:r>
                      <a:endParaRPr lang="en-US"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444614815"/>
                  </a:ext>
                </a:extLst>
              </a:tr>
            </a:tbl>
          </a:graphicData>
        </a:graphic>
      </p:graphicFrame>
    </p:spTree>
    <p:extLst>
      <p:ext uri="{BB962C8B-B14F-4D97-AF65-F5344CB8AC3E}">
        <p14:creationId xmlns:p14="http://schemas.microsoft.com/office/powerpoint/2010/main" val="28939795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Amount of fuel consumed</a:t>
            </a:r>
            <a:endParaRPr lang="en-US" dirty="0"/>
          </a:p>
        </p:txBody>
      </p:sp>
      <p:sp>
        <p:nvSpPr>
          <p:cNvPr id="4" name="Content Placeholder 3"/>
          <p:cNvSpPr>
            <a:spLocks noGrp="1"/>
          </p:cNvSpPr>
          <p:nvPr>
            <p:ph idx="1"/>
          </p:nvPr>
        </p:nvSpPr>
        <p:spPr/>
        <p:txBody>
          <a:bodyPr>
            <a:normAutofit/>
          </a:bodyPr>
          <a:lstStyle/>
          <a:p>
            <a:r>
              <a:rPr lang="en-US" sz="2400" dirty="0">
                <a:solidFill>
                  <a:schemeClr val="tx1"/>
                </a:solidFill>
              </a:rPr>
              <a:t>The total amount of fuel consumed by diesel generators in Lebanon was derived from two sources: </a:t>
            </a:r>
            <a:endParaRPr lang="en-US" sz="2400" dirty="0" smtClean="0">
              <a:solidFill>
                <a:schemeClr val="tx1"/>
              </a:solidFill>
            </a:endParaRPr>
          </a:p>
          <a:p>
            <a:r>
              <a:rPr lang="en-US" dirty="0" smtClean="0">
                <a:solidFill>
                  <a:schemeClr val="tx1"/>
                </a:solidFill>
              </a:rPr>
              <a:t>1- The </a:t>
            </a:r>
            <a:r>
              <a:rPr lang="en-US" dirty="0">
                <a:solidFill>
                  <a:schemeClr val="tx1"/>
                </a:solidFill>
              </a:rPr>
              <a:t>total amount of fuel imported and reported by the Central Administration of </a:t>
            </a:r>
            <a:r>
              <a:rPr lang="en-US" dirty="0" smtClean="0">
                <a:solidFill>
                  <a:schemeClr val="tx1"/>
                </a:solidFill>
              </a:rPr>
              <a:t>Statistics </a:t>
            </a:r>
            <a:r>
              <a:rPr lang="en-US" dirty="0">
                <a:solidFill>
                  <a:schemeClr val="tx1"/>
                </a:solidFill>
              </a:rPr>
              <a:t>on behalf of the Ministry of Energy and </a:t>
            </a:r>
            <a:r>
              <a:rPr lang="en-US" dirty="0" smtClean="0">
                <a:solidFill>
                  <a:schemeClr val="tx1"/>
                </a:solidFill>
              </a:rPr>
              <a:t>Water.</a:t>
            </a:r>
          </a:p>
          <a:p>
            <a:endParaRPr lang="en-US" dirty="0" smtClean="0">
              <a:solidFill>
                <a:schemeClr val="tx1"/>
              </a:solidFill>
            </a:endParaRPr>
          </a:p>
          <a:p>
            <a:r>
              <a:rPr lang="en-US" dirty="0" smtClean="0">
                <a:solidFill>
                  <a:schemeClr val="tx1"/>
                </a:solidFill>
              </a:rPr>
              <a:t>2- The </a:t>
            </a:r>
            <a:r>
              <a:rPr lang="en-US" dirty="0">
                <a:solidFill>
                  <a:schemeClr val="tx1"/>
                </a:solidFill>
              </a:rPr>
              <a:t>distribution by sector as stated by one of the major oil and gas </a:t>
            </a:r>
            <a:r>
              <a:rPr lang="en-US" dirty="0" smtClean="0">
                <a:solidFill>
                  <a:schemeClr val="tx1"/>
                </a:solidFill>
              </a:rPr>
              <a:t>companies. </a:t>
            </a:r>
          </a:p>
          <a:p>
            <a:endParaRPr lang="en-US" dirty="0" smtClean="0">
              <a:solidFill>
                <a:schemeClr val="tx1"/>
              </a:solidFill>
            </a:endParaRPr>
          </a:p>
          <a:p>
            <a:endParaRPr lang="en-US" dirty="0"/>
          </a:p>
        </p:txBody>
      </p:sp>
      <p:sp>
        <p:nvSpPr>
          <p:cNvPr id="2" name="Slide Number Placeholder 1"/>
          <p:cNvSpPr>
            <a:spLocks noGrp="1"/>
          </p:cNvSpPr>
          <p:nvPr>
            <p:ph type="sldNum" sz="quarter" idx="12"/>
          </p:nvPr>
        </p:nvSpPr>
        <p:spPr/>
        <p:txBody>
          <a:bodyPr/>
          <a:lstStyle/>
          <a:p>
            <a:fld id="{E7F6F066-7D23-4534-B3B4-C6E9AD2FABB4}" type="slidenum">
              <a:rPr lang="en-US" smtClean="0"/>
              <a:t>14</a:t>
            </a:fld>
            <a:endParaRPr lang="en-US"/>
          </a:p>
        </p:txBody>
      </p:sp>
    </p:spTree>
    <p:extLst>
      <p:ext uri="{BB962C8B-B14F-4D97-AF65-F5344CB8AC3E}">
        <p14:creationId xmlns:p14="http://schemas.microsoft.com/office/powerpoint/2010/main" val="32849826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Assumptions</a:t>
            </a:r>
            <a:endParaRPr lang="en-US" dirty="0"/>
          </a:p>
        </p:txBody>
      </p:sp>
      <p:sp>
        <p:nvSpPr>
          <p:cNvPr id="5" name="Content Placeholder 4"/>
          <p:cNvSpPr>
            <a:spLocks noGrp="1"/>
          </p:cNvSpPr>
          <p:nvPr>
            <p:ph idx="1"/>
          </p:nvPr>
        </p:nvSpPr>
        <p:spPr>
          <a:xfrm>
            <a:off x="1097280" y="1845733"/>
            <a:ext cx="10058400" cy="4492313"/>
          </a:xfrm>
        </p:spPr>
        <p:txBody>
          <a:bodyPr>
            <a:normAutofit/>
          </a:bodyPr>
          <a:lstStyle/>
          <a:p>
            <a:pPr>
              <a:buClr>
                <a:schemeClr val="tx1"/>
              </a:buClr>
              <a:buFont typeface="Arial" panose="020B0604020202020204" pitchFamily="34" charset="0"/>
              <a:buChar char="•"/>
            </a:pPr>
            <a:r>
              <a:rPr lang="en-US" dirty="0" smtClean="0"/>
              <a:t> These </a:t>
            </a:r>
            <a:r>
              <a:rPr lang="en-US" dirty="0"/>
              <a:t>emission factors did not depend on generator age and </a:t>
            </a:r>
            <a:r>
              <a:rPr lang="en-US" dirty="0" smtClean="0"/>
              <a:t>were </a:t>
            </a:r>
            <a:r>
              <a:rPr lang="en-US" dirty="0"/>
              <a:t>therefore, assigned for all </a:t>
            </a:r>
            <a:r>
              <a:rPr lang="en-US" dirty="0" smtClean="0"/>
              <a:t>generators.</a:t>
            </a:r>
          </a:p>
          <a:p>
            <a:pPr>
              <a:buClr>
                <a:schemeClr val="tx1"/>
              </a:buClr>
              <a:buFont typeface="Arial" panose="020B0604020202020204" pitchFamily="34" charset="0"/>
              <a:buChar char="•"/>
            </a:pPr>
            <a:r>
              <a:rPr lang="en-US" dirty="0" smtClean="0"/>
              <a:t>Fuel </a:t>
            </a:r>
            <a:r>
              <a:rPr lang="en-US" dirty="0"/>
              <a:t>consumption for the 2009–2014 period was based </a:t>
            </a:r>
            <a:r>
              <a:rPr lang="en-US" dirty="0" smtClean="0"/>
              <a:t>on that </a:t>
            </a:r>
            <a:r>
              <a:rPr lang="en-US" dirty="0"/>
              <a:t>80% deficit in the electric power supply was </a:t>
            </a:r>
            <a:r>
              <a:rPr lang="en-US" dirty="0" smtClean="0"/>
              <a:t>met by private generators.</a:t>
            </a:r>
          </a:p>
          <a:p>
            <a:pPr>
              <a:buClr>
                <a:schemeClr val="tx1"/>
              </a:buClr>
              <a:buFont typeface="Arial" panose="020B0604020202020204" pitchFamily="34" charset="0"/>
              <a:buChar char="•"/>
            </a:pPr>
            <a:r>
              <a:rPr lang="en-US" dirty="0"/>
              <a:t> </a:t>
            </a:r>
            <a:r>
              <a:rPr lang="en-US" dirty="0" smtClean="0"/>
              <a:t>The </a:t>
            </a:r>
            <a:r>
              <a:rPr lang="en-US" dirty="0"/>
              <a:t>fuel consumption for 2016 was estimated using the top-down approach since the information about the deficit in the electric power was missing for 2015 and </a:t>
            </a:r>
            <a:r>
              <a:rPr lang="en-US" dirty="0" smtClean="0"/>
              <a:t>2016.</a:t>
            </a:r>
          </a:p>
          <a:p>
            <a:pPr>
              <a:buClr>
                <a:schemeClr val="tx1"/>
              </a:buClr>
              <a:buFont typeface="Arial" panose="020B0604020202020204" pitchFamily="34" charset="0"/>
              <a:buChar char="•"/>
            </a:pPr>
            <a:r>
              <a:rPr lang="en-US" dirty="0"/>
              <a:t> </a:t>
            </a:r>
            <a:r>
              <a:rPr lang="en-US" dirty="0" smtClean="0"/>
              <a:t>Lack of Seasonality Data allowed to approach study by yearly estimates.</a:t>
            </a:r>
          </a:p>
          <a:p>
            <a:pPr>
              <a:buClr>
                <a:schemeClr val="tx1"/>
              </a:buClr>
              <a:buFont typeface="Arial" panose="020B0604020202020204" pitchFamily="34" charset="0"/>
              <a:buChar char="•"/>
            </a:pPr>
            <a:r>
              <a:rPr lang="en-US" dirty="0"/>
              <a:t> T</a:t>
            </a:r>
            <a:r>
              <a:rPr lang="en-US" dirty="0" smtClean="0"/>
              <a:t>he difference in supply was assumed to be the same in the different regions of Lebanon.</a:t>
            </a:r>
          </a:p>
        </p:txBody>
      </p:sp>
      <p:sp>
        <p:nvSpPr>
          <p:cNvPr id="2" name="Slide Number Placeholder 1"/>
          <p:cNvSpPr>
            <a:spLocks noGrp="1"/>
          </p:cNvSpPr>
          <p:nvPr>
            <p:ph type="sldNum" sz="quarter" idx="12"/>
          </p:nvPr>
        </p:nvSpPr>
        <p:spPr/>
        <p:txBody>
          <a:bodyPr/>
          <a:lstStyle/>
          <a:p>
            <a:fld id="{E7F6F066-7D23-4534-B3B4-C6E9AD2FABB4}" type="slidenum">
              <a:rPr lang="en-US" smtClean="0"/>
              <a:t>15</a:t>
            </a:fld>
            <a:endParaRPr lang="en-US"/>
          </a:p>
        </p:txBody>
      </p:sp>
    </p:spTree>
    <p:extLst>
      <p:ext uri="{BB962C8B-B14F-4D97-AF65-F5344CB8AC3E}">
        <p14:creationId xmlns:p14="http://schemas.microsoft.com/office/powerpoint/2010/main" val="30616512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Work</a:t>
            </a:r>
            <a:endParaRPr lang="en-US" dirty="0"/>
          </a:p>
        </p:txBody>
      </p:sp>
      <p:sp>
        <p:nvSpPr>
          <p:cNvPr id="3" name="Content Placeholder 2"/>
          <p:cNvSpPr>
            <a:spLocks noGrp="1"/>
          </p:cNvSpPr>
          <p:nvPr>
            <p:ph idx="1"/>
          </p:nvPr>
        </p:nvSpPr>
        <p:spPr/>
        <p:txBody>
          <a:bodyPr/>
          <a:lstStyle/>
          <a:p>
            <a:r>
              <a:rPr lang="en-US" dirty="0" smtClean="0"/>
              <a:t>No data for air quality were available online.</a:t>
            </a:r>
          </a:p>
          <a:p>
            <a:r>
              <a:rPr lang="en-US" dirty="0" smtClean="0"/>
              <a:t>I contacted Professor </a:t>
            </a:r>
            <a:r>
              <a:rPr lang="en-US" b="1" dirty="0" err="1" smtClean="0"/>
              <a:t>Najat</a:t>
            </a:r>
            <a:r>
              <a:rPr lang="en-US" b="1" dirty="0" smtClean="0"/>
              <a:t> </a:t>
            </a:r>
            <a:r>
              <a:rPr lang="en-US" b="1" dirty="0" err="1" smtClean="0"/>
              <a:t>Saliba</a:t>
            </a:r>
            <a:r>
              <a:rPr lang="en-US" b="1" dirty="0" smtClean="0"/>
              <a:t> </a:t>
            </a:r>
            <a:r>
              <a:rPr lang="en-US" dirty="0" smtClean="0"/>
              <a:t>from the American University of Beirut who has done studies on the topic. She, along with the 1</a:t>
            </a:r>
            <a:r>
              <a:rPr lang="en-US" baseline="30000" dirty="0" smtClean="0"/>
              <a:t>st</a:t>
            </a:r>
            <a:r>
              <a:rPr lang="en-US" dirty="0" smtClean="0"/>
              <a:t> author of the paper Abed </a:t>
            </a:r>
            <a:r>
              <a:rPr lang="en-US" dirty="0" err="1" smtClean="0"/>
              <a:t>Baayoun</a:t>
            </a:r>
            <a:r>
              <a:rPr lang="en-US" dirty="0" smtClean="0"/>
              <a:t>, were helpful and sent me the data sheets included in their study.</a:t>
            </a:r>
          </a:p>
          <a:p>
            <a:r>
              <a:rPr lang="en-US" dirty="0" smtClean="0"/>
              <a:t>1) I used their calculated masses for PM2.5, NOx, CO, CO</a:t>
            </a:r>
            <a:r>
              <a:rPr lang="en-US" baseline="-25000" dirty="0" smtClean="0"/>
              <a:t>2</a:t>
            </a:r>
            <a:r>
              <a:rPr lang="en-US" dirty="0" smtClean="0"/>
              <a:t>, and SO</a:t>
            </a:r>
            <a:r>
              <a:rPr lang="en-US" baseline="-25000" dirty="0" smtClean="0"/>
              <a:t>2</a:t>
            </a:r>
            <a:r>
              <a:rPr lang="en-US" dirty="0" smtClean="0"/>
              <a:t> for years 2009-2014 and 2016 to estimate the % increase for 2023 using </a:t>
            </a:r>
            <a:r>
              <a:rPr lang="en-US" b="1" dirty="0" err="1" smtClean="0"/>
              <a:t>microsoft</a:t>
            </a:r>
            <a:r>
              <a:rPr lang="en-US" b="1" dirty="0" smtClean="0"/>
              <a:t> excel forecast option</a:t>
            </a:r>
            <a:r>
              <a:rPr lang="en-US" dirty="0" smtClean="0"/>
              <a:t>. </a:t>
            </a:r>
          </a:p>
          <a:p>
            <a:r>
              <a:rPr lang="en-US" dirty="0" smtClean="0"/>
              <a:t>2) Downscaled the data of PM2.5 to obtain the data distribution among the months of the year to get the seasonality from.</a:t>
            </a:r>
          </a:p>
          <a:p>
            <a:endParaRPr lang="en-US" dirty="0"/>
          </a:p>
        </p:txBody>
      </p:sp>
      <p:sp>
        <p:nvSpPr>
          <p:cNvPr id="4" name="Slide Number Placeholder 3"/>
          <p:cNvSpPr>
            <a:spLocks noGrp="1"/>
          </p:cNvSpPr>
          <p:nvPr>
            <p:ph type="sldNum" sz="quarter" idx="12"/>
          </p:nvPr>
        </p:nvSpPr>
        <p:spPr/>
        <p:txBody>
          <a:bodyPr/>
          <a:lstStyle/>
          <a:p>
            <a:fld id="{E7F6F066-7D23-4534-B3B4-C6E9AD2FABB4}" type="slidenum">
              <a:rPr lang="en-US" smtClean="0"/>
              <a:t>16</a:t>
            </a:fld>
            <a:endParaRPr lang="en-US" dirty="0"/>
          </a:p>
        </p:txBody>
      </p:sp>
    </p:spTree>
    <p:extLst>
      <p:ext uri="{BB962C8B-B14F-4D97-AF65-F5344CB8AC3E}">
        <p14:creationId xmlns:p14="http://schemas.microsoft.com/office/powerpoint/2010/main" val="40172646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Downscaling</a:t>
            </a:r>
            <a:endParaRPr lang="en-US" dirty="0"/>
          </a:p>
        </p:txBody>
      </p:sp>
      <p:sp>
        <p:nvSpPr>
          <p:cNvPr id="3" name="Content Placeholder 2"/>
          <p:cNvSpPr>
            <a:spLocks noGrp="1"/>
          </p:cNvSpPr>
          <p:nvPr>
            <p:ph idx="1"/>
          </p:nvPr>
        </p:nvSpPr>
        <p:spPr/>
        <p:txBody>
          <a:bodyPr/>
          <a:lstStyle/>
          <a:p>
            <a:r>
              <a:rPr lang="en-US" dirty="0" smtClean="0"/>
              <a:t>In the mentioned study, no calculations were done for monthly or seasonally emissions. </a:t>
            </a:r>
          </a:p>
          <a:p>
            <a:r>
              <a:rPr lang="en-US" dirty="0" smtClean="0"/>
              <a:t>I decided to downscale to months based on calculating as the follows.</a:t>
            </a:r>
          </a:p>
          <a:p>
            <a:endParaRPr lang="en-US" dirty="0" smtClean="0"/>
          </a:p>
          <a:p>
            <a:pPr algn="ctr"/>
            <a:r>
              <a:rPr lang="en-US" dirty="0" smtClean="0"/>
              <a:t>Deficit = total demand – total supply</a:t>
            </a:r>
          </a:p>
          <a:p>
            <a:pPr algn="ctr"/>
            <a:endParaRPr lang="en-US" dirty="0" smtClean="0"/>
          </a:p>
          <a:p>
            <a:r>
              <a:rPr lang="en-US" dirty="0" smtClean="0"/>
              <a:t>Monthly Total Supply was taken from an excel sheet published by the EDL.</a:t>
            </a:r>
          </a:p>
          <a:p>
            <a:endParaRPr lang="en-US" dirty="0"/>
          </a:p>
        </p:txBody>
      </p:sp>
      <p:sp>
        <p:nvSpPr>
          <p:cNvPr id="4" name="Slide Number Placeholder 3"/>
          <p:cNvSpPr>
            <a:spLocks noGrp="1"/>
          </p:cNvSpPr>
          <p:nvPr>
            <p:ph type="sldNum" sz="quarter" idx="12"/>
          </p:nvPr>
        </p:nvSpPr>
        <p:spPr/>
        <p:txBody>
          <a:bodyPr/>
          <a:lstStyle/>
          <a:p>
            <a:fld id="{E7F6F066-7D23-4534-B3B4-C6E9AD2FABB4}" type="slidenum">
              <a:rPr lang="en-US" smtClean="0"/>
              <a:t>17</a:t>
            </a:fld>
            <a:endParaRPr lang="en-US" dirty="0"/>
          </a:p>
        </p:txBody>
      </p:sp>
      <p:sp>
        <p:nvSpPr>
          <p:cNvPr id="11" name="TextBox 10"/>
          <p:cNvSpPr txBox="1"/>
          <p:nvPr/>
        </p:nvSpPr>
        <p:spPr>
          <a:xfrm>
            <a:off x="938463" y="6459784"/>
            <a:ext cx="10539663" cy="369332"/>
          </a:xfrm>
          <a:prstGeom prst="rect">
            <a:avLst/>
          </a:prstGeom>
          <a:noFill/>
        </p:spPr>
        <p:txBody>
          <a:bodyPr wrap="square" rtlCol="0">
            <a:spAutoFit/>
          </a:bodyPr>
          <a:lstStyle/>
          <a:p>
            <a:r>
              <a:rPr lang="en-US" dirty="0" smtClean="0"/>
              <a:t>[4]http</a:t>
            </a:r>
            <a:r>
              <a:rPr lang="en-US" dirty="0" smtClean="0"/>
              <a:t>://www.cas.gov.lb/index.php/thematic-time-series</a:t>
            </a:r>
            <a:endParaRPr lang="en-US" dirty="0"/>
          </a:p>
        </p:txBody>
      </p:sp>
    </p:spTree>
    <p:extLst>
      <p:ext uri="{BB962C8B-B14F-4D97-AF65-F5344CB8AC3E}">
        <p14:creationId xmlns:p14="http://schemas.microsoft.com/office/powerpoint/2010/main" val="34121193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Demand</a:t>
            </a:r>
            <a:endParaRPr lang="en-US" dirty="0"/>
          </a:p>
        </p:txBody>
      </p:sp>
      <p:sp>
        <p:nvSpPr>
          <p:cNvPr id="3" name="Content Placeholder 2"/>
          <p:cNvSpPr>
            <a:spLocks noGrp="1"/>
          </p:cNvSpPr>
          <p:nvPr>
            <p:ph idx="1"/>
          </p:nvPr>
        </p:nvSpPr>
        <p:spPr/>
        <p:txBody>
          <a:bodyPr/>
          <a:lstStyle/>
          <a:p>
            <a:pPr marL="0" indent="0">
              <a:buNone/>
            </a:pPr>
            <a:r>
              <a:rPr lang="en-US" dirty="0" smtClean="0"/>
              <a:t>The annual consumption variation is used to determine the factor we need to multiply by the yearly demand to obtain the monthly demand.</a:t>
            </a:r>
          </a:p>
          <a:p>
            <a:pPr marL="0" indent="0">
              <a:buNone/>
            </a:pPr>
            <a:r>
              <a:rPr lang="en-US" dirty="0" smtClean="0"/>
              <a:t>Note that this study is done in 2002 but due to data deficit, I used it in my study.</a:t>
            </a:r>
          </a:p>
          <a:p>
            <a:endParaRPr lang="en-US" dirty="0"/>
          </a:p>
        </p:txBody>
      </p:sp>
      <p:sp>
        <p:nvSpPr>
          <p:cNvPr id="4" name="Slide Number Placeholder 3"/>
          <p:cNvSpPr>
            <a:spLocks noGrp="1"/>
          </p:cNvSpPr>
          <p:nvPr>
            <p:ph type="sldNum" sz="quarter" idx="12"/>
          </p:nvPr>
        </p:nvSpPr>
        <p:spPr/>
        <p:txBody>
          <a:bodyPr/>
          <a:lstStyle/>
          <a:p>
            <a:fld id="{E7F6F066-7D23-4534-B3B4-C6E9AD2FABB4}" type="slidenum">
              <a:rPr lang="en-US" smtClean="0"/>
              <a:t>18</a:t>
            </a:fld>
            <a:endParaRPr lang="en-US" dirty="0"/>
          </a:p>
        </p:txBody>
      </p:sp>
      <p:pic>
        <p:nvPicPr>
          <p:cNvPr id="5" name="Picture 4"/>
          <p:cNvPicPr>
            <a:picLocks noChangeAspect="1"/>
          </p:cNvPicPr>
          <p:nvPr/>
        </p:nvPicPr>
        <p:blipFill>
          <a:blip r:embed="rId2"/>
          <a:stretch>
            <a:fillRect/>
          </a:stretch>
        </p:blipFill>
        <p:spPr>
          <a:xfrm>
            <a:off x="652967" y="2922883"/>
            <a:ext cx="5473513" cy="3220290"/>
          </a:xfrm>
          <a:prstGeom prst="rect">
            <a:avLst/>
          </a:prstGeom>
        </p:spPr>
      </p:pic>
      <p:sp>
        <p:nvSpPr>
          <p:cNvPr id="6" name="Rectangle 5"/>
          <p:cNvSpPr/>
          <p:nvPr/>
        </p:nvSpPr>
        <p:spPr>
          <a:xfrm>
            <a:off x="567280" y="6417251"/>
            <a:ext cx="11131661" cy="523220"/>
          </a:xfrm>
          <a:prstGeom prst="rect">
            <a:avLst/>
          </a:prstGeom>
        </p:spPr>
        <p:txBody>
          <a:bodyPr wrap="square">
            <a:spAutoFit/>
          </a:bodyPr>
          <a:lstStyle/>
          <a:p>
            <a:r>
              <a:rPr lang="en-US" sz="1400" smtClean="0"/>
              <a:t>[5]Ahmad </a:t>
            </a:r>
            <a:r>
              <a:rPr lang="en-US" sz="1400" dirty="0" err="1"/>
              <a:t>Hourin,y</a:t>
            </a:r>
            <a:r>
              <a:rPr lang="en-US" sz="1400" dirty="0"/>
              <a:t> and Samira </a:t>
            </a:r>
            <a:r>
              <a:rPr lang="en-US" sz="1400" dirty="0" smtClean="0"/>
              <a:t>Ibrahim-</a:t>
            </a:r>
            <a:r>
              <a:rPr lang="en-US" sz="1400" dirty="0" err="1" smtClean="0"/>
              <a:t>Korfali</a:t>
            </a:r>
            <a:r>
              <a:rPr lang="en-US" sz="1400" dirty="0"/>
              <a:t>: Residential energy consumption patterns: the case of Lebanon, NTERNATIONAL JOURNAL OF ENERGY </a:t>
            </a:r>
            <a:r>
              <a:rPr lang="en-US" sz="1400" dirty="0" smtClean="0"/>
              <a:t>RESEARCH, 2015</a:t>
            </a:r>
            <a:endParaRPr lang="en-US" sz="1400" dirty="0"/>
          </a:p>
        </p:txBody>
      </p:sp>
      <p:graphicFrame>
        <p:nvGraphicFramePr>
          <p:cNvPr id="7" name="Table 6"/>
          <p:cNvGraphicFramePr>
            <a:graphicFrameLocks noGrp="1"/>
          </p:cNvGraphicFramePr>
          <p:nvPr>
            <p:extLst>
              <p:ext uri="{D42A27DB-BD31-4B8C-83A1-F6EECF244321}">
                <p14:modId xmlns:p14="http://schemas.microsoft.com/office/powerpoint/2010/main" val="3708432874"/>
              </p:ext>
            </p:extLst>
          </p:nvPr>
        </p:nvGraphicFramePr>
        <p:xfrm>
          <a:off x="7064188" y="2922883"/>
          <a:ext cx="2537012" cy="3381686"/>
        </p:xfrm>
        <a:graphic>
          <a:graphicData uri="http://schemas.openxmlformats.org/drawingml/2006/table">
            <a:tbl>
              <a:tblPr>
                <a:tableStyleId>{5C22544A-7EE6-4342-B048-85BDC9FD1C3A}</a:tableStyleId>
              </a:tblPr>
              <a:tblGrid>
                <a:gridCol w="1293405">
                  <a:extLst>
                    <a:ext uri="{9D8B030D-6E8A-4147-A177-3AD203B41FA5}">
                      <a16:colId xmlns:a16="http://schemas.microsoft.com/office/drawing/2014/main" val="1647018687"/>
                    </a:ext>
                  </a:extLst>
                </a:gridCol>
                <a:gridCol w="1243607">
                  <a:extLst>
                    <a:ext uri="{9D8B030D-6E8A-4147-A177-3AD203B41FA5}">
                      <a16:colId xmlns:a16="http://schemas.microsoft.com/office/drawing/2014/main" val="348704998"/>
                    </a:ext>
                  </a:extLst>
                </a:gridCol>
              </a:tblGrid>
              <a:tr h="240638">
                <a:tc>
                  <a:txBody>
                    <a:bodyPr/>
                    <a:lstStyle/>
                    <a:p>
                      <a:pPr algn="ctr" fontAlgn="b"/>
                      <a:r>
                        <a:rPr lang="en-US" sz="1600" u="none" strike="noStrike" dirty="0" smtClean="0">
                          <a:effectLst/>
                        </a:rPr>
                        <a:t>Months</a:t>
                      </a:r>
                    </a:p>
                    <a:p>
                      <a:pPr algn="ctr" fontAlgn="b"/>
                      <a:endParaRPr lang="en-US" sz="1600" b="0" i="0" u="none" strike="noStrike" dirty="0">
                        <a:solidFill>
                          <a:srgbClr val="000000"/>
                        </a:solidFill>
                        <a:effectLst/>
                        <a:latin typeface="Calibri" panose="020F0502020204030204" pitchFamily="34" charset="0"/>
                      </a:endParaRPr>
                    </a:p>
                  </a:txBody>
                  <a:tcPr marL="6350" marR="6350" marT="6350" marB="0" anchor="b">
                    <a:solidFill>
                      <a:schemeClr val="bg2">
                        <a:lumMod val="75000"/>
                      </a:schemeClr>
                    </a:solidFill>
                  </a:tcPr>
                </a:tc>
                <a:tc>
                  <a:txBody>
                    <a:bodyPr/>
                    <a:lstStyle/>
                    <a:p>
                      <a:pPr algn="ctr" fontAlgn="b"/>
                      <a:r>
                        <a:rPr lang="en-US" sz="1600" u="none" strike="noStrike" dirty="0" smtClean="0">
                          <a:effectLst/>
                        </a:rPr>
                        <a:t>Consumption </a:t>
                      </a:r>
                      <a:r>
                        <a:rPr lang="en-US" sz="1600" u="none" strike="noStrike" dirty="0">
                          <a:effectLst/>
                        </a:rPr>
                        <a:t>factor</a:t>
                      </a:r>
                      <a:endParaRPr lang="en-US" sz="1600" b="0" i="0" u="none" strike="noStrike" dirty="0">
                        <a:solidFill>
                          <a:srgbClr val="000000"/>
                        </a:solidFill>
                        <a:effectLst/>
                        <a:latin typeface="Calibri" panose="020F0502020204030204" pitchFamily="34" charset="0"/>
                      </a:endParaRPr>
                    </a:p>
                  </a:txBody>
                  <a:tcPr marL="6350" marR="6350" marT="6350" marB="0" anchor="b">
                    <a:solidFill>
                      <a:schemeClr val="bg2">
                        <a:lumMod val="75000"/>
                      </a:schemeClr>
                    </a:solidFill>
                  </a:tcPr>
                </a:tc>
                <a:extLst>
                  <a:ext uri="{0D108BD9-81ED-4DB2-BD59-A6C34878D82A}">
                    <a16:rowId xmlns:a16="http://schemas.microsoft.com/office/drawing/2014/main" val="4065001976"/>
                  </a:ext>
                </a:extLst>
              </a:tr>
              <a:tr h="240638">
                <a:tc>
                  <a:txBody>
                    <a:bodyPr/>
                    <a:lstStyle/>
                    <a:p>
                      <a:pPr algn="l" fontAlgn="b"/>
                      <a:r>
                        <a:rPr lang="en-US" sz="1100" u="none" strike="noStrike">
                          <a:effectLst/>
                        </a:rPr>
                        <a:t>January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0.95</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3601131"/>
                  </a:ext>
                </a:extLst>
              </a:tr>
              <a:tr h="240638">
                <a:tc>
                  <a:txBody>
                    <a:bodyPr/>
                    <a:lstStyle/>
                    <a:p>
                      <a:pPr algn="l" fontAlgn="b"/>
                      <a:r>
                        <a:rPr lang="en-US" sz="1100" u="none" strike="noStrike">
                          <a:effectLst/>
                        </a:rPr>
                        <a:t>February</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0.93</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871322216"/>
                  </a:ext>
                </a:extLst>
              </a:tr>
              <a:tr h="240638">
                <a:tc>
                  <a:txBody>
                    <a:bodyPr/>
                    <a:lstStyle/>
                    <a:p>
                      <a:pPr algn="l" fontAlgn="b"/>
                      <a:r>
                        <a:rPr lang="en-US" sz="1100" u="none" strike="noStrike">
                          <a:effectLst/>
                        </a:rPr>
                        <a:t>March</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0.89</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642817027"/>
                  </a:ext>
                </a:extLst>
              </a:tr>
              <a:tr h="240638">
                <a:tc>
                  <a:txBody>
                    <a:bodyPr/>
                    <a:lstStyle/>
                    <a:p>
                      <a:pPr algn="l" fontAlgn="b"/>
                      <a:r>
                        <a:rPr lang="en-US" sz="1100" u="none" strike="noStrike">
                          <a:effectLst/>
                        </a:rPr>
                        <a:t>April</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0.84</a:t>
                      </a:r>
                      <a:endParaRPr lang="en-U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923591956"/>
                  </a:ext>
                </a:extLst>
              </a:tr>
              <a:tr h="240638">
                <a:tc>
                  <a:txBody>
                    <a:bodyPr/>
                    <a:lstStyle/>
                    <a:p>
                      <a:pPr algn="l" fontAlgn="b"/>
                      <a:r>
                        <a:rPr lang="en-US" sz="1100" u="none" strike="noStrike">
                          <a:effectLst/>
                        </a:rPr>
                        <a:t>May</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0.93</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509516722"/>
                  </a:ext>
                </a:extLst>
              </a:tr>
              <a:tr h="240638">
                <a:tc>
                  <a:txBody>
                    <a:bodyPr/>
                    <a:lstStyle/>
                    <a:p>
                      <a:pPr algn="l" fontAlgn="b"/>
                      <a:r>
                        <a:rPr lang="en-US" sz="1100" u="none" strike="noStrike">
                          <a:effectLst/>
                        </a:rPr>
                        <a:t>June</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0.91</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857014754"/>
                  </a:ext>
                </a:extLst>
              </a:tr>
              <a:tr h="240638">
                <a:tc>
                  <a:txBody>
                    <a:bodyPr/>
                    <a:lstStyle/>
                    <a:p>
                      <a:pPr algn="l" fontAlgn="b"/>
                      <a:r>
                        <a:rPr lang="en-US" sz="1100" u="none" strike="noStrike">
                          <a:effectLst/>
                        </a:rPr>
                        <a:t>July</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1.25</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108213946"/>
                  </a:ext>
                </a:extLst>
              </a:tr>
              <a:tr h="240638">
                <a:tc>
                  <a:txBody>
                    <a:bodyPr/>
                    <a:lstStyle/>
                    <a:p>
                      <a:pPr algn="l" fontAlgn="b"/>
                      <a:r>
                        <a:rPr lang="en-US" sz="1100" u="none" strike="noStrike">
                          <a:effectLst/>
                        </a:rPr>
                        <a:t>August</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1.22</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226807713"/>
                  </a:ext>
                </a:extLst>
              </a:tr>
              <a:tr h="240638">
                <a:tc>
                  <a:txBody>
                    <a:bodyPr/>
                    <a:lstStyle/>
                    <a:p>
                      <a:pPr algn="l" fontAlgn="b"/>
                      <a:r>
                        <a:rPr lang="en-US" sz="1100" u="none" strike="noStrike">
                          <a:effectLst/>
                        </a:rPr>
                        <a:t>September</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1.05</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348179256"/>
                  </a:ext>
                </a:extLst>
              </a:tr>
              <a:tr h="240638">
                <a:tc>
                  <a:txBody>
                    <a:bodyPr/>
                    <a:lstStyle/>
                    <a:p>
                      <a:pPr algn="l" fontAlgn="b"/>
                      <a:r>
                        <a:rPr lang="en-US" sz="1100" u="none" strike="noStrike">
                          <a:effectLst/>
                        </a:rPr>
                        <a:t>October</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1.03</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50520331"/>
                  </a:ext>
                </a:extLst>
              </a:tr>
              <a:tr h="240638">
                <a:tc>
                  <a:txBody>
                    <a:bodyPr/>
                    <a:lstStyle/>
                    <a:p>
                      <a:pPr algn="l" fontAlgn="b"/>
                      <a:r>
                        <a:rPr lang="en-US" sz="1100" u="none" strike="noStrike">
                          <a:effectLst/>
                        </a:rPr>
                        <a:t>November</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37761130"/>
                  </a:ext>
                </a:extLst>
              </a:tr>
              <a:tr h="240638">
                <a:tc>
                  <a:txBody>
                    <a:bodyPr/>
                    <a:lstStyle/>
                    <a:p>
                      <a:pPr algn="l" fontAlgn="b"/>
                      <a:r>
                        <a:rPr lang="en-US" sz="1100" u="none" strike="noStrike" dirty="0">
                          <a:effectLst/>
                        </a:rPr>
                        <a:t>December</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0.98</a:t>
                      </a:r>
                      <a:endParaRPr lang="en-U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16932195"/>
                  </a:ext>
                </a:extLst>
              </a:tr>
            </a:tbl>
          </a:graphicData>
        </a:graphic>
      </p:graphicFrame>
    </p:spTree>
    <p:extLst>
      <p:ext uri="{BB962C8B-B14F-4D97-AF65-F5344CB8AC3E}">
        <p14:creationId xmlns:p14="http://schemas.microsoft.com/office/powerpoint/2010/main" val="13472813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Emissions were </a:t>
            </a:r>
            <a:r>
              <a:rPr lang="en-US" dirty="0" smtClean="0"/>
              <a:t>then calculated </a:t>
            </a:r>
            <a:r>
              <a:rPr lang="en-US" dirty="0"/>
              <a:t>by multiplying the activity rate (fuel consumption over a certain period of time) by emission factors previously mentioned</a:t>
            </a:r>
            <a:r>
              <a:rPr lang="en-US" dirty="0" smtClean="0"/>
              <a:t>.</a:t>
            </a:r>
          </a:p>
          <a:p>
            <a:endParaRPr lang="en-US" dirty="0"/>
          </a:p>
          <a:p>
            <a:endParaRPr lang="en-US" dirty="0"/>
          </a:p>
          <a:p>
            <a:r>
              <a:rPr lang="en-US" dirty="0" smtClean="0"/>
              <a:t>I then used </a:t>
            </a:r>
            <a:r>
              <a:rPr lang="en-US" dirty="0"/>
              <a:t>the </a:t>
            </a:r>
            <a:r>
              <a:rPr lang="en-US" b="1" dirty="0"/>
              <a:t>downscaling forecast with seasonal movement option in </a:t>
            </a:r>
            <a:r>
              <a:rPr lang="en-US" b="1" dirty="0" smtClean="0"/>
              <a:t>excel</a:t>
            </a:r>
            <a:r>
              <a:rPr lang="en-US" dirty="0" smtClean="0"/>
              <a:t> to determine the increase in the following years.</a:t>
            </a:r>
            <a:endParaRPr lang="en-US" dirty="0"/>
          </a:p>
        </p:txBody>
      </p:sp>
      <p:sp>
        <p:nvSpPr>
          <p:cNvPr id="4" name="Slide Number Placeholder 3"/>
          <p:cNvSpPr>
            <a:spLocks noGrp="1"/>
          </p:cNvSpPr>
          <p:nvPr>
            <p:ph type="sldNum" sz="quarter" idx="12"/>
          </p:nvPr>
        </p:nvSpPr>
        <p:spPr/>
        <p:txBody>
          <a:bodyPr/>
          <a:lstStyle/>
          <a:p>
            <a:fld id="{E7F6F066-7D23-4534-B3B4-C6E9AD2FABB4}" type="slidenum">
              <a:rPr lang="en-US" smtClean="0"/>
              <a:t>19</a:t>
            </a:fld>
            <a:endParaRPr lang="en-US" dirty="0"/>
          </a:p>
        </p:txBody>
      </p:sp>
    </p:spTree>
    <p:extLst>
      <p:ext uri="{BB962C8B-B14F-4D97-AF65-F5344CB8AC3E}">
        <p14:creationId xmlns:p14="http://schemas.microsoft.com/office/powerpoint/2010/main" val="30892483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11" name="Content Placeholder 10"/>
          <p:cNvSpPr>
            <a:spLocks noGrp="1"/>
          </p:cNvSpPr>
          <p:nvPr>
            <p:ph idx="1"/>
          </p:nvPr>
        </p:nvSpPr>
        <p:spPr>
          <a:xfrm>
            <a:off x="1129552" y="1845734"/>
            <a:ext cx="10026127" cy="4023360"/>
          </a:xfrm>
        </p:spPr>
        <p:txBody>
          <a:bodyPr/>
          <a:lstStyle/>
          <a:p>
            <a:pPr>
              <a:buClrTx/>
              <a:buFont typeface="Wingdings" panose="05000000000000000000" pitchFamily="2" charset="2"/>
              <a:buChar char="Ø"/>
            </a:pPr>
            <a:r>
              <a:rPr lang="en-US" sz="2800" dirty="0" smtClean="0"/>
              <a:t>Introduction</a:t>
            </a:r>
          </a:p>
          <a:p>
            <a:pPr>
              <a:buClrTx/>
              <a:buFont typeface="Wingdings" panose="05000000000000000000" pitchFamily="2" charset="2"/>
              <a:buChar char="Ø"/>
            </a:pPr>
            <a:r>
              <a:rPr lang="en-US" sz="2800" dirty="0" smtClean="0"/>
              <a:t>Implications</a:t>
            </a:r>
          </a:p>
          <a:p>
            <a:pPr>
              <a:buClrTx/>
              <a:buFont typeface="Wingdings" panose="05000000000000000000" pitchFamily="2" charset="2"/>
              <a:buChar char="Ø"/>
            </a:pPr>
            <a:r>
              <a:rPr lang="en-US" sz="2800" dirty="0" smtClean="0"/>
              <a:t>Hypothesis</a:t>
            </a:r>
          </a:p>
          <a:p>
            <a:pPr>
              <a:buClrTx/>
              <a:buFont typeface="Wingdings" panose="05000000000000000000" pitchFamily="2" charset="2"/>
              <a:buChar char="Ø"/>
            </a:pPr>
            <a:r>
              <a:rPr lang="en-US" sz="2800" dirty="0" smtClean="0"/>
              <a:t>Methods</a:t>
            </a:r>
          </a:p>
          <a:p>
            <a:pPr>
              <a:buClrTx/>
              <a:buFont typeface="Wingdings" panose="05000000000000000000" pitchFamily="2" charset="2"/>
              <a:buChar char="Ø"/>
            </a:pPr>
            <a:r>
              <a:rPr lang="en-US" sz="2800" dirty="0" smtClean="0"/>
              <a:t>Data/Results</a:t>
            </a:r>
            <a:endParaRPr lang="en-US" sz="2800" dirty="0"/>
          </a:p>
          <a:p>
            <a:pPr>
              <a:buClrTx/>
              <a:buFont typeface="Wingdings" panose="05000000000000000000" pitchFamily="2" charset="2"/>
              <a:buChar char="Ø"/>
            </a:pPr>
            <a:r>
              <a:rPr lang="en-US" sz="2800" dirty="0" smtClean="0"/>
              <a:t>Conclusion and Future Work</a:t>
            </a:r>
          </a:p>
          <a:p>
            <a:endParaRPr lang="en-US" dirty="0"/>
          </a:p>
        </p:txBody>
      </p:sp>
      <p:sp>
        <p:nvSpPr>
          <p:cNvPr id="3" name="Slide Number Placeholder 2">
            <a:extLst>
              <a:ext uri="{FF2B5EF4-FFF2-40B4-BE49-F238E27FC236}">
                <a16:creationId xmlns:a16="http://schemas.microsoft.com/office/drawing/2014/main" id="{9BCB04A2-6605-4A61-98B8-368B2989166A}"/>
              </a:ext>
            </a:extLst>
          </p:cNvPr>
          <p:cNvSpPr>
            <a:spLocks noGrp="1"/>
          </p:cNvSpPr>
          <p:nvPr>
            <p:ph type="sldNum" sz="quarter" idx="12"/>
          </p:nvPr>
        </p:nvSpPr>
        <p:spPr/>
        <p:txBody>
          <a:bodyPr/>
          <a:lstStyle/>
          <a:p>
            <a:fld id="{E7F6F066-7D23-4534-B3B4-C6E9AD2FABB4}" type="slidenum">
              <a:rPr lang="en-US" smtClean="0"/>
              <a:t>2</a:t>
            </a:fld>
            <a:endParaRPr lang="en-US"/>
          </a:p>
        </p:txBody>
      </p:sp>
      <p:sp>
        <p:nvSpPr>
          <p:cNvPr id="18" name="TextBox 17"/>
          <p:cNvSpPr txBox="1"/>
          <p:nvPr/>
        </p:nvSpPr>
        <p:spPr>
          <a:xfrm>
            <a:off x="46615" y="125774"/>
            <a:ext cx="12192000" cy="1620551"/>
          </a:xfrm>
          <a:prstGeom prst="rect">
            <a:avLst/>
          </a:prstGeom>
          <a:noFill/>
        </p:spPr>
        <p:txBody>
          <a:bodyPr wrap="square" rtlCol="0">
            <a:spAutoFit/>
          </a:bodyPr>
          <a:lstStyle/>
          <a:p>
            <a:pPr algn="ctr" defTabSz="1219170"/>
            <a:r>
              <a:rPr lang="en-US" sz="9600" dirty="0" smtClean="0">
                <a:solidFill>
                  <a:prstClr val="black"/>
                </a:solidFill>
                <a:latin typeface="Tw Cen MT"/>
              </a:rPr>
              <a:t>Content</a:t>
            </a:r>
            <a:endParaRPr lang="en-US" sz="9600" dirty="0">
              <a:solidFill>
                <a:prstClr val="black"/>
              </a:solidFill>
              <a:latin typeface="Tw Cen MT"/>
            </a:endParaRPr>
          </a:p>
        </p:txBody>
      </p:sp>
    </p:spTree>
    <p:extLst>
      <p:ext uri="{BB962C8B-B14F-4D97-AF65-F5344CB8AC3E}">
        <p14:creationId xmlns:p14="http://schemas.microsoft.com/office/powerpoint/2010/main" val="36998047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sp>
        <p:nvSpPr>
          <p:cNvPr id="4" name="Slide Number Placeholder 3"/>
          <p:cNvSpPr>
            <a:spLocks noGrp="1"/>
          </p:cNvSpPr>
          <p:nvPr>
            <p:ph type="sldNum" sz="quarter" idx="12"/>
          </p:nvPr>
        </p:nvSpPr>
        <p:spPr/>
        <p:txBody>
          <a:bodyPr/>
          <a:lstStyle/>
          <a:p>
            <a:fld id="{E7F6F066-7D23-4534-B3B4-C6E9AD2FABB4}" type="slidenum">
              <a:rPr lang="en-US" smtClean="0"/>
              <a:t>20</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87426450"/>
              </p:ext>
            </p:extLst>
          </p:nvPr>
        </p:nvGraphicFramePr>
        <p:xfrm>
          <a:off x="1096963" y="1846263"/>
          <a:ext cx="10058400" cy="4022725"/>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Straight Arrow Connector 8"/>
          <p:cNvCxnSpPr/>
          <p:nvPr/>
        </p:nvCxnSpPr>
        <p:spPr>
          <a:xfrm>
            <a:off x="2550695" y="3609474"/>
            <a:ext cx="926431" cy="4090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209674" y="3188369"/>
            <a:ext cx="0" cy="9023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5402178" y="4283244"/>
            <a:ext cx="589548" cy="4692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
          <p:cNvSpPr txBox="1"/>
          <p:nvPr/>
        </p:nvSpPr>
        <p:spPr>
          <a:xfrm>
            <a:off x="6126163" y="4517859"/>
            <a:ext cx="3041900" cy="90236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End of the 1</a:t>
            </a:r>
            <a:r>
              <a:rPr lang="en-US" sz="1400" baseline="30000" dirty="0" smtClean="0">
                <a:solidFill>
                  <a:schemeClr val="bg1"/>
                </a:solidFill>
              </a:rPr>
              <a:t>st</a:t>
            </a:r>
            <a:r>
              <a:rPr lang="en-US" sz="1400" dirty="0" smtClean="0">
                <a:solidFill>
                  <a:schemeClr val="bg1"/>
                </a:solidFill>
              </a:rPr>
              <a:t> national efficiency plan </a:t>
            </a:r>
          </a:p>
          <a:p>
            <a:r>
              <a:rPr lang="en-US" sz="1400" dirty="0" smtClean="0">
                <a:solidFill>
                  <a:schemeClr val="bg1"/>
                </a:solidFill>
              </a:rPr>
              <a:t>End of lease for Turkish </a:t>
            </a:r>
            <a:r>
              <a:rPr lang="en-US" sz="1400" dirty="0" err="1" smtClean="0">
                <a:solidFill>
                  <a:schemeClr val="bg1"/>
                </a:solidFill>
              </a:rPr>
              <a:t>powerships</a:t>
            </a:r>
            <a:endParaRPr lang="en-US" sz="1400" dirty="0" smtClean="0">
              <a:solidFill>
                <a:schemeClr val="bg1"/>
              </a:solidFill>
            </a:endParaRPr>
          </a:p>
          <a:p>
            <a:endParaRPr lang="en-US" sz="1400" dirty="0">
              <a:solidFill>
                <a:schemeClr val="bg1"/>
              </a:solidFill>
            </a:endParaRPr>
          </a:p>
        </p:txBody>
      </p:sp>
    </p:spTree>
    <p:extLst>
      <p:ext uri="{BB962C8B-B14F-4D97-AF65-F5344CB8AC3E}">
        <p14:creationId xmlns:p14="http://schemas.microsoft.com/office/powerpoint/2010/main" val="5703031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sp>
        <p:nvSpPr>
          <p:cNvPr id="4" name="Slide Number Placeholder 3"/>
          <p:cNvSpPr>
            <a:spLocks noGrp="1"/>
          </p:cNvSpPr>
          <p:nvPr>
            <p:ph type="sldNum" sz="quarter" idx="12"/>
          </p:nvPr>
        </p:nvSpPr>
        <p:spPr/>
        <p:txBody>
          <a:bodyPr/>
          <a:lstStyle/>
          <a:p>
            <a:fld id="{E7F6F066-7D23-4534-B3B4-C6E9AD2FABB4}" type="slidenum">
              <a:rPr lang="en-US" smtClean="0"/>
              <a:t>21</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3919666"/>
              </p:ext>
            </p:extLst>
          </p:nvPr>
        </p:nvGraphicFramePr>
        <p:xfrm>
          <a:off x="842681" y="2061883"/>
          <a:ext cx="4814047" cy="332590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ontent Placeholder 4"/>
          <p:cNvGraphicFramePr>
            <a:graphicFrameLocks/>
          </p:cNvGraphicFramePr>
          <p:nvPr>
            <p:extLst>
              <p:ext uri="{D42A27DB-BD31-4B8C-83A1-F6EECF244321}">
                <p14:modId xmlns:p14="http://schemas.microsoft.com/office/powerpoint/2010/main" val="4030809732"/>
              </p:ext>
            </p:extLst>
          </p:nvPr>
        </p:nvGraphicFramePr>
        <p:xfrm>
          <a:off x="6563845" y="2061883"/>
          <a:ext cx="4972142" cy="33259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073636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sp>
        <p:nvSpPr>
          <p:cNvPr id="4" name="Slide Number Placeholder 3"/>
          <p:cNvSpPr>
            <a:spLocks noGrp="1"/>
          </p:cNvSpPr>
          <p:nvPr>
            <p:ph type="sldNum" sz="quarter" idx="12"/>
          </p:nvPr>
        </p:nvSpPr>
        <p:spPr/>
        <p:txBody>
          <a:bodyPr/>
          <a:lstStyle/>
          <a:p>
            <a:fld id="{E7F6F066-7D23-4534-B3B4-C6E9AD2FABB4}" type="slidenum">
              <a:rPr lang="en-US" smtClean="0"/>
              <a:t>22</a:t>
            </a:fld>
            <a:endParaRPr lang="en-US" dirty="0"/>
          </a:p>
        </p:txBody>
      </p:sp>
      <p:graphicFrame>
        <p:nvGraphicFramePr>
          <p:cNvPr id="6" name="Chart 5"/>
          <p:cNvGraphicFramePr>
            <a:graphicFrameLocks/>
          </p:cNvGraphicFramePr>
          <p:nvPr>
            <p:extLst>
              <p:ext uri="{D42A27DB-BD31-4B8C-83A1-F6EECF244321}">
                <p14:modId xmlns:p14="http://schemas.microsoft.com/office/powerpoint/2010/main" val="3407056200"/>
              </p:ext>
            </p:extLst>
          </p:nvPr>
        </p:nvGraphicFramePr>
        <p:xfrm>
          <a:off x="6631172" y="1966726"/>
          <a:ext cx="5238099" cy="330405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ext uri="{D42A27DB-BD31-4B8C-83A1-F6EECF244321}">
                <p14:modId xmlns:p14="http://schemas.microsoft.com/office/powerpoint/2010/main" val="2887613524"/>
              </p:ext>
            </p:extLst>
          </p:nvPr>
        </p:nvGraphicFramePr>
        <p:xfrm>
          <a:off x="842682" y="1944875"/>
          <a:ext cx="4751296" cy="33259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788330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1450757"/>
          </a:xfrm>
        </p:spPr>
        <p:txBody>
          <a:bodyPr/>
          <a:lstStyle/>
          <a:p>
            <a:r>
              <a:rPr lang="en-US" dirty="0" smtClean="0"/>
              <a:t>Data</a:t>
            </a:r>
            <a:endParaRPr lang="en-US" dirty="0"/>
          </a:p>
        </p:txBody>
      </p:sp>
      <p:sp>
        <p:nvSpPr>
          <p:cNvPr id="4" name="Slide Number Placeholder 3"/>
          <p:cNvSpPr>
            <a:spLocks noGrp="1"/>
          </p:cNvSpPr>
          <p:nvPr>
            <p:ph type="sldNum" sz="quarter" idx="12"/>
          </p:nvPr>
        </p:nvSpPr>
        <p:spPr/>
        <p:txBody>
          <a:bodyPr/>
          <a:lstStyle/>
          <a:p>
            <a:fld id="{E7F6F066-7D23-4534-B3B4-C6E9AD2FABB4}" type="slidenum">
              <a:rPr lang="en-US" smtClean="0"/>
              <a:t>23</a:t>
            </a:fld>
            <a:endParaRPr lang="en-US" dirty="0"/>
          </a:p>
        </p:txBody>
      </p:sp>
      <p:graphicFrame>
        <p:nvGraphicFramePr>
          <p:cNvPr id="6" name="Content Placeholder 5">
            <a:extLst>
              <a:ext uri="{FF2B5EF4-FFF2-40B4-BE49-F238E27FC236}">
                <a16:creationId xmlns:a16="http://schemas.microsoft.com/office/drawing/2014/main" id="{42D9E349-96F1-47B5-B834-73A66500C5FE}"/>
              </a:ext>
            </a:extLst>
          </p:cNvPr>
          <p:cNvGraphicFramePr>
            <a:graphicFrameLocks noGrp="1"/>
          </p:cNvGraphicFramePr>
          <p:nvPr>
            <p:ph idx="1"/>
            <p:extLst>
              <p:ext uri="{D42A27DB-BD31-4B8C-83A1-F6EECF244321}">
                <p14:modId xmlns:p14="http://schemas.microsoft.com/office/powerpoint/2010/main" val="4267097026"/>
              </p:ext>
            </p:extLst>
          </p:nvPr>
        </p:nvGraphicFramePr>
        <p:xfrm>
          <a:off x="1" y="1347538"/>
          <a:ext cx="12192000" cy="5003344"/>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372979" y="1828800"/>
            <a:ext cx="4463716" cy="3946358"/>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5975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1450757"/>
          </a:xfrm>
        </p:spPr>
        <p:txBody>
          <a:bodyPr/>
          <a:lstStyle/>
          <a:p>
            <a:r>
              <a:rPr lang="en-US" dirty="0" smtClean="0"/>
              <a:t>Data</a:t>
            </a:r>
            <a:endParaRPr lang="en-US" dirty="0"/>
          </a:p>
        </p:txBody>
      </p:sp>
      <p:sp>
        <p:nvSpPr>
          <p:cNvPr id="4" name="Slide Number Placeholder 3"/>
          <p:cNvSpPr>
            <a:spLocks noGrp="1"/>
          </p:cNvSpPr>
          <p:nvPr>
            <p:ph type="sldNum" sz="quarter" idx="12"/>
          </p:nvPr>
        </p:nvSpPr>
        <p:spPr/>
        <p:txBody>
          <a:bodyPr/>
          <a:lstStyle/>
          <a:p>
            <a:fld id="{E7F6F066-7D23-4534-B3B4-C6E9AD2FABB4}" type="slidenum">
              <a:rPr lang="en-US" smtClean="0"/>
              <a:t>24</a:t>
            </a:fld>
            <a:endParaRPr lang="en-US" dirty="0"/>
          </a:p>
        </p:txBody>
      </p:sp>
      <p:graphicFrame>
        <p:nvGraphicFramePr>
          <p:cNvPr id="5" name="Content Placeholder 4">
            <a:extLst>
              <a:ext uri="{FF2B5EF4-FFF2-40B4-BE49-F238E27FC236}">
                <a16:creationId xmlns:a16="http://schemas.microsoft.com/office/drawing/2014/main" id="{9989B9CC-A0A5-4426-A291-4AD92268288A}"/>
              </a:ext>
            </a:extLst>
          </p:cNvPr>
          <p:cNvGraphicFramePr>
            <a:graphicFrameLocks noGrp="1"/>
          </p:cNvGraphicFramePr>
          <p:nvPr>
            <p:ph idx="1"/>
            <p:extLst>
              <p:ext uri="{D42A27DB-BD31-4B8C-83A1-F6EECF244321}">
                <p14:modId xmlns:p14="http://schemas.microsoft.com/office/powerpoint/2010/main" val="2281640822"/>
              </p:ext>
            </p:extLst>
          </p:nvPr>
        </p:nvGraphicFramePr>
        <p:xfrm>
          <a:off x="0" y="1450757"/>
          <a:ext cx="12192000" cy="49019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699021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8" name="TextBox 7"/>
          <p:cNvSpPr txBox="1"/>
          <p:nvPr/>
        </p:nvSpPr>
        <p:spPr>
          <a:xfrm>
            <a:off x="0" y="2514600"/>
            <a:ext cx="12203813" cy="1323439"/>
          </a:xfrm>
          <a:prstGeom prst="rect">
            <a:avLst/>
          </a:prstGeom>
          <a:gradFill>
            <a:gsLst>
              <a:gs pos="0">
                <a:schemeClr val="bg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defTabSz="1219170"/>
            <a:r>
              <a:rPr lang="en-US" sz="8000" dirty="0">
                <a:solidFill>
                  <a:prstClr val="black"/>
                </a:solidFill>
                <a:latin typeface="Tw Cen MT"/>
              </a:rPr>
              <a:t>5.Conclusion &amp; Future Work</a:t>
            </a:r>
          </a:p>
        </p:txBody>
      </p:sp>
      <p:sp>
        <p:nvSpPr>
          <p:cNvPr id="3" name="Slide Number Placeholder 2"/>
          <p:cNvSpPr>
            <a:spLocks noGrp="1"/>
          </p:cNvSpPr>
          <p:nvPr>
            <p:ph type="sldNum" sz="quarter" idx="12"/>
          </p:nvPr>
        </p:nvSpPr>
        <p:spPr>
          <a:xfrm>
            <a:off x="11397006" y="6248207"/>
            <a:ext cx="711200" cy="244476"/>
          </a:xfrm>
          <a:prstGeom prst="rect">
            <a:avLst/>
          </a:prstGeom>
        </p:spPr>
        <p:txBody>
          <a:bodyPr>
            <a:normAutofit fontScale="62500" lnSpcReduction="20000"/>
          </a:bodyPr>
          <a:lstStyle/>
          <a:p>
            <a:pPr algn="ctr"/>
            <a:fld id="{8F82E0A0-C266-4798-8C8F-B9F91E9DA37E}" type="slidenum">
              <a:rPr kumimoji="0" lang="en-US" sz="1867" b="1" smtClean="0"/>
              <a:pPr algn="ctr"/>
              <a:t>25</a:t>
            </a:fld>
            <a:endParaRPr kumimoji="0" lang="en-US"/>
          </a:p>
        </p:txBody>
      </p:sp>
    </p:spTree>
    <p:extLst>
      <p:ext uri="{BB962C8B-B14F-4D97-AF65-F5344CB8AC3E}">
        <p14:creationId xmlns:p14="http://schemas.microsoft.com/office/powerpoint/2010/main" val="11712649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77" y="1845734"/>
            <a:ext cx="10185011" cy="4023360"/>
          </a:xfrm>
        </p:spPr>
        <p:txBody>
          <a:bodyPr>
            <a:normAutofit/>
          </a:bodyPr>
          <a:lstStyle/>
          <a:p>
            <a:pPr>
              <a:buClrTx/>
              <a:buFont typeface="Wingdings" panose="05000000000000000000" pitchFamily="2" charset="2"/>
              <a:buChar char="Ø"/>
            </a:pPr>
            <a:r>
              <a:rPr lang="en-US" dirty="0"/>
              <a:t> </a:t>
            </a:r>
            <a:r>
              <a:rPr lang="en-US" dirty="0" smtClean="0"/>
              <a:t>The increase deduced from these forecasts shows a 45% increase in the amount of emissions in all pollutants mentioned. </a:t>
            </a:r>
          </a:p>
          <a:p>
            <a:pPr>
              <a:buClrTx/>
              <a:buFont typeface="Wingdings" panose="05000000000000000000" pitchFamily="2" charset="2"/>
              <a:buChar char="Ø"/>
            </a:pPr>
            <a:r>
              <a:rPr lang="en-US" dirty="0" smtClean="0"/>
              <a:t>Monitoring should be resumed and data should be available for comparison.</a:t>
            </a:r>
          </a:p>
          <a:p>
            <a:pPr>
              <a:buClrTx/>
              <a:buFont typeface="Wingdings" panose="05000000000000000000" pitchFamily="2" charset="2"/>
              <a:buChar char="Ø"/>
            </a:pPr>
            <a:r>
              <a:rPr lang="en-US" dirty="0" smtClean="0"/>
              <a:t>More studies should be done taking more parameters into consideration along with the reactions happening in the atmosphere that effect the real levels found .</a:t>
            </a:r>
          </a:p>
          <a:p>
            <a:pPr>
              <a:buClrTx/>
              <a:buFont typeface="Wingdings" panose="05000000000000000000" pitchFamily="2" charset="2"/>
              <a:buChar char="Ø"/>
            </a:pPr>
            <a:r>
              <a:rPr lang="en-US" dirty="0" smtClean="0"/>
              <a:t>Deeper surveying should be done for fewer assumptions and more accurate results.</a:t>
            </a:r>
            <a:endParaRPr lang="en-US" dirty="0"/>
          </a:p>
        </p:txBody>
      </p:sp>
      <p:sp>
        <p:nvSpPr>
          <p:cNvPr id="6" name="Rectangle 1"/>
          <p:cNvSpPr txBox="1">
            <a:spLocks/>
          </p:cNvSpPr>
          <p:nvPr/>
        </p:nvSpPr>
        <p:spPr>
          <a:xfrm>
            <a:off x="889036" y="1026942"/>
            <a:ext cx="11094722" cy="682699"/>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600" dirty="0" smtClean="0"/>
              <a:t> </a:t>
            </a:r>
            <a:r>
              <a:rPr lang="en-US" sz="3600" dirty="0"/>
              <a:t>Conclusion and Future Work</a:t>
            </a:r>
          </a:p>
        </p:txBody>
      </p:sp>
      <p:sp>
        <p:nvSpPr>
          <p:cNvPr id="2" name="Slide Number Placeholder 1">
            <a:extLst>
              <a:ext uri="{FF2B5EF4-FFF2-40B4-BE49-F238E27FC236}">
                <a16:creationId xmlns:a16="http://schemas.microsoft.com/office/drawing/2014/main" id="{B5AF78FC-A7A2-4615-98FA-934067152CE2}"/>
              </a:ext>
            </a:extLst>
          </p:cNvPr>
          <p:cNvSpPr>
            <a:spLocks noGrp="1"/>
          </p:cNvSpPr>
          <p:nvPr>
            <p:ph type="sldNum" sz="quarter" idx="12"/>
          </p:nvPr>
        </p:nvSpPr>
        <p:spPr/>
        <p:txBody>
          <a:bodyPr/>
          <a:lstStyle/>
          <a:p>
            <a:fld id="{E7F6F066-7D23-4534-B3B4-C6E9AD2FABB4}" type="slidenum">
              <a:rPr lang="en-US" smtClean="0"/>
              <a:t>26</a:t>
            </a:fld>
            <a:endParaRPr lang="en-US"/>
          </a:p>
        </p:txBody>
      </p:sp>
    </p:spTree>
    <p:extLst>
      <p:ext uri="{BB962C8B-B14F-4D97-AF65-F5344CB8AC3E}">
        <p14:creationId xmlns:p14="http://schemas.microsoft.com/office/powerpoint/2010/main" val="29411948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8" name="TextBox 7"/>
          <p:cNvSpPr txBox="1"/>
          <p:nvPr/>
        </p:nvSpPr>
        <p:spPr>
          <a:xfrm>
            <a:off x="0" y="2514600"/>
            <a:ext cx="12203813" cy="1569660"/>
          </a:xfrm>
          <a:prstGeom prst="rect">
            <a:avLst/>
          </a:prstGeom>
          <a:gradFill>
            <a:gsLst>
              <a:gs pos="0">
                <a:schemeClr val="bg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defTabSz="1219170"/>
            <a:r>
              <a:rPr lang="en-US" sz="9600" dirty="0">
                <a:solidFill>
                  <a:prstClr val="black"/>
                </a:solidFill>
                <a:latin typeface="Tw Cen MT"/>
              </a:rPr>
              <a:t>Questions</a:t>
            </a:r>
          </a:p>
        </p:txBody>
      </p:sp>
      <p:sp>
        <p:nvSpPr>
          <p:cNvPr id="3" name="Slide Number Placeholder 2"/>
          <p:cNvSpPr>
            <a:spLocks noGrp="1"/>
          </p:cNvSpPr>
          <p:nvPr>
            <p:ph type="sldNum" sz="quarter" idx="12"/>
          </p:nvPr>
        </p:nvSpPr>
        <p:spPr>
          <a:xfrm>
            <a:off x="11397006" y="6248207"/>
            <a:ext cx="711200" cy="244476"/>
          </a:xfrm>
          <a:prstGeom prst="rect">
            <a:avLst/>
          </a:prstGeom>
        </p:spPr>
        <p:txBody>
          <a:bodyPr>
            <a:normAutofit fontScale="62500" lnSpcReduction="20000"/>
          </a:bodyPr>
          <a:lstStyle/>
          <a:p>
            <a:pPr algn="ctr"/>
            <a:fld id="{8F82E0A0-C266-4798-8C8F-B9F91E9DA37E}" type="slidenum">
              <a:rPr kumimoji="0" lang="en-US" sz="1867" b="1" smtClean="0"/>
              <a:pPr algn="ctr"/>
              <a:t>27</a:t>
            </a:fld>
            <a:endParaRPr kumimoji="0" lang="en-US"/>
          </a:p>
        </p:txBody>
      </p:sp>
    </p:spTree>
    <p:extLst>
      <p:ext uri="{BB962C8B-B14F-4D97-AF65-F5344CB8AC3E}">
        <p14:creationId xmlns:p14="http://schemas.microsoft.com/office/powerpoint/2010/main" val="23986599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8" name="TextBox 7"/>
          <p:cNvSpPr txBox="1"/>
          <p:nvPr/>
        </p:nvSpPr>
        <p:spPr>
          <a:xfrm>
            <a:off x="0" y="2514600"/>
            <a:ext cx="12203813" cy="1569660"/>
          </a:xfrm>
          <a:prstGeom prst="rect">
            <a:avLst/>
          </a:prstGeom>
          <a:gradFill>
            <a:gsLst>
              <a:gs pos="0">
                <a:schemeClr val="bg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defTabSz="1219170"/>
            <a:r>
              <a:rPr lang="en-US" sz="9600" dirty="0">
                <a:solidFill>
                  <a:prstClr val="black"/>
                </a:solidFill>
                <a:latin typeface="Tw Cen MT"/>
              </a:rPr>
              <a:t>Thank You</a:t>
            </a:r>
          </a:p>
        </p:txBody>
      </p:sp>
      <p:sp>
        <p:nvSpPr>
          <p:cNvPr id="3" name="Slide Number Placeholder 2"/>
          <p:cNvSpPr>
            <a:spLocks noGrp="1"/>
          </p:cNvSpPr>
          <p:nvPr>
            <p:ph type="sldNum" sz="quarter" idx="12"/>
          </p:nvPr>
        </p:nvSpPr>
        <p:spPr>
          <a:xfrm>
            <a:off x="11397006" y="6248207"/>
            <a:ext cx="711200" cy="244476"/>
          </a:xfrm>
          <a:prstGeom prst="rect">
            <a:avLst/>
          </a:prstGeom>
        </p:spPr>
        <p:txBody>
          <a:bodyPr>
            <a:normAutofit fontScale="62500" lnSpcReduction="20000"/>
          </a:bodyPr>
          <a:lstStyle/>
          <a:p>
            <a:pPr algn="ctr"/>
            <a:fld id="{8F82E0A0-C266-4798-8C8F-B9F91E9DA37E}" type="slidenum">
              <a:rPr kumimoji="0" lang="en-US" sz="1867" b="1" smtClean="0"/>
              <a:pPr algn="ctr"/>
              <a:t>28</a:t>
            </a:fld>
            <a:endParaRPr kumimoji="0" lang="en-US"/>
          </a:p>
        </p:txBody>
      </p:sp>
    </p:spTree>
    <p:extLst>
      <p:ext uri="{BB962C8B-B14F-4D97-AF65-F5344CB8AC3E}">
        <p14:creationId xmlns:p14="http://schemas.microsoft.com/office/powerpoint/2010/main" val="11156203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14000" r="-14000"/>
          </a:stretch>
        </a:blipFill>
        <a:effectLst/>
      </p:bgPr>
    </p:bg>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pPr algn="ctr"/>
            <a:r>
              <a:rPr lang="en-US" dirty="0" smtClean="0"/>
              <a:t>Introduction</a:t>
            </a:r>
            <a:endParaRPr lang="en-US" dirty="0"/>
          </a:p>
        </p:txBody>
      </p:sp>
      <p:sp>
        <p:nvSpPr>
          <p:cNvPr id="2" name="Slide Number Placeholder 1">
            <a:extLst>
              <a:ext uri="{FF2B5EF4-FFF2-40B4-BE49-F238E27FC236}">
                <a16:creationId xmlns:a16="http://schemas.microsoft.com/office/drawing/2014/main" id="{2A48F4D6-B112-4717-ABB5-15EFE0142EF8}"/>
              </a:ext>
            </a:extLst>
          </p:cNvPr>
          <p:cNvSpPr>
            <a:spLocks noGrp="1"/>
          </p:cNvSpPr>
          <p:nvPr>
            <p:ph type="sldNum" sz="quarter" idx="12"/>
          </p:nvPr>
        </p:nvSpPr>
        <p:spPr/>
        <p:txBody>
          <a:bodyPr/>
          <a:lstStyle/>
          <a:p>
            <a:fld id="{E7F6F066-7D23-4534-B3B4-C6E9AD2FABB4}" type="slidenum">
              <a:rPr lang="en-US" smtClean="0"/>
              <a:pPr/>
              <a:t>3</a:t>
            </a:fld>
            <a:endParaRPr lang="en-US"/>
          </a:p>
        </p:txBody>
      </p:sp>
    </p:spTree>
    <p:extLst>
      <p:ext uri="{BB962C8B-B14F-4D97-AF65-F5344CB8AC3E}">
        <p14:creationId xmlns:p14="http://schemas.microsoft.com/office/powerpoint/2010/main" val="20060375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3000" r="-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77" y="1845734"/>
            <a:ext cx="5998981" cy="4023360"/>
          </a:xfrm>
        </p:spPr>
        <p:txBody>
          <a:bodyPr/>
          <a:lstStyle/>
          <a:p>
            <a:pPr>
              <a:buClr>
                <a:schemeClr val="tx1"/>
              </a:buClr>
              <a:buFont typeface="Wingdings" panose="05000000000000000000" pitchFamily="2" charset="2"/>
              <a:buChar char="§"/>
            </a:pPr>
            <a:r>
              <a:rPr lang="en-US" dirty="0" smtClean="0"/>
              <a:t> Lebanon</a:t>
            </a:r>
            <a:r>
              <a:rPr lang="en-US" dirty="0"/>
              <a:t>, located on the eastern board of the Mediterranean, faces several challenges including an unregulated power generation </a:t>
            </a:r>
            <a:r>
              <a:rPr lang="en-US" dirty="0" smtClean="0"/>
              <a:t>sector.</a:t>
            </a:r>
          </a:p>
          <a:p>
            <a:pPr>
              <a:buClr>
                <a:schemeClr val="tx1"/>
              </a:buClr>
              <a:buFont typeface="Wingdings" panose="05000000000000000000" pitchFamily="2" charset="2"/>
              <a:buChar char="§"/>
            </a:pPr>
            <a:r>
              <a:rPr lang="en-US" dirty="0" smtClean="0"/>
              <a:t> This </a:t>
            </a:r>
            <a:r>
              <a:rPr lang="en-US" dirty="0"/>
              <a:t>issue is mainly attributed to </a:t>
            </a:r>
            <a:r>
              <a:rPr lang="en-US" dirty="0" smtClean="0"/>
              <a:t>the destroy </a:t>
            </a:r>
            <a:r>
              <a:rPr lang="en-US" dirty="0"/>
              <a:t>and/or </a:t>
            </a:r>
            <a:r>
              <a:rPr lang="en-US" dirty="0" smtClean="0"/>
              <a:t>the lack </a:t>
            </a:r>
            <a:r>
              <a:rPr lang="en-US" dirty="0"/>
              <a:t>of maintenance during the years of war, and to the corruption that happened </a:t>
            </a:r>
            <a:r>
              <a:rPr lang="en-US" dirty="0" smtClean="0"/>
              <a:t>afterwards </a:t>
            </a:r>
            <a:r>
              <a:rPr lang="en-US" dirty="0"/>
              <a:t>and is still happening until </a:t>
            </a:r>
            <a:r>
              <a:rPr lang="en-US" dirty="0" smtClean="0"/>
              <a:t>today.</a:t>
            </a:r>
          </a:p>
          <a:p>
            <a:pPr>
              <a:buClr>
                <a:schemeClr val="tx1"/>
              </a:buClr>
              <a:buFont typeface="Wingdings" panose="05000000000000000000" pitchFamily="2" charset="2"/>
              <a:buChar char="§"/>
            </a:pPr>
            <a:r>
              <a:rPr lang="en-US" dirty="0" smtClean="0"/>
              <a:t> The </a:t>
            </a:r>
            <a:r>
              <a:rPr lang="en-US" dirty="0"/>
              <a:t>amplification of the air-quality crisis in Lebanon can be seen in the increase of concentrations of CO</a:t>
            </a:r>
            <a:r>
              <a:rPr lang="en-US" baseline="-25000" dirty="0"/>
              <a:t>2</a:t>
            </a:r>
            <a:r>
              <a:rPr lang="en-US" dirty="0"/>
              <a:t>, CO, NO</a:t>
            </a:r>
            <a:r>
              <a:rPr lang="en-US" baseline="-25000" dirty="0"/>
              <a:t>x</a:t>
            </a:r>
            <a:r>
              <a:rPr lang="en-US" dirty="0"/>
              <a:t>, SO</a:t>
            </a:r>
            <a:r>
              <a:rPr lang="en-US" baseline="-25000" dirty="0"/>
              <a:t>2</a:t>
            </a:r>
            <a:r>
              <a:rPr lang="en-US" dirty="0"/>
              <a:t>, in addition </a:t>
            </a:r>
            <a:r>
              <a:rPr lang="en-US" dirty="0" smtClean="0"/>
              <a:t>to the </a:t>
            </a:r>
            <a:r>
              <a:rPr lang="en-US" dirty="0"/>
              <a:t>PM</a:t>
            </a:r>
            <a:r>
              <a:rPr lang="en-US" baseline="-25000" dirty="0"/>
              <a:t>2.5 </a:t>
            </a:r>
            <a:r>
              <a:rPr lang="en-US" dirty="0"/>
              <a:t>in the country.</a:t>
            </a:r>
          </a:p>
          <a:p>
            <a:pPr>
              <a:buClr>
                <a:schemeClr val="tx1"/>
              </a:buClr>
              <a:buFont typeface="Wingdings" panose="05000000000000000000" pitchFamily="2" charset="2"/>
              <a:buChar char="§"/>
            </a:pPr>
            <a:endParaRPr lang="en-US" dirty="0"/>
          </a:p>
        </p:txBody>
      </p:sp>
      <p:sp>
        <p:nvSpPr>
          <p:cNvPr id="7" name="Rectangle 1"/>
          <p:cNvSpPr txBox="1">
            <a:spLocks/>
          </p:cNvSpPr>
          <p:nvPr/>
        </p:nvSpPr>
        <p:spPr>
          <a:xfrm>
            <a:off x="1097278" y="728730"/>
            <a:ext cx="11094722" cy="711201"/>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altLang="x-none" sz="3600" dirty="0" smtClean="0"/>
              <a:t>Introduction</a:t>
            </a:r>
            <a:endParaRPr lang="en-US" sz="3600" dirty="0"/>
          </a:p>
        </p:txBody>
      </p:sp>
      <p:sp>
        <p:nvSpPr>
          <p:cNvPr id="2" name="Rectangle 1"/>
          <p:cNvSpPr/>
          <p:nvPr/>
        </p:nvSpPr>
        <p:spPr>
          <a:xfrm>
            <a:off x="71718" y="6442502"/>
            <a:ext cx="12120282" cy="415498"/>
          </a:xfrm>
          <a:prstGeom prst="rect">
            <a:avLst/>
          </a:prstGeom>
        </p:spPr>
        <p:txBody>
          <a:bodyPr wrap="square">
            <a:spAutoFit/>
          </a:bodyPr>
          <a:lstStyle/>
          <a:p>
            <a:pPr marL="406400" marR="0" indent="-406400">
              <a:spcBef>
                <a:spcPts val="600"/>
              </a:spcBef>
              <a:spcAft>
                <a:spcPts val="600"/>
              </a:spcAft>
              <a:tabLst>
                <a:tab pos="90170" algn="l"/>
                <a:tab pos="457200" algn="l"/>
                <a:tab pos="2250440" algn="l"/>
                <a:tab pos="2700655" algn="l"/>
              </a:tabLst>
            </a:pPr>
            <a:r>
              <a:rPr lang="en-US" sz="1050" dirty="0">
                <a:latin typeface="Times New Roman" panose="02020603050405020304" pitchFamily="18" charset="0"/>
                <a:ea typeface="SimSun" panose="02010600030101010101" pitchFamily="2" charset="-122"/>
              </a:rPr>
              <a:t>[1] </a:t>
            </a:r>
            <a:r>
              <a:rPr lang="en-US" sz="1050" dirty="0" err="1" smtClean="0">
                <a:latin typeface="Times New Roman" panose="02020603050405020304" pitchFamily="18" charset="0"/>
                <a:ea typeface="SimSun" panose="02010600030101010101" pitchFamily="2" charset="-122"/>
              </a:rPr>
              <a:t>A.Baayoun</a:t>
            </a:r>
            <a:r>
              <a:rPr lang="en-US" sz="1050" dirty="0" smtClean="0">
                <a:latin typeface="Times New Roman" panose="02020603050405020304" pitchFamily="18" charset="0"/>
                <a:ea typeface="SimSun" panose="02010600030101010101" pitchFamily="2" charset="-122"/>
              </a:rPr>
              <a:t>, </a:t>
            </a:r>
            <a:r>
              <a:rPr lang="en-US" sz="1050" dirty="0" smtClean="0"/>
              <a:t>W. </a:t>
            </a:r>
            <a:r>
              <a:rPr lang="en-US" sz="1050" dirty="0" err="1" smtClean="0"/>
              <a:t>Itani</a:t>
            </a:r>
            <a:r>
              <a:rPr lang="en-US" sz="1050" dirty="0" smtClean="0"/>
              <a:t>, J. </a:t>
            </a:r>
            <a:r>
              <a:rPr lang="en-US" sz="1050" dirty="0"/>
              <a:t>El </a:t>
            </a:r>
            <a:r>
              <a:rPr lang="en-US" sz="1050" dirty="0" err="1" smtClean="0"/>
              <a:t>Helou</a:t>
            </a:r>
            <a:r>
              <a:rPr lang="en-US" sz="1050" dirty="0" smtClean="0"/>
              <a:t> </a:t>
            </a:r>
            <a:r>
              <a:rPr lang="en-US" sz="1050" dirty="0"/>
              <a:t>, </a:t>
            </a:r>
            <a:r>
              <a:rPr lang="en-US" sz="1050" dirty="0" smtClean="0"/>
              <a:t>L. </a:t>
            </a:r>
            <a:r>
              <a:rPr lang="en-US" sz="1050" dirty="0" err="1" smtClean="0"/>
              <a:t>Halabi</a:t>
            </a:r>
            <a:r>
              <a:rPr lang="en-US" sz="1050" dirty="0" smtClean="0"/>
              <a:t> </a:t>
            </a:r>
            <a:r>
              <a:rPr lang="en-US" sz="1050" dirty="0"/>
              <a:t>, </a:t>
            </a:r>
            <a:r>
              <a:rPr lang="en-US" sz="1050" dirty="0" smtClean="0"/>
              <a:t>S. </a:t>
            </a:r>
            <a:r>
              <a:rPr lang="en-US" sz="1050" dirty="0" err="1" smtClean="0"/>
              <a:t>Medlej</a:t>
            </a:r>
            <a:r>
              <a:rPr lang="en-US" sz="1050" dirty="0" smtClean="0"/>
              <a:t> </a:t>
            </a:r>
            <a:r>
              <a:rPr lang="en-US" sz="1050" dirty="0"/>
              <a:t>, </a:t>
            </a:r>
            <a:r>
              <a:rPr lang="en-US" sz="1050" dirty="0" smtClean="0"/>
              <a:t>M. </a:t>
            </a:r>
            <a:r>
              <a:rPr lang="en-US" sz="1050" dirty="0"/>
              <a:t>El </a:t>
            </a:r>
            <a:r>
              <a:rPr lang="en-US" sz="1050" dirty="0" err="1" smtClean="0"/>
              <a:t>Malki</a:t>
            </a:r>
            <a:r>
              <a:rPr lang="en-US" sz="1050" dirty="0" smtClean="0"/>
              <a:t> </a:t>
            </a:r>
            <a:r>
              <a:rPr lang="en-US" sz="1050" dirty="0"/>
              <a:t>, </a:t>
            </a:r>
            <a:r>
              <a:rPr lang="en-US" sz="1050" dirty="0" smtClean="0"/>
              <a:t>A. </a:t>
            </a:r>
            <a:r>
              <a:rPr lang="en-US" sz="1050" dirty="0" err="1" smtClean="0"/>
              <a:t>Moukhadder</a:t>
            </a:r>
            <a:r>
              <a:rPr lang="en-US" sz="1050" dirty="0" smtClean="0"/>
              <a:t> </a:t>
            </a:r>
            <a:r>
              <a:rPr lang="en-US" sz="1050" dirty="0"/>
              <a:t>, </a:t>
            </a:r>
            <a:r>
              <a:rPr lang="en-US" sz="1050" dirty="0" smtClean="0"/>
              <a:t>L. K. </a:t>
            </a:r>
            <a:r>
              <a:rPr lang="en-US" sz="1050" dirty="0" err="1" smtClean="0"/>
              <a:t>Aboujaoude</a:t>
            </a:r>
            <a:r>
              <a:rPr lang="en-US" sz="1050" dirty="0" smtClean="0"/>
              <a:t> </a:t>
            </a:r>
            <a:r>
              <a:rPr lang="en-US" sz="1050" dirty="0"/>
              <a:t>, </a:t>
            </a:r>
            <a:r>
              <a:rPr lang="en-US" sz="1050" dirty="0" smtClean="0"/>
              <a:t>V. </a:t>
            </a:r>
            <a:r>
              <a:rPr lang="en-US" sz="1050" dirty="0" err="1" smtClean="0"/>
              <a:t>Kabakian</a:t>
            </a:r>
            <a:r>
              <a:rPr lang="en-US" sz="1050" dirty="0" smtClean="0"/>
              <a:t>,  H. </a:t>
            </a:r>
            <a:r>
              <a:rPr lang="en-US" sz="1050" dirty="0" err="1" smtClean="0"/>
              <a:t>Mounajed</a:t>
            </a:r>
            <a:r>
              <a:rPr lang="en-US" sz="1050" dirty="0" smtClean="0"/>
              <a:t> </a:t>
            </a:r>
            <a:r>
              <a:rPr lang="en-US" sz="1050" dirty="0"/>
              <a:t>, </a:t>
            </a:r>
            <a:r>
              <a:rPr lang="en-US" sz="1050" dirty="0" err="1"/>
              <a:t>Tharwat</a:t>
            </a:r>
            <a:r>
              <a:rPr lang="en-US" sz="1050" dirty="0"/>
              <a:t> </a:t>
            </a:r>
            <a:r>
              <a:rPr lang="en-US" sz="1050" dirty="0" err="1" smtClean="0"/>
              <a:t>Mokalled</a:t>
            </a:r>
            <a:r>
              <a:rPr lang="en-US" sz="1050" dirty="0" smtClean="0"/>
              <a:t>, </a:t>
            </a:r>
            <a:r>
              <a:rPr lang="en-US" sz="1050" dirty="0"/>
              <a:t>Alan </a:t>
            </a:r>
            <a:r>
              <a:rPr lang="en-US" sz="1050" dirty="0" err="1" smtClean="0"/>
              <a:t>Shihadeh</a:t>
            </a:r>
            <a:r>
              <a:rPr lang="en-US" sz="1050" dirty="0" smtClean="0"/>
              <a:t> </a:t>
            </a:r>
            <a:r>
              <a:rPr lang="en-US" sz="1050" dirty="0"/>
              <a:t>, </a:t>
            </a:r>
            <a:r>
              <a:rPr lang="en-US" sz="1050" dirty="0" err="1"/>
              <a:t>Issam</a:t>
            </a:r>
            <a:r>
              <a:rPr lang="en-US" sz="1050" dirty="0"/>
              <a:t> </a:t>
            </a:r>
            <a:r>
              <a:rPr lang="en-US" sz="1050" dirty="0" err="1" smtClean="0"/>
              <a:t>Lakkis</a:t>
            </a:r>
            <a:r>
              <a:rPr lang="en-US" sz="1050" dirty="0" smtClean="0"/>
              <a:t> </a:t>
            </a:r>
            <a:r>
              <a:rPr lang="en-US" sz="1050" dirty="0"/>
              <a:t>, </a:t>
            </a:r>
            <a:r>
              <a:rPr lang="en-US" sz="1050" dirty="0" err="1"/>
              <a:t>Najat</a:t>
            </a:r>
            <a:r>
              <a:rPr lang="en-US" sz="1050" dirty="0"/>
              <a:t> A. </a:t>
            </a:r>
            <a:r>
              <a:rPr lang="en-US" sz="1050" dirty="0" err="1" smtClean="0"/>
              <a:t>Saliba</a:t>
            </a:r>
            <a:r>
              <a:rPr lang="en-US" sz="1050" dirty="0"/>
              <a:t>: Emission inventory of key sources of air pollution in Lebanon</a:t>
            </a:r>
            <a:endParaRPr lang="en-US" sz="1050" dirty="0">
              <a:latin typeface="Times New Roman" panose="02020603050405020304" pitchFamily="18" charset="0"/>
              <a:ea typeface="SimSun" panose="02010600030101010101" pitchFamily="2" charset="-122"/>
            </a:endParaRPr>
          </a:p>
        </p:txBody>
      </p:sp>
      <p:sp>
        <p:nvSpPr>
          <p:cNvPr id="4" name="Slide Number Placeholder 3">
            <a:extLst>
              <a:ext uri="{FF2B5EF4-FFF2-40B4-BE49-F238E27FC236}">
                <a16:creationId xmlns:a16="http://schemas.microsoft.com/office/drawing/2014/main" id="{4DF66E06-F8BD-46D8-9169-5BF92FF4B001}"/>
              </a:ext>
            </a:extLst>
          </p:cNvPr>
          <p:cNvSpPr>
            <a:spLocks noGrp="1"/>
          </p:cNvSpPr>
          <p:nvPr>
            <p:ph type="sldNum" sz="quarter" idx="12"/>
          </p:nvPr>
        </p:nvSpPr>
        <p:spPr/>
        <p:txBody>
          <a:bodyPr/>
          <a:lstStyle/>
          <a:p>
            <a:fld id="{E7F6F066-7D23-4534-B3B4-C6E9AD2FABB4}" type="slidenum">
              <a:rPr lang="en-US" smtClean="0"/>
              <a:t>4</a:t>
            </a:fld>
            <a:endParaRPr lang="en-US"/>
          </a:p>
        </p:txBody>
      </p:sp>
    </p:spTree>
    <p:extLst>
      <p:ext uri="{BB962C8B-B14F-4D97-AF65-F5344CB8AC3E}">
        <p14:creationId xmlns:p14="http://schemas.microsoft.com/office/powerpoint/2010/main" val="33666349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t="-39000" b="-39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78" y="1845734"/>
            <a:ext cx="6977776" cy="4023360"/>
          </a:xfrm>
        </p:spPr>
        <p:txBody>
          <a:bodyPr>
            <a:normAutofit lnSpcReduction="10000"/>
          </a:bodyPr>
          <a:lstStyle/>
          <a:p>
            <a:pPr>
              <a:buClrTx/>
              <a:buFont typeface="Wingdings" panose="05000000000000000000" pitchFamily="2" charset="2"/>
              <a:buChar char="§"/>
            </a:pPr>
            <a:r>
              <a:rPr lang="en-US" sz="2400" b="1" dirty="0" smtClean="0"/>
              <a:t> Environmental regulations are lax or laxly enforced in Lebanon.</a:t>
            </a:r>
          </a:p>
          <a:p>
            <a:pPr>
              <a:buClrTx/>
              <a:buFont typeface="Wingdings" panose="05000000000000000000" pitchFamily="2" charset="2"/>
              <a:buChar char="§"/>
            </a:pPr>
            <a:r>
              <a:rPr lang="en-US" sz="2400" b="1" dirty="0" smtClean="0"/>
              <a:t>Lebanon has had no capacity to supply 24-hour electricity since its 1975-1990 civil war.</a:t>
            </a:r>
          </a:p>
          <a:p>
            <a:pPr>
              <a:buClrTx/>
              <a:buFont typeface="Wingdings" panose="05000000000000000000" pitchFamily="2" charset="2"/>
              <a:buChar char="§"/>
            </a:pPr>
            <a:r>
              <a:rPr lang="en-US" sz="2400" b="1" dirty="0" smtClean="0"/>
              <a:t>Electricity consumption per capita has grown at an average rate of 7% per year and EDL is unable to meet the demand.</a:t>
            </a:r>
          </a:p>
          <a:p>
            <a:pPr marL="0" indent="0">
              <a:buClrTx/>
              <a:buNone/>
            </a:pPr>
            <a:r>
              <a:rPr lang="en-US" sz="2400" b="1" dirty="0" smtClean="0"/>
              <a:t>Households relies on their own generators or private neighborhood suppliers who charge hefty fees to keep a few lights on or other appliances running during regular daily cuts that can last several hours.</a:t>
            </a:r>
          </a:p>
          <a:p>
            <a:pPr>
              <a:buClrTx/>
              <a:buFont typeface="Wingdings" panose="05000000000000000000" pitchFamily="2" charset="2"/>
              <a:buChar char="§"/>
            </a:pPr>
            <a:endParaRPr lang="en-US" sz="2400" dirty="0"/>
          </a:p>
        </p:txBody>
      </p:sp>
      <p:sp>
        <p:nvSpPr>
          <p:cNvPr id="7" name="Rectangle 1"/>
          <p:cNvSpPr txBox="1">
            <a:spLocks/>
          </p:cNvSpPr>
          <p:nvPr/>
        </p:nvSpPr>
        <p:spPr>
          <a:xfrm>
            <a:off x="1097278" y="728730"/>
            <a:ext cx="11094722" cy="711201"/>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altLang="x-none" sz="3600" b="1" dirty="0" smtClean="0"/>
              <a:t>1. Generators spread</a:t>
            </a:r>
            <a:endParaRPr lang="en-US" sz="3600" b="1" dirty="0"/>
          </a:p>
        </p:txBody>
      </p:sp>
      <p:sp>
        <p:nvSpPr>
          <p:cNvPr id="4" name="Slide Number Placeholder 3">
            <a:extLst>
              <a:ext uri="{FF2B5EF4-FFF2-40B4-BE49-F238E27FC236}">
                <a16:creationId xmlns:a16="http://schemas.microsoft.com/office/drawing/2014/main" id="{49EECECF-7342-4D2B-926C-BC14BA383F12}"/>
              </a:ext>
            </a:extLst>
          </p:cNvPr>
          <p:cNvSpPr>
            <a:spLocks noGrp="1"/>
          </p:cNvSpPr>
          <p:nvPr>
            <p:ph type="sldNum" sz="quarter" idx="12"/>
          </p:nvPr>
        </p:nvSpPr>
        <p:spPr/>
        <p:txBody>
          <a:bodyPr/>
          <a:lstStyle/>
          <a:p>
            <a:fld id="{E7F6F066-7D23-4534-B3B4-C6E9AD2FABB4}" type="slidenum">
              <a:rPr lang="en-US" smtClean="0"/>
              <a:t>5</a:t>
            </a:fld>
            <a:endParaRPr lang="en-US"/>
          </a:p>
        </p:txBody>
      </p:sp>
      <p:sp>
        <p:nvSpPr>
          <p:cNvPr id="8" name="Curved Right Arrow 7"/>
          <p:cNvSpPr/>
          <p:nvPr/>
        </p:nvSpPr>
        <p:spPr>
          <a:xfrm>
            <a:off x="0" y="3309140"/>
            <a:ext cx="901521" cy="1634429"/>
          </a:xfrm>
          <a:prstGeom prst="curv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Left Brace 8"/>
          <p:cNvSpPr/>
          <p:nvPr/>
        </p:nvSpPr>
        <p:spPr>
          <a:xfrm>
            <a:off x="793212" y="1851512"/>
            <a:ext cx="206188" cy="1930002"/>
          </a:xfrm>
          <a:prstGeom prst="leftBrace">
            <a:avLst/>
          </a:prstGeom>
          <a:noFill/>
          <a:ln w="47625">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Rectangle 1"/>
          <p:cNvSpPr/>
          <p:nvPr/>
        </p:nvSpPr>
        <p:spPr>
          <a:xfrm>
            <a:off x="254000" y="6396335"/>
            <a:ext cx="11785600" cy="461665"/>
          </a:xfrm>
          <a:prstGeom prst="rect">
            <a:avLst/>
          </a:prstGeom>
        </p:spPr>
        <p:txBody>
          <a:bodyPr wrap="square">
            <a:spAutoFit/>
          </a:bodyPr>
          <a:lstStyle/>
          <a:p>
            <a:pPr>
              <a:spcAft>
                <a:spcPts val="800"/>
              </a:spcAft>
            </a:pPr>
            <a:r>
              <a:rPr lang="en-US" sz="1200" dirty="0" smtClean="0">
                <a:latin typeface="Times New Roman" panose="02020603050405020304" pitchFamily="18" charset="0"/>
                <a:ea typeface="Calibri" panose="020F0502020204030204" pitchFamily="34" charset="0"/>
                <a:cs typeface="Times New Roman" panose="02020603050405020304" pitchFamily="18" charset="0"/>
              </a:rPr>
              <a:t>[2] Alan </a:t>
            </a:r>
            <a:r>
              <a:rPr lang="en-US" sz="1200" dirty="0" err="1">
                <a:latin typeface="Times New Roman" panose="02020603050405020304" pitchFamily="18" charset="0"/>
                <a:ea typeface="Calibri" panose="020F0502020204030204" pitchFamily="34" charset="0"/>
                <a:cs typeface="Times New Roman" panose="02020603050405020304" pitchFamily="18" charset="0"/>
              </a:rPr>
              <a:t>Shihadeh</a:t>
            </a:r>
            <a:r>
              <a:rPr lang="en-US" sz="1200" dirty="0">
                <a:latin typeface="Times New Roman" panose="02020603050405020304" pitchFamily="18" charset="0"/>
                <a:ea typeface="Calibri" panose="020F0502020204030204" pitchFamily="34" charset="0"/>
                <a:cs typeface="Times New Roman" panose="02020603050405020304" pitchFamily="18" charset="0"/>
              </a:rPr>
              <a:t>, Marc Al </a:t>
            </a:r>
            <a:r>
              <a:rPr lang="en-US" sz="1200" dirty="0" err="1">
                <a:latin typeface="Times New Roman" panose="02020603050405020304" pitchFamily="18" charset="0"/>
                <a:ea typeface="Calibri" panose="020F0502020204030204" pitchFamily="34" charset="0"/>
                <a:cs typeface="Times New Roman" panose="02020603050405020304" pitchFamily="18" charset="0"/>
              </a:rPr>
              <a:t>Helou</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Najat</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Saliba</a:t>
            </a:r>
            <a:r>
              <a:rPr lang="en-US" sz="1200" dirty="0">
                <a:latin typeface="Times New Roman" panose="02020603050405020304" pitchFamily="18" charset="0"/>
                <a:ea typeface="Calibri" panose="020F0502020204030204" pitchFamily="34" charset="0"/>
                <a:cs typeface="Times New Roman" panose="02020603050405020304" pitchFamily="18" charset="0"/>
              </a:rPr>
              <a:t>, Sara </a:t>
            </a:r>
            <a:r>
              <a:rPr lang="en-US" sz="1200" dirty="0" err="1">
                <a:latin typeface="Times New Roman" panose="02020603050405020304" pitchFamily="18" charset="0"/>
                <a:ea typeface="Calibri" panose="020F0502020204030204" pitchFamily="34" charset="0"/>
                <a:cs typeface="Times New Roman" panose="02020603050405020304" pitchFamily="18" charset="0"/>
              </a:rPr>
              <a:t>Jaber</a:t>
            </a:r>
            <a:r>
              <a:rPr lang="en-US" sz="1200" dirty="0">
                <a:latin typeface="Times New Roman" panose="02020603050405020304" pitchFamily="18" charset="0"/>
                <a:ea typeface="Calibri" panose="020F0502020204030204" pitchFamily="34" charset="0"/>
                <a:cs typeface="Times New Roman" panose="02020603050405020304" pitchFamily="18" charset="0"/>
              </a:rPr>
              <a:t>, Nader </a:t>
            </a:r>
            <a:r>
              <a:rPr lang="en-US" sz="1200" dirty="0" err="1">
                <a:latin typeface="Times New Roman" panose="02020603050405020304" pitchFamily="18" charset="0"/>
                <a:ea typeface="Calibri" panose="020F0502020204030204" pitchFamily="34" charset="0"/>
                <a:cs typeface="Times New Roman" panose="02020603050405020304" pitchFamily="18" charset="0"/>
              </a:rPr>
              <a:t>Alaeddine</a:t>
            </a:r>
            <a:r>
              <a:rPr lang="en-US" sz="1200" dirty="0">
                <a:latin typeface="Times New Roman" panose="02020603050405020304" pitchFamily="18" charset="0"/>
                <a:ea typeface="Calibri" panose="020F0502020204030204" pitchFamily="34" charset="0"/>
                <a:cs typeface="Times New Roman" panose="02020603050405020304" pitchFamily="18" charset="0"/>
              </a:rPr>
              <a:t>, Elias Ibrahim, Zahra </a:t>
            </a:r>
            <a:r>
              <a:rPr lang="en-US" sz="1200" dirty="0" err="1">
                <a:latin typeface="Times New Roman" panose="02020603050405020304" pitchFamily="18" charset="0"/>
                <a:ea typeface="Calibri" panose="020F0502020204030204" pitchFamily="34" charset="0"/>
                <a:cs typeface="Times New Roman" panose="02020603050405020304" pitchFamily="18" charset="0"/>
              </a:rPr>
              <a:t>Salahieh</a:t>
            </a:r>
            <a:r>
              <a:rPr lang="en-US" sz="1200" dirty="0">
                <a:latin typeface="Times New Roman" panose="02020603050405020304" pitchFamily="18" charset="0"/>
                <a:ea typeface="Calibri" panose="020F0502020204030204" pitchFamily="34" charset="0"/>
                <a:cs typeface="Times New Roman" panose="02020603050405020304" pitchFamily="18" charset="0"/>
              </a:rPr>
              <a:t>, Maher </a:t>
            </a:r>
            <a:r>
              <a:rPr lang="en-US" sz="1200" dirty="0" err="1">
                <a:latin typeface="Times New Roman" panose="02020603050405020304" pitchFamily="18" charset="0"/>
                <a:ea typeface="Calibri" panose="020F0502020204030204" pitchFamily="34" charset="0"/>
                <a:cs typeface="Times New Roman" panose="02020603050405020304" pitchFamily="18" charset="0"/>
              </a:rPr>
              <a:t>Chiit</a:t>
            </a:r>
            <a:r>
              <a:rPr lang="en-US" sz="1200" dirty="0">
                <a:latin typeface="Times New Roman" panose="02020603050405020304" pitchFamily="18" charset="0"/>
                <a:ea typeface="Calibri" panose="020F0502020204030204" pitchFamily="34" charset="0"/>
                <a:cs typeface="Times New Roman" panose="02020603050405020304" pitchFamily="18" charset="0"/>
              </a:rPr>
              <a:t> : Effect of distributed electric power generation on household exposure to airborne carcinogens in Beirut, January 2013.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35479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t="-7000" b="-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78" y="1845734"/>
            <a:ext cx="10133099" cy="4023360"/>
          </a:xfrm>
        </p:spPr>
        <p:txBody>
          <a:bodyPr>
            <a:normAutofit/>
          </a:bodyPr>
          <a:lstStyle/>
          <a:p>
            <a:pPr>
              <a:buClr>
                <a:schemeClr val="tx1"/>
              </a:buClr>
              <a:buFont typeface="Wingdings" panose="05000000000000000000" pitchFamily="2" charset="2"/>
              <a:buChar char="Ø"/>
            </a:pPr>
            <a:r>
              <a:rPr lang="en-US" sz="2400" b="1" dirty="0" smtClean="0"/>
              <a:t>Diesel </a:t>
            </a:r>
            <a:r>
              <a:rPr lang="en-US" sz="2400" b="1" dirty="0"/>
              <a:t>generators </a:t>
            </a:r>
            <a:r>
              <a:rPr lang="en-US" sz="2400" b="1" dirty="0" smtClean="0"/>
              <a:t>consume </a:t>
            </a:r>
            <a:r>
              <a:rPr lang="en-US" sz="2400" b="1" dirty="0"/>
              <a:t>almost 1.6 million tons of fuel and </a:t>
            </a:r>
            <a:r>
              <a:rPr lang="en-US" sz="2400" b="1" dirty="0" smtClean="0"/>
              <a:t>emit </a:t>
            </a:r>
            <a:r>
              <a:rPr lang="en-US" sz="2400" b="1" dirty="0"/>
              <a:t>about 2 Gg of fine particulate matter </a:t>
            </a:r>
            <a:r>
              <a:rPr lang="en-US" sz="2400" b="1" dirty="0" smtClean="0"/>
              <a:t>per year.</a:t>
            </a:r>
          </a:p>
          <a:p>
            <a:pPr>
              <a:buClr>
                <a:schemeClr val="tx1"/>
              </a:buClr>
              <a:buFont typeface="Wingdings" panose="05000000000000000000" pitchFamily="2" charset="2"/>
              <a:buChar char="Ø"/>
            </a:pPr>
            <a:r>
              <a:rPr lang="en-US" sz="2400" b="1" dirty="0" smtClean="0"/>
              <a:t>The </a:t>
            </a:r>
            <a:r>
              <a:rPr lang="en-US" sz="2400" b="1" dirty="0"/>
              <a:t>generators typically operate inside or directly abutting residential buildings, in areas characterized by a dense, vertical urban morphology where air circulates poorly and pollutants can </a:t>
            </a:r>
            <a:r>
              <a:rPr lang="en-US" sz="2400" b="1" dirty="0" smtClean="0"/>
              <a:t>accumulate.</a:t>
            </a:r>
          </a:p>
          <a:p>
            <a:pPr>
              <a:buClr>
                <a:schemeClr val="tx1"/>
              </a:buClr>
              <a:buFont typeface="Wingdings" panose="05000000000000000000" pitchFamily="2" charset="2"/>
              <a:buChar char="Ø"/>
            </a:pPr>
            <a:r>
              <a:rPr lang="en-US" sz="2400" b="1" dirty="0" smtClean="0"/>
              <a:t>Their </a:t>
            </a:r>
            <a:r>
              <a:rPr lang="en-US" sz="2400" b="1" dirty="0"/>
              <a:t>emissions are toxic and </a:t>
            </a:r>
            <a:r>
              <a:rPr lang="en-US" sz="2400" b="1" dirty="0" smtClean="0"/>
              <a:t>carcinogenic such as PAHs.</a:t>
            </a:r>
          </a:p>
          <a:p>
            <a:pPr>
              <a:buClr>
                <a:schemeClr val="tx1"/>
              </a:buClr>
              <a:buFont typeface="Wingdings" panose="05000000000000000000" pitchFamily="2" charset="2"/>
              <a:buChar char="Ø"/>
            </a:pPr>
            <a:r>
              <a:rPr lang="en-US" sz="2400" b="1" dirty="0" smtClean="0"/>
              <a:t> Exposure </a:t>
            </a:r>
            <a:r>
              <a:rPr lang="en-US" sz="2400" b="1" dirty="0"/>
              <a:t>to diesel exhaust is associated with heart and lung </a:t>
            </a:r>
            <a:r>
              <a:rPr lang="en-US" sz="2400" b="1" dirty="0" smtClean="0"/>
              <a:t>diseases, </a:t>
            </a:r>
            <a:r>
              <a:rPr lang="en-US" sz="2400" b="1" dirty="0"/>
              <a:t>neurological and developmental disorders in children, and a variety of </a:t>
            </a:r>
            <a:r>
              <a:rPr lang="en-US" sz="2400" b="1" dirty="0" smtClean="0"/>
              <a:t>cancers.</a:t>
            </a:r>
            <a:endParaRPr lang="en-US" sz="2400" dirty="0" smtClean="0"/>
          </a:p>
          <a:p>
            <a:pPr>
              <a:buClr>
                <a:schemeClr val="tx1"/>
              </a:buClr>
              <a:buFont typeface="Wingdings" panose="05000000000000000000" pitchFamily="2" charset="2"/>
              <a:buChar char="Ø"/>
            </a:pPr>
            <a:endParaRPr lang="en-US" sz="2400" dirty="0"/>
          </a:p>
          <a:p>
            <a:pPr>
              <a:buFont typeface="Wingdings" panose="05000000000000000000" pitchFamily="2" charset="2"/>
              <a:buChar char="Ø"/>
            </a:pPr>
            <a:endParaRPr lang="en-US" sz="2400" dirty="0"/>
          </a:p>
          <a:p>
            <a:endParaRPr lang="en-US" dirty="0"/>
          </a:p>
        </p:txBody>
      </p:sp>
      <p:sp>
        <p:nvSpPr>
          <p:cNvPr id="8" name="Rectangle 1"/>
          <p:cNvSpPr txBox="1">
            <a:spLocks/>
          </p:cNvSpPr>
          <p:nvPr/>
        </p:nvSpPr>
        <p:spPr>
          <a:xfrm>
            <a:off x="1097278" y="728730"/>
            <a:ext cx="11094722" cy="711201"/>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600" b="1" dirty="0" smtClean="0"/>
              <a:t>Problems of Using Generators</a:t>
            </a:r>
            <a:endParaRPr lang="en-US" sz="3600" b="1" dirty="0"/>
          </a:p>
        </p:txBody>
      </p:sp>
      <p:sp>
        <p:nvSpPr>
          <p:cNvPr id="4" name="Slide Number Placeholder 3">
            <a:extLst>
              <a:ext uri="{FF2B5EF4-FFF2-40B4-BE49-F238E27FC236}">
                <a16:creationId xmlns:a16="http://schemas.microsoft.com/office/drawing/2014/main" id="{ADC5C083-896F-41E0-8FFB-3D1997557EA0}"/>
              </a:ext>
            </a:extLst>
          </p:cNvPr>
          <p:cNvSpPr>
            <a:spLocks noGrp="1"/>
          </p:cNvSpPr>
          <p:nvPr>
            <p:ph type="sldNum" sz="quarter" idx="12"/>
          </p:nvPr>
        </p:nvSpPr>
        <p:spPr/>
        <p:txBody>
          <a:bodyPr/>
          <a:lstStyle/>
          <a:p>
            <a:fld id="{E7F6F066-7D23-4534-B3B4-C6E9AD2FABB4}" type="slidenum">
              <a:rPr lang="en-US" smtClean="0"/>
              <a:t>6</a:t>
            </a:fld>
            <a:endParaRPr lang="en-US"/>
          </a:p>
        </p:txBody>
      </p:sp>
      <p:sp>
        <p:nvSpPr>
          <p:cNvPr id="2" name="Rectangle 1"/>
          <p:cNvSpPr/>
          <p:nvPr/>
        </p:nvSpPr>
        <p:spPr>
          <a:xfrm>
            <a:off x="243840" y="6396335"/>
            <a:ext cx="11531600" cy="461665"/>
          </a:xfrm>
          <a:prstGeom prst="rect">
            <a:avLst/>
          </a:prstGeom>
        </p:spPr>
        <p:txBody>
          <a:bodyPr wrap="square">
            <a:spAutoFit/>
          </a:bodyPr>
          <a:lstStyle/>
          <a:p>
            <a:pPr marL="406400" marR="0" indent="-406400">
              <a:spcBef>
                <a:spcPts val="600"/>
              </a:spcBef>
              <a:spcAft>
                <a:spcPts val="600"/>
              </a:spcAft>
              <a:tabLst>
                <a:tab pos="90170" algn="l"/>
                <a:tab pos="457200" algn="l"/>
                <a:tab pos="2250440" algn="l"/>
                <a:tab pos="2700655" algn="l"/>
              </a:tabLst>
            </a:pPr>
            <a:r>
              <a:rPr lang="en-US" sz="1200" dirty="0">
                <a:latin typeface="Times New Roman" panose="02020603050405020304" pitchFamily="18" charset="0"/>
                <a:ea typeface="SimSun" panose="02010600030101010101" pitchFamily="2" charset="-122"/>
              </a:rPr>
              <a:t>[1] </a:t>
            </a:r>
            <a:r>
              <a:rPr lang="en-US" sz="1200" dirty="0" err="1">
                <a:latin typeface="Times New Roman" panose="02020603050405020304" pitchFamily="18" charset="0"/>
                <a:ea typeface="SimSun" panose="02010600030101010101" pitchFamily="2" charset="-122"/>
              </a:rPr>
              <a:t>A.Baayoun</a:t>
            </a:r>
            <a:r>
              <a:rPr lang="en-US" sz="1200" dirty="0">
                <a:latin typeface="Times New Roman" panose="02020603050405020304" pitchFamily="18" charset="0"/>
                <a:ea typeface="SimSun" panose="02010600030101010101" pitchFamily="2" charset="-122"/>
              </a:rPr>
              <a:t>, </a:t>
            </a:r>
            <a:r>
              <a:rPr lang="en-US" sz="1200" dirty="0"/>
              <a:t>W. </a:t>
            </a:r>
            <a:r>
              <a:rPr lang="en-US" sz="1200" dirty="0" err="1"/>
              <a:t>Itani</a:t>
            </a:r>
            <a:r>
              <a:rPr lang="en-US" sz="1200" dirty="0"/>
              <a:t>, J. El </a:t>
            </a:r>
            <a:r>
              <a:rPr lang="en-US" sz="1200" dirty="0" err="1"/>
              <a:t>Helou</a:t>
            </a:r>
            <a:r>
              <a:rPr lang="en-US" sz="1200" dirty="0"/>
              <a:t> , L. </a:t>
            </a:r>
            <a:r>
              <a:rPr lang="en-US" sz="1200" dirty="0" err="1"/>
              <a:t>Halabi</a:t>
            </a:r>
            <a:r>
              <a:rPr lang="en-US" sz="1200" dirty="0"/>
              <a:t> , S. </a:t>
            </a:r>
            <a:r>
              <a:rPr lang="en-US" sz="1200" dirty="0" err="1"/>
              <a:t>Medlej</a:t>
            </a:r>
            <a:r>
              <a:rPr lang="en-US" sz="1200" dirty="0"/>
              <a:t> , M. El </a:t>
            </a:r>
            <a:r>
              <a:rPr lang="en-US" sz="1200" dirty="0" err="1"/>
              <a:t>Malki</a:t>
            </a:r>
            <a:r>
              <a:rPr lang="en-US" sz="1200" dirty="0"/>
              <a:t> , A. </a:t>
            </a:r>
            <a:r>
              <a:rPr lang="en-US" sz="1200" dirty="0" err="1"/>
              <a:t>Moukhadder</a:t>
            </a:r>
            <a:r>
              <a:rPr lang="en-US" sz="1200" dirty="0"/>
              <a:t> , L. K. </a:t>
            </a:r>
            <a:r>
              <a:rPr lang="en-US" sz="1200" dirty="0" err="1"/>
              <a:t>Aboujaoude</a:t>
            </a:r>
            <a:r>
              <a:rPr lang="en-US" sz="1200" dirty="0"/>
              <a:t> , V. </a:t>
            </a:r>
            <a:r>
              <a:rPr lang="en-US" sz="1200" dirty="0" err="1"/>
              <a:t>Kabakian</a:t>
            </a:r>
            <a:r>
              <a:rPr lang="en-US" sz="1200" dirty="0"/>
              <a:t>,  H. </a:t>
            </a:r>
            <a:r>
              <a:rPr lang="en-US" sz="1200" dirty="0" err="1"/>
              <a:t>Mounajed</a:t>
            </a:r>
            <a:r>
              <a:rPr lang="en-US" sz="1200" dirty="0"/>
              <a:t> , </a:t>
            </a:r>
            <a:r>
              <a:rPr lang="en-US" sz="1200" dirty="0" err="1"/>
              <a:t>Tharwat</a:t>
            </a:r>
            <a:r>
              <a:rPr lang="en-US" sz="1200" dirty="0"/>
              <a:t> </a:t>
            </a:r>
            <a:r>
              <a:rPr lang="en-US" sz="1200" dirty="0" err="1"/>
              <a:t>Mokalled</a:t>
            </a:r>
            <a:r>
              <a:rPr lang="en-US" sz="1200" dirty="0"/>
              <a:t>, Alan </a:t>
            </a:r>
            <a:r>
              <a:rPr lang="en-US" sz="1200" dirty="0" err="1"/>
              <a:t>Shihadeh</a:t>
            </a:r>
            <a:r>
              <a:rPr lang="en-US" sz="1200" dirty="0"/>
              <a:t> , </a:t>
            </a:r>
            <a:r>
              <a:rPr lang="en-US" sz="1200" dirty="0" err="1"/>
              <a:t>Issam</a:t>
            </a:r>
            <a:r>
              <a:rPr lang="en-US" sz="1200" dirty="0"/>
              <a:t> </a:t>
            </a:r>
            <a:r>
              <a:rPr lang="en-US" sz="1200" dirty="0" err="1"/>
              <a:t>Lakkis</a:t>
            </a:r>
            <a:r>
              <a:rPr lang="en-US" sz="1200" dirty="0"/>
              <a:t> , </a:t>
            </a:r>
            <a:r>
              <a:rPr lang="en-US" sz="1200" dirty="0" err="1"/>
              <a:t>Najat</a:t>
            </a:r>
            <a:r>
              <a:rPr lang="en-US" sz="1200" dirty="0"/>
              <a:t> A. </a:t>
            </a:r>
            <a:r>
              <a:rPr lang="en-US" sz="1200" dirty="0" err="1"/>
              <a:t>Saliba</a:t>
            </a:r>
            <a:r>
              <a:rPr lang="en-US" sz="1200" dirty="0"/>
              <a:t>: Emission inventory of key sources of air pollution in Lebanon</a:t>
            </a:r>
            <a:endParaRPr lang="en-US" sz="1200" dirty="0">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12956777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Information</a:t>
            </a:r>
            <a:endParaRPr lang="en-US" dirty="0"/>
          </a:p>
        </p:txBody>
      </p:sp>
      <p:sp>
        <p:nvSpPr>
          <p:cNvPr id="3" name="Content Placeholder 2"/>
          <p:cNvSpPr>
            <a:spLocks noGrp="1"/>
          </p:cNvSpPr>
          <p:nvPr>
            <p:ph sz="half" idx="1"/>
          </p:nvPr>
        </p:nvSpPr>
        <p:spPr>
          <a:xfrm>
            <a:off x="1097278" y="1845734"/>
            <a:ext cx="10058402" cy="4023360"/>
          </a:xfrm>
        </p:spPr>
        <p:txBody>
          <a:bodyPr/>
          <a:lstStyle/>
          <a:p>
            <a:pPr>
              <a:buClrTx/>
              <a:buFont typeface="Wingdings" panose="05000000000000000000" pitchFamily="2" charset="2"/>
              <a:buChar char="§"/>
            </a:pPr>
            <a:r>
              <a:rPr lang="en-US" dirty="0" smtClean="0"/>
              <a:t> The </a:t>
            </a:r>
            <a:r>
              <a:rPr lang="en-US" dirty="0"/>
              <a:t>Mediterranean basin is characterized by high ozone levels during the summer due to the free cloud conditions, high solar radiation intensity, and the region's characteristic location as a crossroads of polluted air masses from Europe, Africa, and </a:t>
            </a:r>
            <a:r>
              <a:rPr lang="en-US" dirty="0" smtClean="0"/>
              <a:t>Asia.</a:t>
            </a:r>
            <a:r>
              <a:rPr lang="en-US" dirty="0"/>
              <a:t> (</a:t>
            </a:r>
            <a:r>
              <a:rPr lang="en-US" u="sng" dirty="0" err="1">
                <a:hlinkClick r:id="rId3"/>
              </a:rPr>
              <a:t>Kallos</a:t>
            </a:r>
            <a:r>
              <a:rPr lang="en-US" u="sng" dirty="0">
                <a:hlinkClick r:id="rId3"/>
              </a:rPr>
              <a:t> et al., </a:t>
            </a:r>
            <a:r>
              <a:rPr lang="en-US" u="sng" dirty="0" smtClean="0">
                <a:hlinkClick r:id="rId3"/>
              </a:rPr>
              <a:t>2007</a:t>
            </a:r>
            <a:r>
              <a:rPr lang="en-US" u="sng" dirty="0" smtClean="0"/>
              <a:t>)</a:t>
            </a:r>
            <a:endParaRPr lang="en-US" dirty="0" smtClean="0"/>
          </a:p>
          <a:p>
            <a:pPr>
              <a:buClrTx/>
              <a:buFont typeface="Wingdings" panose="05000000000000000000" pitchFamily="2" charset="2"/>
              <a:buChar char="§"/>
            </a:pPr>
            <a:r>
              <a:rPr lang="en-US" dirty="0" smtClean="0"/>
              <a:t> The </a:t>
            </a:r>
            <a:r>
              <a:rPr lang="en-US" dirty="0"/>
              <a:t>region is also characterized by high PM emissions related to industrial activities and transport sectors in urban </a:t>
            </a:r>
            <a:r>
              <a:rPr lang="en-US" dirty="0" smtClean="0"/>
              <a:t>areas. </a:t>
            </a:r>
          </a:p>
          <a:p>
            <a:pPr>
              <a:buClrTx/>
              <a:buFont typeface="Wingdings" panose="05000000000000000000" pitchFamily="2" charset="2"/>
              <a:buChar char="§"/>
            </a:pPr>
            <a:r>
              <a:rPr lang="en-US" dirty="0" smtClean="0"/>
              <a:t> At </a:t>
            </a:r>
            <a:r>
              <a:rPr lang="en-US" dirty="0"/>
              <a:t>a national level, </a:t>
            </a:r>
            <a:r>
              <a:rPr lang="en-US" dirty="0" smtClean="0"/>
              <a:t> average </a:t>
            </a:r>
            <a:r>
              <a:rPr lang="en-US" dirty="0"/>
              <a:t>ambient PM2.5 in Beirut, the capital of Lebanon, exceeds WHO guidelines by approximately 100</a:t>
            </a:r>
            <a:r>
              <a:rPr lang="en-US" dirty="0" smtClean="0"/>
              <a:t>%. </a:t>
            </a:r>
            <a:r>
              <a:rPr lang="en-US" dirty="0"/>
              <a:t>(</a:t>
            </a:r>
            <a:r>
              <a:rPr lang="en-US" u="sng" dirty="0">
                <a:hlinkClick r:id="rId4"/>
              </a:rPr>
              <a:t>World Health Organization, 2019</a:t>
            </a:r>
            <a:r>
              <a:rPr lang="en-US" dirty="0"/>
              <a:t>)</a:t>
            </a:r>
            <a:endParaRPr lang="en-US" dirty="0" smtClean="0"/>
          </a:p>
          <a:p>
            <a:pPr>
              <a:buClrTx/>
              <a:buFont typeface="Wingdings" panose="05000000000000000000" pitchFamily="2" charset="2"/>
              <a:buChar char="§"/>
            </a:pPr>
            <a:r>
              <a:rPr lang="en-US" dirty="0"/>
              <a:t> </a:t>
            </a:r>
            <a:r>
              <a:rPr lang="en-US" dirty="0" smtClean="0"/>
              <a:t>All the </a:t>
            </a:r>
            <a:r>
              <a:rPr lang="en-US" dirty="0"/>
              <a:t>estimated annual emissions originating from on-road mobile sources </a:t>
            </a:r>
            <a:r>
              <a:rPr lang="en-US" dirty="0" smtClean="0"/>
              <a:t>during all the years of study </a:t>
            </a:r>
            <a:r>
              <a:rPr lang="en-US" dirty="0"/>
              <a:t>for CO, NO</a:t>
            </a:r>
            <a:r>
              <a:rPr lang="en-US" baseline="-25000" dirty="0"/>
              <a:t>x</a:t>
            </a:r>
            <a:r>
              <a:rPr lang="en-US" dirty="0"/>
              <a:t>, SO</a:t>
            </a:r>
            <a:r>
              <a:rPr lang="en-US" baseline="-25000" dirty="0"/>
              <a:t>2</a:t>
            </a:r>
            <a:r>
              <a:rPr lang="en-US" dirty="0"/>
              <a:t>, NMVOC, PM</a:t>
            </a:r>
            <a:r>
              <a:rPr lang="en-US" baseline="-25000" dirty="0"/>
              <a:t>10</a:t>
            </a:r>
            <a:r>
              <a:rPr lang="en-US" dirty="0"/>
              <a:t> and PM</a:t>
            </a:r>
            <a:r>
              <a:rPr lang="en-US" baseline="-25000" dirty="0"/>
              <a:t>2.5</a:t>
            </a:r>
            <a:r>
              <a:rPr lang="en-US" dirty="0"/>
              <a:t> </a:t>
            </a:r>
            <a:r>
              <a:rPr lang="en-US" dirty="0" smtClean="0"/>
              <a:t>are higher than those permitted by both national and international guidelines and rules. </a:t>
            </a:r>
          </a:p>
          <a:p>
            <a:pPr>
              <a:buClrTx/>
              <a:buFont typeface="Wingdings" panose="05000000000000000000" pitchFamily="2" charset="2"/>
              <a:buChar char="§"/>
            </a:pPr>
            <a:endParaRPr lang="en-US" dirty="0" smtClean="0"/>
          </a:p>
          <a:p>
            <a:pPr>
              <a:buClrTx/>
              <a:buFont typeface="Wingdings" panose="05000000000000000000" pitchFamily="2" charset="2"/>
              <a:buChar char="§"/>
            </a:pPr>
            <a:endParaRPr lang="en-US" dirty="0"/>
          </a:p>
        </p:txBody>
      </p:sp>
      <p:sp>
        <p:nvSpPr>
          <p:cNvPr id="5" name="Slide Number Placeholder 4"/>
          <p:cNvSpPr>
            <a:spLocks noGrp="1"/>
          </p:cNvSpPr>
          <p:nvPr>
            <p:ph type="sldNum" sz="quarter" idx="12"/>
          </p:nvPr>
        </p:nvSpPr>
        <p:spPr/>
        <p:txBody>
          <a:bodyPr/>
          <a:lstStyle/>
          <a:p>
            <a:fld id="{E7F6F066-7D23-4534-B3B4-C6E9AD2FABB4}" type="slidenum">
              <a:rPr lang="en-US" smtClean="0"/>
              <a:t>7</a:t>
            </a:fld>
            <a:endParaRPr lang="en-US"/>
          </a:p>
        </p:txBody>
      </p:sp>
      <p:sp>
        <p:nvSpPr>
          <p:cNvPr id="4" name="Rectangle 3"/>
          <p:cNvSpPr/>
          <p:nvPr/>
        </p:nvSpPr>
        <p:spPr>
          <a:xfrm>
            <a:off x="461587" y="6444604"/>
            <a:ext cx="11074400" cy="461665"/>
          </a:xfrm>
          <a:prstGeom prst="rect">
            <a:avLst/>
          </a:prstGeom>
        </p:spPr>
        <p:txBody>
          <a:bodyPr wrap="square">
            <a:spAutoFit/>
          </a:bodyPr>
          <a:lstStyle/>
          <a:p>
            <a:pPr>
              <a:spcAft>
                <a:spcPts val="800"/>
              </a:spcAft>
            </a:pPr>
            <a:r>
              <a:rPr lang="en-US" sz="1200" dirty="0" smtClean="0">
                <a:latin typeface="Times New Roman" panose="02020603050405020304" pitchFamily="18" charset="0"/>
                <a:ea typeface="Calibri" panose="020F0502020204030204" pitchFamily="34" charset="0"/>
                <a:cs typeface="Times New Roman" panose="02020603050405020304" pitchFamily="18" charset="0"/>
              </a:rPr>
              <a:t>[3] World </a:t>
            </a:r>
            <a:r>
              <a:rPr lang="en-US" sz="1200" dirty="0">
                <a:latin typeface="Times New Roman" panose="02020603050405020304" pitchFamily="18" charset="0"/>
                <a:ea typeface="Calibri" panose="020F0502020204030204" pitchFamily="34" charset="0"/>
                <a:cs typeface="Times New Roman" panose="02020603050405020304" pitchFamily="18" charset="0"/>
              </a:rPr>
              <a:t>Health Organization, 2019. Ambient (outdoor) air quality and health. [WWW Document]. https://www.who.int/news-room/fact-sheets/detail/ambient-(outdoor)- air-quality-and-health (Last accessed July, 2019).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88835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48272" y="-116540"/>
            <a:ext cx="12203813" cy="1569660"/>
          </a:xfrm>
          <a:prstGeom prst="rect">
            <a:avLst/>
          </a:prstGeom>
          <a:noFill/>
        </p:spPr>
        <p:txBody>
          <a:bodyPr wrap="square" rtlCol="0">
            <a:spAutoFit/>
          </a:bodyPr>
          <a:lstStyle/>
          <a:p>
            <a:pPr algn="ctr" defTabSz="1219170"/>
            <a:r>
              <a:rPr lang="en-US" sz="9600" dirty="0" smtClean="0">
                <a:solidFill>
                  <a:prstClr val="black"/>
                </a:solidFill>
                <a:latin typeface="Tw Cen MT"/>
              </a:rPr>
              <a:t> Hypothesis</a:t>
            </a:r>
            <a:endParaRPr lang="en-US" sz="9600" dirty="0">
              <a:solidFill>
                <a:prstClr val="black"/>
              </a:solidFill>
              <a:latin typeface="Tw Cen MT"/>
            </a:endParaRPr>
          </a:p>
        </p:txBody>
      </p:sp>
      <p:sp>
        <p:nvSpPr>
          <p:cNvPr id="3" name="Slide Number Placeholder 2"/>
          <p:cNvSpPr>
            <a:spLocks noGrp="1"/>
          </p:cNvSpPr>
          <p:nvPr>
            <p:ph type="sldNum" sz="quarter" idx="12"/>
          </p:nvPr>
        </p:nvSpPr>
        <p:spPr>
          <a:prstGeom prst="rect">
            <a:avLst/>
          </a:prstGeom>
        </p:spPr>
        <p:txBody>
          <a:bodyPr>
            <a:normAutofit lnSpcReduction="10000"/>
          </a:bodyPr>
          <a:lstStyle/>
          <a:p>
            <a:pPr algn="ctr"/>
            <a:fld id="{8F82E0A0-C266-4798-8C8F-B9F91E9DA37E}" type="slidenum">
              <a:rPr kumimoji="0" lang="en-US" sz="1867" b="1" smtClean="0"/>
              <a:pPr algn="ctr"/>
              <a:t>8</a:t>
            </a:fld>
            <a:endParaRPr kumimoji="0" lang="en-US"/>
          </a:p>
        </p:txBody>
      </p:sp>
      <p:sp>
        <p:nvSpPr>
          <p:cNvPr id="2" name="TextBox 1"/>
          <p:cNvSpPr txBox="1"/>
          <p:nvPr/>
        </p:nvSpPr>
        <p:spPr>
          <a:xfrm>
            <a:off x="1981200" y="2097741"/>
            <a:ext cx="7888941" cy="1384995"/>
          </a:xfrm>
          <a:prstGeom prst="rect">
            <a:avLst/>
          </a:prstGeom>
          <a:noFill/>
        </p:spPr>
        <p:txBody>
          <a:bodyPr wrap="square" rtlCol="0">
            <a:spAutoFit/>
          </a:bodyPr>
          <a:lstStyle/>
          <a:p>
            <a:pPr algn="ctr"/>
            <a:r>
              <a:rPr lang="en-US" sz="2800" dirty="0" smtClean="0"/>
              <a:t>I hypothesize that there will be a 45% increase in the CO, NO</a:t>
            </a:r>
            <a:r>
              <a:rPr lang="en-US" sz="2800" baseline="-25000" dirty="0"/>
              <a:t>x</a:t>
            </a:r>
            <a:r>
              <a:rPr lang="en-US" sz="2800" dirty="0" smtClean="0"/>
              <a:t>, SO</a:t>
            </a:r>
            <a:r>
              <a:rPr lang="en-US" sz="2800" baseline="-25000" dirty="0" smtClean="0"/>
              <a:t>2</a:t>
            </a:r>
            <a:r>
              <a:rPr lang="en-US" sz="2800" dirty="0" smtClean="0"/>
              <a:t>,</a:t>
            </a:r>
            <a:r>
              <a:rPr lang="en-US" sz="2800" dirty="0"/>
              <a:t> </a:t>
            </a:r>
            <a:r>
              <a:rPr lang="en-US" sz="2800" dirty="0" smtClean="0"/>
              <a:t>CO</a:t>
            </a:r>
            <a:r>
              <a:rPr lang="en-US" sz="2800" baseline="-25000" dirty="0" smtClean="0"/>
              <a:t>2</a:t>
            </a:r>
            <a:r>
              <a:rPr lang="en-US" sz="2800" dirty="0" smtClean="0"/>
              <a:t> PM2.5 levels by 2023 due to generators emissions in Lebanon.</a:t>
            </a:r>
            <a:endParaRPr lang="en-US" sz="2800" dirty="0"/>
          </a:p>
        </p:txBody>
      </p:sp>
    </p:spTree>
    <p:extLst>
      <p:ext uri="{BB962C8B-B14F-4D97-AF65-F5344CB8AC3E}">
        <p14:creationId xmlns:p14="http://schemas.microsoft.com/office/powerpoint/2010/main" val="19818623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a:t>
            </a:r>
            <a:endParaRPr lang="en-US" dirty="0"/>
          </a:p>
        </p:txBody>
      </p:sp>
      <p:sp>
        <p:nvSpPr>
          <p:cNvPr id="3" name="Content Placeholder 2"/>
          <p:cNvSpPr>
            <a:spLocks noGrp="1"/>
          </p:cNvSpPr>
          <p:nvPr>
            <p:ph sz="half" idx="1"/>
          </p:nvPr>
        </p:nvSpPr>
        <p:spPr>
          <a:xfrm>
            <a:off x="1097278" y="1845734"/>
            <a:ext cx="10058402" cy="4023360"/>
          </a:xfrm>
        </p:spPr>
        <p:txBody>
          <a:bodyPr>
            <a:normAutofit/>
          </a:bodyPr>
          <a:lstStyle/>
          <a:p>
            <a:pPr>
              <a:buClrTx/>
              <a:buFont typeface="Wingdings" panose="05000000000000000000" pitchFamily="2" charset="2"/>
              <a:buChar char="§"/>
            </a:pPr>
            <a:r>
              <a:rPr lang="en-US" dirty="0" smtClean="0"/>
              <a:t> Due </a:t>
            </a:r>
            <a:r>
              <a:rPr lang="en-US" dirty="0"/>
              <a:t>to the challenges of installing, operating, and maintaining air quality monitoring </a:t>
            </a:r>
            <a:r>
              <a:rPr lang="en-US" dirty="0" smtClean="0"/>
              <a:t>networks </a:t>
            </a:r>
            <a:r>
              <a:rPr lang="en-US" dirty="0"/>
              <a:t>in most developing countries in the region, air quality </a:t>
            </a:r>
            <a:r>
              <a:rPr lang="en-US" dirty="0" smtClean="0"/>
              <a:t>modeling has </a:t>
            </a:r>
            <a:r>
              <a:rPr lang="en-US" dirty="0"/>
              <a:t>become primary alternative </a:t>
            </a:r>
            <a:r>
              <a:rPr lang="en-US" dirty="0" smtClean="0"/>
              <a:t>solutions.</a:t>
            </a:r>
          </a:p>
          <a:p>
            <a:pPr>
              <a:buClrTx/>
              <a:buFont typeface="Wingdings" panose="05000000000000000000" pitchFamily="2" charset="2"/>
              <a:buChar char="§"/>
            </a:pPr>
            <a:r>
              <a:rPr lang="en-US" dirty="0"/>
              <a:t> </a:t>
            </a:r>
            <a:r>
              <a:rPr lang="en-US" dirty="0" smtClean="0"/>
              <a:t>The </a:t>
            </a:r>
            <a:r>
              <a:rPr lang="en-US" dirty="0"/>
              <a:t>monitoring stations </a:t>
            </a:r>
            <a:r>
              <a:rPr lang="en-US" dirty="0" smtClean="0"/>
              <a:t>in Lebanon were </a:t>
            </a:r>
            <a:r>
              <a:rPr lang="en-US" dirty="0"/>
              <a:t>to be closed due to budget </a:t>
            </a:r>
            <a:r>
              <a:rPr lang="en-US" dirty="0" smtClean="0"/>
              <a:t>cuts</a:t>
            </a:r>
            <a:r>
              <a:rPr lang="en-US" dirty="0"/>
              <a:t> </a:t>
            </a:r>
            <a:r>
              <a:rPr lang="en-US" dirty="0" smtClean="0"/>
              <a:t>where </a:t>
            </a:r>
            <a:r>
              <a:rPr lang="en-US" dirty="0"/>
              <a:t>the Ministry of Environment is not in a position to continue financing for the maintenance of the stations monitoring air pollution in the country. </a:t>
            </a:r>
            <a:endParaRPr lang="en-US" dirty="0" smtClean="0"/>
          </a:p>
          <a:p>
            <a:pPr>
              <a:buClrTx/>
              <a:buFont typeface="Wingdings" panose="05000000000000000000" pitchFamily="2" charset="2"/>
              <a:buChar char="§"/>
            </a:pPr>
            <a:r>
              <a:rPr lang="en-US" dirty="0"/>
              <a:t> </a:t>
            </a:r>
            <a:r>
              <a:rPr lang="en-US" dirty="0" smtClean="0"/>
              <a:t>Data is not available online.</a:t>
            </a:r>
          </a:p>
          <a:p>
            <a:pPr>
              <a:buClrTx/>
              <a:buFont typeface="Wingdings" panose="05000000000000000000" pitchFamily="2" charset="2"/>
              <a:buChar char="§"/>
            </a:pPr>
            <a:endParaRPr lang="en-US" dirty="0"/>
          </a:p>
          <a:p>
            <a:endParaRPr lang="en-US" dirty="0"/>
          </a:p>
        </p:txBody>
      </p:sp>
      <p:sp>
        <p:nvSpPr>
          <p:cNvPr id="5" name="Slide Number Placeholder 4"/>
          <p:cNvSpPr>
            <a:spLocks noGrp="1"/>
          </p:cNvSpPr>
          <p:nvPr>
            <p:ph type="sldNum" sz="quarter" idx="12"/>
          </p:nvPr>
        </p:nvSpPr>
        <p:spPr/>
        <p:txBody>
          <a:bodyPr/>
          <a:lstStyle/>
          <a:p>
            <a:fld id="{E7F6F066-7D23-4534-B3B4-C6E9AD2FABB4}" type="slidenum">
              <a:rPr lang="en-US" smtClean="0"/>
              <a:t>9</a:t>
            </a:fld>
            <a:endParaRPr lang="en-US"/>
          </a:p>
        </p:txBody>
      </p:sp>
    </p:spTree>
    <p:extLst>
      <p:ext uri="{BB962C8B-B14F-4D97-AF65-F5344CB8AC3E}">
        <p14:creationId xmlns:p14="http://schemas.microsoft.com/office/powerpoint/2010/main" val="992291072"/>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15811</TotalTime>
  <Words>1764</Words>
  <Application>Microsoft Office PowerPoint</Application>
  <PresentationFormat>Widescreen</PresentationFormat>
  <Paragraphs>186</Paragraphs>
  <Slides>28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SimSun</vt:lpstr>
      <vt:lpstr>Arial</vt:lpstr>
      <vt:lpstr>Calibri</vt:lpstr>
      <vt:lpstr>Calibri Light</vt:lpstr>
      <vt:lpstr>Times New Roman</vt:lpstr>
      <vt:lpstr>Tw Cen MT</vt:lpstr>
      <vt:lpstr>Wingdings</vt:lpstr>
      <vt:lpstr>Retrospect</vt:lpstr>
      <vt:lpstr>PowerPoint Presentation</vt:lpstr>
      <vt:lpstr>PowerPoint Presentation</vt:lpstr>
      <vt:lpstr>Introduction</vt:lpstr>
      <vt:lpstr>PowerPoint Presentation</vt:lpstr>
      <vt:lpstr>PowerPoint Presentation</vt:lpstr>
      <vt:lpstr>PowerPoint Presentation</vt:lpstr>
      <vt:lpstr>Background Information</vt:lpstr>
      <vt:lpstr>PowerPoint Presentation</vt:lpstr>
      <vt:lpstr>Implications</vt:lpstr>
      <vt:lpstr>PowerPoint Presentation</vt:lpstr>
      <vt:lpstr>Methodology</vt:lpstr>
      <vt:lpstr>Surveying</vt:lpstr>
      <vt:lpstr>Emissions</vt:lpstr>
      <vt:lpstr>Amount of fuel consumed</vt:lpstr>
      <vt:lpstr>Assumptions</vt:lpstr>
      <vt:lpstr>My Work</vt:lpstr>
      <vt:lpstr>Downscaling</vt:lpstr>
      <vt:lpstr>Total Demand</vt:lpstr>
      <vt:lpstr>PowerPoint Presentation</vt:lpstr>
      <vt:lpstr>Data</vt:lpstr>
      <vt:lpstr>Data</vt:lpstr>
      <vt:lpstr>Data</vt:lpstr>
      <vt:lpstr>Data</vt:lpstr>
      <vt:lpstr>Data</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reem el asmar</dc:creator>
  <cp:lastModifiedBy>El Asmar, Rime</cp:lastModifiedBy>
  <cp:revision>371</cp:revision>
  <dcterms:created xsi:type="dcterms:W3CDTF">2018-12-11T07:38:17Z</dcterms:created>
  <dcterms:modified xsi:type="dcterms:W3CDTF">2020-04-26T15:16:57Z</dcterms:modified>
</cp:coreProperties>
</file>