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  <p:sldMasterId id="2147483683" r:id="rId2"/>
    <p:sldMasterId id="2147483695" r:id="rId3"/>
  </p:sldMasterIdLst>
  <p:notesMasterIdLst>
    <p:notesMasterId r:id="rId13"/>
  </p:notesMasterIdLst>
  <p:sldIdLst>
    <p:sldId id="256" r:id="rId4"/>
    <p:sldId id="258" r:id="rId5"/>
    <p:sldId id="259" r:id="rId6"/>
    <p:sldId id="260" r:id="rId7"/>
    <p:sldId id="261" r:id="rId8"/>
    <p:sldId id="265" r:id="rId9"/>
    <p:sldId id="268" r:id="rId10"/>
    <p:sldId id="266" r:id="rId11"/>
    <p:sldId id="257" r:id="rId12"/>
  </p:sldIdLst>
  <p:sldSz cx="9144000" cy="6858000" type="screen4x3"/>
  <p:notesSz cx="6858000" cy="9144000"/>
  <p:embeddedFontLst>
    <p:embeddedFont>
      <p:font typeface="Roboto" charset="0"/>
      <p:regular r:id="rId14"/>
      <p:bold r:id="rId15"/>
      <p:italic r:id="rId16"/>
      <p:boldItalic r:id="rId17"/>
    </p:embeddedFont>
    <p:embeddedFont>
      <p:font typeface="Roboto Condensed Light" charset="0"/>
      <p:regular r:id="rId18"/>
      <p:italic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73" userDrawn="1">
          <p15:clr>
            <a:srgbClr val="A4A3A4"/>
          </p15:clr>
        </p15:guide>
        <p15:guide id="2" pos="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934B"/>
    <a:srgbClr val="CBC58B"/>
    <a:srgbClr val="857437"/>
    <a:srgbClr val="DBD7AF"/>
    <a:srgbClr val="262626"/>
    <a:srgbClr val="EEB21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009" autoAdjust="0"/>
    <p:restoredTop sz="94697"/>
  </p:normalViewPr>
  <p:slideViewPr>
    <p:cSldViewPr snapToGrid="0" snapToObjects="1">
      <p:cViewPr>
        <p:scale>
          <a:sx n="70" d="100"/>
          <a:sy n="70" d="100"/>
        </p:scale>
        <p:origin x="-1220" y="60"/>
      </p:cViewPr>
      <p:guideLst>
        <p:guide orient="horz" pos="773"/>
        <p:guide pos="1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ism.nas.gatech.edu\bzhang419\vlab\desktop\pi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1887902796830817"/>
          <c:y val="7.3553290965592544E-2"/>
          <c:w val="0.84011512192978832"/>
          <c:h val="0.86280019209937753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8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F90-4236-A0B7-C927A54A85CD}"/>
              </c:ext>
            </c:extLst>
          </c:dPt>
          <c:cat>
            <c:strRef>
              <c:f>pim_geomean!$K$2:$S$2</c:f>
              <c:strCache>
                <c:ptCount val="9"/>
                <c:pt idx="0">
                  <c:v>Na</c:v>
                </c:pt>
                <c:pt idx="1">
                  <c:v>SO4</c:v>
                </c:pt>
                <c:pt idx="2">
                  <c:v>NH3</c:v>
                </c:pt>
                <c:pt idx="3">
                  <c:v>NO3</c:v>
                </c:pt>
                <c:pt idx="4">
                  <c:v>Cl</c:v>
                </c:pt>
                <c:pt idx="5">
                  <c:v>Ca</c:v>
                </c:pt>
                <c:pt idx="6">
                  <c:v>K</c:v>
                </c:pt>
                <c:pt idx="7">
                  <c:v>Mg</c:v>
                </c:pt>
                <c:pt idx="8">
                  <c:v>all</c:v>
                </c:pt>
              </c:strCache>
            </c:strRef>
          </c:cat>
          <c:val>
            <c:numRef>
              <c:f>pim_geomean!$K$105:$S$105</c:f>
              <c:numCache>
                <c:formatCode>General</c:formatCode>
                <c:ptCount val="9"/>
                <c:pt idx="0">
                  <c:v>-0.24586985745074624</c:v>
                </c:pt>
                <c:pt idx="1">
                  <c:v>0.8991593991938559</c:v>
                </c:pt>
                <c:pt idx="2">
                  <c:v>-1.6991505528229083</c:v>
                </c:pt>
                <c:pt idx="3">
                  <c:v>-0.23687855231030389</c:v>
                </c:pt>
                <c:pt idx="4">
                  <c:v>-0.2349697253489299</c:v>
                </c:pt>
                <c:pt idx="5">
                  <c:v>-0.35146495962282592</c:v>
                </c:pt>
                <c:pt idx="6">
                  <c:v>-0.18785777909442841</c:v>
                </c:pt>
                <c:pt idx="7">
                  <c:v>-0.24156677254371475</c:v>
                </c:pt>
                <c:pt idx="8">
                  <c:v>-2.2985988000000002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F90-4236-A0B7-C927A54A85CD}"/>
            </c:ext>
          </c:extLst>
        </c:ser>
        <c:gapWidth val="100"/>
        <c:axId val="94571520"/>
        <c:axId val="95392512"/>
      </c:barChart>
      <c:catAx>
        <c:axId val="945715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5392512"/>
        <c:crosses val="autoZero"/>
        <c:auto val="1"/>
        <c:lblAlgn val="ctr"/>
        <c:lblOffset val="100"/>
      </c:catAx>
      <c:valAx>
        <c:axId val="95392512"/>
        <c:scaling>
          <c:orientation val="minMax"/>
          <c:max val="2"/>
        </c:scaling>
        <c:axPos val="l"/>
        <c:title>
          <c:tx>
            <c:rich>
              <a:bodyPr rot="-5400000" vert="horz"/>
              <a:lstStyle/>
              <a:p>
                <a:pPr>
                  <a:defRPr b="0">
                    <a:latin typeface="+mn-lt"/>
                  </a:defRPr>
                </a:pPr>
                <a:r>
                  <a:rPr lang="zh-CN" altLang="en-US" b="0" dirty="0" smtClean="0">
                    <a:latin typeface="+mn-lt"/>
                  </a:rPr>
                  <a:t>△</a:t>
                </a:r>
                <a:r>
                  <a:rPr lang="en-US" altLang="zh-CN" b="0" dirty="0" smtClean="0">
                    <a:latin typeface="+mn-lt"/>
                  </a:rPr>
                  <a:t>pH</a:t>
                </a:r>
                <a:endParaRPr lang="zh-CN" altLang="en-US" b="0" dirty="0">
                  <a:latin typeface="+mn-lt"/>
                </a:endParaRPr>
              </a:p>
            </c:rich>
          </c:tx>
          <c:layout/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4571520"/>
        <c:crosses val="autoZero"/>
        <c:crossBetween val="between"/>
        <c:majorUnit val="1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525B9-1F77-4C67-9C8D-468F0ED3AC82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81CF0-DB97-4C8B-9297-C5149D51B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81CF0-DB97-4C8B-9297-C5149D51B88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9196" y="3793068"/>
            <a:ext cx="5096935" cy="16848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600"/>
              </a:lnSpc>
              <a:buNone/>
              <a:defRPr sz="3000" b="0" cap="none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 Light" pitchFamily="2" charset="0"/>
                <a:ea typeface="Roboto Condensed Light" pitchFamily="2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F17EE9D9-49A7-AE42-84D1-352EBEE40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9197" y="333632"/>
            <a:ext cx="5096935" cy="34594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4800"/>
              </a:lnSpc>
              <a:defRPr sz="4200" b="1" cap="none" spc="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102725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ADA8079-4F60-D34B-96A4-C32E3C6A4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865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0213FC5-8FDB-D640-8F18-46D09DD7F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85750" y="365125"/>
            <a:ext cx="6600825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89F9D1-30A5-3C44-9E01-F570121CC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AC5DF8-E50D-1745-97C5-A23C0E511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2D20E1-9670-8A49-9442-60CC2307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86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FBFBEFA-1B24-BD40-967B-224093822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128C1E-32D8-CF48-A92C-E6AC112D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7E5600-2DCC-EB44-9203-121C72C9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F2FBA1A-F7CC-514B-BEB5-104BA2E0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D1CD0E1A-EFF5-9943-8AA6-521A2B23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00721"/>
            <a:ext cx="85725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112142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6B768D-628B-BB40-BEE5-32E27182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4DA323E-BF1A-8C44-9650-0F8A4E12D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4285" y="1215483"/>
            <a:ext cx="4211515" cy="49614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71EEF26-478D-684B-BFF1-D8FD9BE7D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15483"/>
            <a:ext cx="4210050" cy="49614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5ABF72E-E074-E741-8514-3417AC9D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3752637-104D-064E-9B91-0BC72B6E1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44C3EF-E136-164D-954C-112EADD99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4260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310077-12D2-2D4D-8F51-D9CB6B044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" y="1235113"/>
            <a:ext cx="42132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E0DF7D1-4D77-4C46-B579-F5861C745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5750" y="2078656"/>
            <a:ext cx="4213225" cy="411100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A19A1FD-16BD-7B41-8D0F-269780D1B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35113"/>
            <a:ext cx="42291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FBAF2E0-F5E8-3946-89DE-62BFD441B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78656"/>
            <a:ext cx="4229100" cy="411100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F5BD322-BC93-4244-92C5-7651A797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DE79E3B-E843-6343-9ECC-916F6A2E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03D151B-D611-8446-9323-A31F4308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="" xmlns:a16="http://schemas.microsoft.com/office/drawing/2014/main" id="{419FCA3D-219A-9547-A7A7-4EB9BE7D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00721"/>
            <a:ext cx="85725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736605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BB5170-396F-CE4F-A0AB-300CE970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9A6F2CA-2DD1-AF41-91EF-4D055700C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7635E81-A1AE-8442-89DE-148AC4FC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F7583BD-E195-8D45-B88C-3F15BB700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9837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07AE419-AE08-F348-87A6-E9445B33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4F02ABE-49F8-8E43-8B96-1F432917E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D30AFCF-7504-9244-8529-F384A6BDB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9785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7EC417-39B3-8947-8902-0153B5002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790FAD0-D969-274E-8AC0-FC5A894FB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325" y="457201"/>
            <a:ext cx="5622925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05FBC2C-9388-6049-AEF3-C1606676A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5750" y="2274848"/>
            <a:ext cx="2949575" cy="35941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EA470E-5CA9-A545-B98E-1EFAA05E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99ABCA5-3B76-9E47-892E-A475FC83C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8F5A757-8D62-3444-9BDB-1CB584B7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0547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38E57A-36CB-814D-B1A5-9012A244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D3259A3-587A-6D4A-AEF8-E4225996F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35325" y="457201"/>
            <a:ext cx="5622925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4AC1918-55BE-A644-8FDC-9E18F9A99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5750" y="2274848"/>
            <a:ext cx="2949575" cy="35941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B9DD8F2-DDA7-354F-9FEA-A07E773A6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F10CDF-1139-2249-8F5E-3E7043CC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B3F2438-4A98-5A4C-9057-FC3F0CBC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081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E886C1-1209-CD40-86E4-C72B7974B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A157BF9-8D1A-FD41-A037-BF729754D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A231DA-AB5C-C240-9332-9CC3D46A8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67AB74-A3C5-CF45-A5A3-124A94D15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F83F40-6572-9341-AE1A-0342450A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4461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ADA8079-4F60-D34B-96A4-C32E3C6A4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865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0213FC5-8FDB-D640-8F18-46D09DD7F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85750" y="365125"/>
            <a:ext cx="6600825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89F9D1-30A5-3C44-9E01-F570121CC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AC5DF8-E50D-1745-97C5-A23C0E511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2D20E1-9670-8A49-9442-60CC2307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546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FBFBEFA-1B24-BD40-967B-224093822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128C1E-32D8-CF48-A92C-E6AC112D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7E5600-2DCC-EB44-9203-121C72C9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F2FBA1A-F7CC-514B-BEB5-104BA2E0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D1CD0E1A-EFF5-9943-8AA6-521A2B23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00721"/>
            <a:ext cx="85725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57150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6B768D-628B-BB40-BEE5-32E27182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4DA323E-BF1A-8C44-9650-0F8A4E12D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4285" y="1215483"/>
            <a:ext cx="4211515" cy="49614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71EEF26-478D-684B-BFF1-D8FD9BE7D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15483"/>
            <a:ext cx="4210050" cy="49614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5ABF72E-E074-E741-8514-3417AC9D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3752637-104D-064E-9B91-0BC72B6E1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44C3EF-E136-164D-954C-112EADD99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129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310077-12D2-2D4D-8F51-D9CB6B044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" y="1235113"/>
            <a:ext cx="42132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E0DF7D1-4D77-4C46-B579-F5861C745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5750" y="2078656"/>
            <a:ext cx="4213225" cy="411100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A19A1FD-16BD-7B41-8D0F-269780D1B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35113"/>
            <a:ext cx="42291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FBAF2E0-F5E8-3946-89DE-62BFD441B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78656"/>
            <a:ext cx="4229100" cy="411100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F5BD322-BC93-4244-92C5-7651A797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DE79E3B-E843-6343-9ECC-916F6A2E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03D151B-D611-8446-9323-A31F4308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="" xmlns:a16="http://schemas.microsoft.com/office/drawing/2014/main" id="{419FCA3D-219A-9547-A7A7-4EB9BE7D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00721"/>
            <a:ext cx="85725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120460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BB5170-396F-CE4F-A0AB-300CE970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9A6F2CA-2DD1-AF41-91EF-4D055700C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7635E81-A1AE-8442-89DE-148AC4FC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F7583BD-E195-8D45-B88C-3F15BB700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062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07AE419-AE08-F348-87A6-E9445B33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4F02ABE-49F8-8E43-8B96-1F432917E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D30AFCF-7504-9244-8529-F384A6BDB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050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7EC417-39B3-8947-8902-0153B5002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790FAD0-D969-274E-8AC0-FC5A894FB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325" y="457201"/>
            <a:ext cx="5622925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05FBC2C-9388-6049-AEF3-C1606676A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5750" y="2274848"/>
            <a:ext cx="2949575" cy="35941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EA470E-5CA9-A545-B98E-1EFAA05E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99ABCA5-3B76-9E47-892E-A475FC83C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8F5A757-8D62-3444-9BDB-1CB584B7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349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38E57A-36CB-814D-B1A5-9012A244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D3259A3-587A-6D4A-AEF8-E4225996F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35325" y="457201"/>
            <a:ext cx="5622925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4AC1918-55BE-A644-8FDC-9E18F9A99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5750" y="2274848"/>
            <a:ext cx="2949575" cy="35941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B9DD8F2-DDA7-354F-9FEA-A07E773A6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F10CDF-1139-2249-8F5E-3E7043CC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B3F2438-4A98-5A4C-9057-FC3F0CBC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745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E886C1-1209-CD40-86E4-C72B7974B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A157BF9-8D1A-FD41-A037-BF729754D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A231DA-AB5C-C240-9332-9CC3D46A8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67AB74-A3C5-CF45-A5A3-124A94D15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F83F40-6572-9341-AE1A-0342450A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563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01298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342900" rtl="0" eaLnBrk="1" latinLnBrk="0" hangingPunct="1">
        <a:spcBef>
          <a:spcPct val="0"/>
        </a:spcBef>
        <a:buNone/>
        <a:defRPr sz="3600" b="1" kern="1200">
          <a:solidFill>
            <a:srgbClr val="857437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66794E2-0939-7444-A82A-8BD5C7FA1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00721"/>
            <a:ext cx="85725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616A5F8-57A3-204B-9489-10B6EA097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" y="1215483"/>
            <a:ext cx="8572500" cy="4596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B2C088-FD5F-6E47-B5E9-B42B8CA51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750" y="58118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54A5-B4DD-7045-B047-B7DA6D1E70A4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9B8B9A-12D6-EA40-AB29-6918054B5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4615" y="5811838"/>
            <a:ext cx="44562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9F842A-A21A-C542-88CC-30F0DD78D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58118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78206-0642-9F48-9727-6B519CB285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7103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rgbClr val="A7934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66794E2-0939-7444-A82A-8BD5C7FA1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00721"/>
            <a:ext cx="85725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616A5F8-57A3-204B-9489-10B6EA097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" y="1215483"/>
            <a:ext cx="8572500" cy="4596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B2C088-FD5F-6E47-B5E9-B42B8CA51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750" y="58118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54A5-B4DD-7045-B047-B7DA6D1E70A4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9B8B9A-12D6-EA40-AB29-6918054B5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4615" y="5811838"/>
            <a:ext cx="44562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9F842A-A21A-C542-88CC-30F0DD78D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58118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78206-0642-9F48-9727-6B519CB285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0041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0E95FB-AFDA-C24E-BDC1-87184FFF6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9196" y="1854075"/>
            <a:ext cx="5785534" cy="19389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>
                <a:latin typeface="+mn-lt"/>
              </a:rPr>
              <a:t>Effect of ammonia on aerosol acidity: A comparison between China and US</a:t>
            </a:r>
            <a:endParaRPr lang="en-US" sz="32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7E66134-3B68-CA46-9583-81F439EB81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b="1" dirty="0" smtClean="0">
                <a:latin typeface="+mn-lt"/>
              </a:rPr>
              <a:t>Term paper project for EAS 6410</a:t>
            </a:r>
            <a:endParaRPr lang="en-US" sz="2400" b="1" dirty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Bingqing Zhang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9775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19ACE267-5498-454D-8569-493E6EDF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49" y="1215483"/>
            <a:ext cx="8729041" cy="564251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Observation Data:</a:t>
            </a:r>
          </a:p>
          <a:p>
            <a:pPr lvl="1">
              <a:buNone/>
            </a:pPr>
            <a:r>
              <a:rPr lang="en-US" sz="1800" dirty="0" smtClean="0"/>
              <a:t>PM2.5 </a:t>
            </a:r>
            <a:r>
              <a:rPr lang="en-US" altLang="zh-CN" sz="1800" dirty="0" smtClean="0"/>
              <a:t>components f</a:t>
            </a:r>
            <a:r>
              <a:rPr lang="en-US" sz="1800" dirty="0" smtClean="0"/>
              <a:t>rom 16 monitoring sites in China, 2017;</a:t>
            </a:r>
          </a:p>
          <a:p>
            <a:pPr lvl="1">
              <a:buNone/>
            </a:pPr>
            <a:r>
              <a:rPr lang="en-US" sz="1800" dirty="0" smtClean="0"/>
              <a:t>PM2.5 </a:t>
            </a:r>
            <a:r>
              <a:rPr lang="en-US" altLang="zh-CN" sz="1800" dirty="0" smtClean="0"/>
              <a:t>components f</a:t>
            </a:r>
            <a:r>
              <a:rPr lang="en-US" sz="1800" dirty="0" smtClean="0"/>
              <a:t>rom 36 monitoring sites in US, 2011;</a:t>
            </a:r>
          </a:p>
          <a:p>
            <a:r>
              <a:rPr lang="en-US" sz="1800" dirty="0" smtClean="0"/>
              <a:t>Simulation data: Temperature and RH data simulated by CMAQ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pH calculation: ISORROPIA II</a:t>
            </a:r>
            <a:endParaRPr lang="en-US" sz="1800" dirty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096CCFBC-CEEA-8445-9C0A-80973839F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and Method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9528" y="2859821"/>
            <a:ext cx="3451430" cy="279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688" y="2859821"/>
            <a:ext cx="3870693" cy="262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192696" y="5784191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Monitoring sites in China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40305" y="5784191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Monitoring sites in US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5918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 difference between China and US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299485"/>
            <a:ext cx="4210050" cy="321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内容占位符 5" descr="pH_ob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36563" y="1383487"/>
            <a:ext cx="4211637" cy="31307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Inorganic aerosol component in China and US</a:t>
            </a:r>
            <a:endParaRPr 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sz="half" idx="1"/>
          </p:nvPr>
        </p:nvGraphicFramePr>
        <p:xfrm>
          <a:off x="0" y="1361661"/>
          <a:ext cx="9014786" cy="184759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19526"/>
                <a:gridCol w="681278"/>
                <a:gridCol w="844826"/>
                <a:gridCol w="932474"/>
                <a:gridCol w="906266"/>
                <a:gridCol w="732786"/>
                <a:gridCol w="819526"/>
                <a:gridCol w="819526"/>
                <a:gridCol w="819526"/>
                <a:gridCol w="674957"/>
                <a:gridCol w="964095"/>
              </a:tblGrid>
              <a:tr h="74489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28575" cap="flat" cmpd="sng" algn="ctr">
                      <a:solidFill>
                        <a:srgbClr val="85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5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</a:t>
                      </a:r>
                      <a:endParaRPr lang="en-US" sz="1600" dirty="0"/>
                    </a:p>
                  </a:txBody>
                  <a:tcPr anchor="ctr">
                    <a:lnT w="28575" cap="flat" cmpd="sng" algn="ctr">
                      <a:solidFill>
                        <a:srgbClr val="85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5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SO4</a:t>
                      </a:r>
                      <a:endParaRPr lang="en-US" sz="1600" dirty="0"/>
                    </a:p>
                  </a:txBody>
                  <a:tcPr anchor="ctr">
                    <a:lnT w="28575" cap="flat" cmpd="sng" algn="ctr">
                      <a:solidFill>
                        <a:srgbClr val="85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5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NO3tot</a:t>
                      </a:r>
                      <a:endParaRPr lang="en-US" sz="1600" dirty="0"/>
                    </a:p>
                  </a:txBody>
                  <a:tcPr anchor="ctr">
                    <a:lnT w="28575" cap="flat" cmpd="sng" algn="ctr">
                      <a:solidFill>
                        <a:srgbClr val="85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5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NH3tot</a:t>
                      </a:r>
                      <a:endParaRPr lang="en-US" sz="1600" dirty="0"/>
                    </a:p>
                  </a:txBody>
                  <a:tcPr anchor="ctr">
                    <a:lnT w="28575" cap="flat" cmpd="sng" algn="ctr">
                      <a:solidFill>
                        <a:srgbClr val="85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5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Cltot</a:t>
                      </a:r>
                      <a:endParaRPr lang="en-US" sz="1600" dirty="0"/>
                    </a:p>
                  </a:txBody>
                  <a:tcPr anchor="ctr">
                    <a:lnT w="28575" cap="flat" cmpd="sng" algn="ctr">
                      <a:solidFill>
                        <a:srgbClr val="85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5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</a:t>
                      </a:r>
                      <a:endParaRPr lang="en-US" sz="1600" dirty="0"/>
                    </a:p>
                  </a:txBody>
                  <a:tcPr anchor="ctr">
                    <a:lnT w="28575" cap="flat" cmpd="sng" algn="ctr">
                      <a:solidFill>
                        <a:srgbClr val="85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5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</a:t>
                      </a:r>
                      <a:endParaRPr lang="en-US" sz="1600" dirty="0"/>
                    </a:p>
                  </a:txBody>
                  <a:tcPr anchor="ctr">
                    <a:lnT w="28575" cap="flat" cmpd="sng" algn="ctr">
                      <a:solidFill>
                        <a:srgbClr val="85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5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Mg</a:t>
                      </a:r>
                      <a:endParaRPr lang="en-US" sz="1600" dirty="0"/>
                    </a:p>
                  </a:txBody>
                  <a:tcPr anchor="ctr">
                    <a:lnT w="28575" cap="flat" cmpd="sng" algn="ctr">
                      <a:solidFill>
                        <a:srgbClr val="85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5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RH</a:t>
                      </a:r>
                      <a:endParaRPr lang="en-US" sz="1600" dirty="0"/>
                    </a:p>
                  </a:txBody>
                  <a:tcPr anchor="ctr">
                    <a:lnT w="28575" cap="flat" cmpd="sng" algn="ctr">
                      <a:solidFill>
                        <a:srgbClr val="85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5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Temperature(K)</a:t>
                      </a:r>
                      <a:endParaRPr lang="en-US" sz="1600" dirty="0"/>
                    </a:p>
                  </a:txBody>
                  <a:tcPr anchor="ctr">
                    <a:lnT w="28575" cap="flat" cmpd="sng" algn="ctr">
                      <a:solidFill>
                        <a:srgbClr val="85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5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1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China</a:t>
                      </a:r>
                      <a:endParaRPr lang="en-US" sz="1600" dirty="0"/>
                    </a:p>
                  </a:txBody>
                  <a:tcPr anchor="ctr">
                    <a:lnT w="28575" cap="flat" cmpd="sng" algn="ctr">
                      <a:solidFill>
                        <a:srgbClr val="85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5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1.03</a:t>
                      </a:r>
                      <a:endParaRPr lang="en-US" sz="1600" dirty="0"/>
                    </a:p>
                  </a:txBody>
                  <a:tcPr anchor="ctr">
                    <a:lnT w="28575" cap="flat" cmpd="sng" algn="ctr">
                      <a:solidFill>
                        <a:srgbClr val="85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5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6.12</a:t>
                      </a:r>
                      <a:endParaRPr lang="en-US" sz="1600" dirty="0"/>
                    </a:p>
                  </a:txBody>
                  <a:tcPr anchor="ctr">
                    <a:lnT w="28575" cap="flat" cmpd="sng" algn="ctr">
                      <a:solidFill>
                        <a:srgbClr val="85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5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11.12</a:t>
                      </a:r>
                      <a:endParaRPr lang="en-US" sz="1600" dirty="0"/>
                    </a:p>
                  </a:txBody>
                  <a:tcPr anchor="ctr">
                    <a:lnT w="28575" cap="flat" cmpd="sng" algn="ctr">
                      <a:solidFill>
                        <a:srgbClr val="85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5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23.72</a:t>
                      </a:r>
                      <a:endParaRPr lang="en-US" sz="1600" dirty="0"/>
                    </a:p>
                  </a:txBody>
                  <a:tcPr anchor="ctr">
                    <a:lnT w="28575" cap="flat" cmpd="sng" algn="ctr">
                      <a:solidFill>
                        <a:srgbClr val="85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5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2.79</a:t>
                      </a:r>
                      <a:endParaRPr lang="en-US" sz="1600" dirty="0"/>
                    </a:p>
                  </a:txBody>
                  <a:tcPr anchor="ctr">
                    <a:lnT w="28575" cap="flat" cmpd="sng" algn="ctr">
                      <a:solidFill>
                        <a:srgbClr val="85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5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0.61</a:t>
                      </a:r>
                      <a:endParaRPr lang="en-US" sz="1600" dirty="0"/>
                    </a:p>
                  </a:txBody>
                  <a:tcPr anchor="ctr">
                    <a:lnT w="28575" cap="flat" cmpd="sng" algn="ctr">
                      <a:solidFill>
                        <a:srgbClr val="85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5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0.84</a:t>
                      </a:r>
                      <a:endParaRPr lang="en-US" sz="1600" dirty="0"/>
                    </a:p>
                  </a:txBody>
                  <a:tcPr anchor="ctr">
                    <a:lnT w="28575" cap="flat" cmpd="sng" algn="ctr">
                      <a:solidFill>
                        <a:srgbClr val="85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5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0.24</a:t>
                      </a:r>
                      <a:endParaRPr lang="en-US" sz="1600" dirty="0"/>
                    </a:p>
                  </a:txBody>
                  <a:tcPr anchor="ctr">
                    <a:lnT w="28575" cap="flat" cmpd="sng" algn="ctr">
                      <a:solidFill>
                        <a:srgbClr val="85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5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0.44</a:t>
                      </a:r>
                      <a:endParaRPr lang="en-US" sz="1600" dirty="0"/>
                    </a:p>
                  </a:txBody>
                  <a:tcPr anchor="ctr">
                    <a:lnT w="28575" cap="flat" cmpd="sng" algn="ctr">
                      <a:solidFill>
                        <a:srgbClr val="85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5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287.38</a:t>
                      </a:r>
                      <a:endParaRPr lang="en-US" sz="1600" dirty="0"/>
                    </a:p>
                  </a:txBody>
                  <a:tcPr anchor="ctr">
                    <a:lnT w="28575" cap="flat" cmpd="sng" algn="ctr">
                      <a:solidFill>
                        <a:srgbClr val="85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58B">
                        <a:alpha val="20000"/>
                      </a:srgbClr>
                    </a:solidFill>
                  </a:tcPr>
                </a:tc>
              </a:tr>
              <a:tr h="55659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US</a:t>
                      </a:r>
                      <a:endParaRPr lang="en-US" sz="1600" dirty="0"/>
                    </a:p>
                  </a:txBody>
                  <a:tcPr anchor="ctr">
                    <a:lnB w="28575" cap="flat" cmpd="sng" algn="ctr">
                      <a:solidFill>
                        <a:srgbClr val="85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0.12</a:t>
                      </a:r>
                      <a:endParaRPr lang="en-US" sz="1600" dirty="0"/>
                    </a:p>
                  </a:txBody>
                  <a:tcPr anchor="ctr">
                    <a:lnB w="28575" cap="flat" cmpd="sng" algn="ctr">
                      <a:solidFill>
                        <a:srgbClr val="85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1.84</a:t>
                      </a:r>
                      <a:endParaRPr lang="en-US" sz="1600" dirty="0"/>
                    </a:p>
                  </a:txBody>
                  <a:tcPr anchor="ctr">
                    <a:lnB w="28575" cap="flat" cmpd="sng" algn="ctr">
                      <a:solidFill>
                        <a:srgbClr val="85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1.43</a:t>
                      </a:r>
                      <a:endParaRPr lang="en-US" sz="1600" dirty="0"/>
                    </a:p>
                  </a:txBody>
                  <a:tcPr anchor="ctr">
                    <a:lnB w="28575" cap="flat" cmpd="sng" algn="ctr">
                      <a:solidFill>
                        <a:srgbClr val="85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1.62</a:t>
                      </a:r>
                      <a:endParaRPr lang="en-US" sz="1600" dirty="0"/>
                    </a:p>
                  </a:txBody>
                  <a:tcPr anchor="ctr">
                    <a:lnB w="28575" cap="flat" cmpd="sng" algn="ctr">
                      <a:solidFill>
                        <a:srgbClr val="85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0.36</a:t>
                      </a:r>
                      <a:endParaRPr lang="en-US" sz="1600" dirty="0"/>
                    </a:p>
                  </a:txBody>
                  <a:tcPr anchor="ctr">
                    <a:lnB w="28575" cap="flat" cmpd="sng" algn="ctr">
                      <a:solidFill>
                        <a:srgbClr val="85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0.07</a:t>
                      </a:r>
                      <a:endParaRPr lang="en-US" sz="1600" dirty="0"/>
                    </a:p>
                  </a:txBody>
                  <a:tcPr anchor="ctr">
                    <a:lnB w="28575" cap="flat" cmpd="sng" algn="ctr">
                      <a:solidFill>
                        <a:srgbClr val="85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0.19</a:t>
                      </a:r>
                      <a:endParaRPr lang="en-US" sz="1600" dirty="0"/>
                    </a:p>
                  </a:txBody>
                  <a:tcPr anchor="ctr">
                    <a:lnB w="28575" cap="flat" cmpd="sng" algn="ctr">
                      <a:solidFill>
                        <a:srgbClr val="85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0.04</a:t>
                      </a:r>
                      <a:endParaRPr lang="en-US" sz="1600" dirty="0"/>
                    </a:p>
                  </a:txBody>
                  <a:tcPr anchor="ctr">
                    <a:lnB w="28575" cap="flat" cmpd="sng" algn="ctr">
                      <a:solidFill>
                        <a:srgbClr val="85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0.69</a:t>
                      </a:r>
                      <a:endParaRPr lang="en-US" sz="1600" dirty="0"/>
                    </a:p>
                  </a:txBody>
                  <a:tcPr anchor="ctr">
                    <a:lnB w="28575" cap="flat" cmpd="sng" algn="ctr">
                      <a:solidFill>
                        <a:srgbClr val="85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284.72</a:t>
                      </a:r>
                      <a:endParaRPr lang="en-US" sz="1600" dirty="0"/>
                    </a:p>
                  </a:txBody>
                  <a:tcPr anchor="ctr">
                    <a:lnB w="28575" cap="flat" cmpd="sng" algn="ctr">
                      <a:solidFill>
                        <a:srgbClr val="85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9209" y="3831465"/>
            <a:ext cx="88855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The unit for each compounds is </a:t>
            </a:r>
            <a:r>
              <a:rPr lang="en-US" dirty="0" err="1" smtClean="0"/>
              <a:t>ug</a:t>
            </a:r>
            <a:r>
              <a:rPr lang="en-US" dirty="0" smtClean="0"/>
              <a:t>/m^3;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NO</a:t>
            </a:r>
            <a:r>
              <a:rPr lang="en-US" baseline="-25000" dirty="0" smtClean="0"/>
              <a:t>3</a:t>
            </a:r>
            <a:r>
              <a:rPr lang="en-US" dirty="0" smtClean="0"/>
              <a:t>tot=HNO</a:t>
            </a:r>
            <a:r>
              <a:rPr lang="en-US" baseline="-25000" dirty="0" smtClean="0"/>
              <a:t>3</a:t>
            </a:r>
            <a:r>
              <a:rPr lang="en-US" dirty="0" smtClean="0"/>
              <a:t>(g)+NO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(</a:t>
            </a:r>
            <a:r>
              <a:rPr lang="en-US" dirty="0" err="1" smtClean="0"/>
              <a:t>aq</a:t>
            </a:r>
            <a:r>
              <a:rPr lang="en-US" dirty="0" smtClean="0"/>
              <a:t>); NH</a:t>
            </a:r>
            <a:r>
              <a:rPr lang="en-US" baseline="-25000" dirty="0" smtClean="0"/>
              <a:t>3</a:t>
            </a:r>
            <a:r>
              <a:rPr lang="en-US" dirty="0" smtClean="0"/>
              <a:t>tot=NH</a:t>
            </a:r>
            <a:r>
              <a:rPr lang="en-US" baseline="-25000" dirty="0" smtClean="0"/>
              <a:t>3</a:t>
            </a:r>
            <a:r>
              <a:rPr lang="en-US" dirty="0" smtClean="0"/>
              <a:t>(g)+NH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+</a:t>
            </a:r>
            <a:r>
              <a:rPr lang="en-US" dirty="0" smtClean="0"/>
              <a:t>(</a:t>
            </a:r>
            <a:r>
              <a:rPr lang="en-US" dirty="0" err="1" smtClean="0"/>
              <a:t>aq</a:t>
            </a:r>
            <a:r>
              <a:rPr lang="en-US" dirty="0" smtClean="0"/>
              <a:t>); </a:t>
            </a:r>
            <a:r>
              <a:rPr lang="en-US" dirty="0" err="1" smtClean="0"/>
              <a:t>Cltot</a:t>
            </a:r>
            <a:r>
              <a:rPr lang="en-US" dirty="0" smtClean="0"/>
              <a:t>=</a:t>
            </a:r>
            <a:r>
              <a:rPr lang="en-US" dirty="0" err="1" smtClean="0"/>
              <a:t>HCl</a:t>
            </a:r>
            <a:r>
              <a:rPr lang="en-US" dirty="0" smtClean="0"/>
              <a:t>(g)+</a:t>
            </a:r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r>
              <a:rPr lang="en-US" dirty="0" smtClean="0"/>
              <a:t>(</a:t>
            </a:r>
            <a:r>
              <a:rPr lang="en-US" dirty="0" err="1" smtClean="0"/>
              <a:t>aq</a:t>
            </a:r>
            <a:r>
              <a:rPr lang="en-US" dirty="0" smtClean="0"/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Different component concentration can have different effect on aerosol    pH, which make it hard to find out the reason of pH difference by comparing the concentration.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285750" y="1215483"/>
            <a:ext cx="8572500" cy="532446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/>
              <a:t>Multi-steps method:</a:t>
            </a:r>
          </a:p>
          <a:p>
            <a:pPr>
              <a:buNone/>
            </a:pPr>
            <a:r>
              <a:rPr lang="en-US" sz="1800" dirty="0" smtClean="0"/>
              <a:t>Reducing component concentration from  Chinese</a:t>
            </a:r>
          </a:p>
          <a:p>
            <a:pPr>
              <a:buNone/>
            </a:pPr>
            <a:r>
              <a:rPr lang="en-US" sz="1800" dirty="0" smtClean="0"/>
              <a:t>Level(background case) to US level (base case) by 100 steps;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zh-CN" altLang="en-US" sz="1800" dirty="0" smtClean="0"/>
              <a:t>△</a:t>
            </a:r>
            <a:r>
              <a:rPr lang="en-US" altLang="zh-CN" sz="1800" dirty="0" err="1" smtClean="0"/>
              <a:t>pHi</a:t>
            </a:r>
            <a:r>
              <a:rPr lang="en-US" altLang="zh-CN" sz="1800" dirty="0" smtClean="0"/>
              <a:t>—pH difference caused by changing</a:t>
            </a:r>
          </a:p>
          <a:p>
            <a:pPr>
              <a:buNone/>
            </a:pPr>
            <a:r>
              <a:rPr lang="en-US" altLang="zh-CN" sz="1800" dirty="0" smtClean="0"/>
              <a:t> concentration of compounds </a:t>
            </a:r>
            <a:r>
              <a:rPr lang="en-US" altLang="zh-CN" sz="1800" dirty="0" err="1" smtClean="0"/>
              <a:t>i</a:t>
            </a:r>
            <a:r>
              <a:rPr lang="en-US" altLang="zh-CN" sz="1800" dirty="0" smtClean="0"/>
              <a:t> only</a:t>
            </a:r>
            <a:r>
              <a:rPr lang="zh-CN" altLang="en-US" sz="1800" dirty="0" smtClean="0"/>
              <a:t>；</a:t>
            </a:r>
            <a:endParaRPr lang="en-US" sz="1800" dirty="0" smtClean="0"/>
          </a:p>
          <a:p>
            <a:pPr>
              <a:buNone/>
            </a:pPr>
            <a:r>
              <a:rPr lang="zh-CN" altLang="en-US" sz="1800" dirty="0" smtClean="0"/>
              <a:t>△</a:t>
            </a:r>
            <a:r>
              <a:rPr lang="en-US" altLang="zh-CN" sz="1800" dirty="0" err="1" smtClean="0"/>
              <a:t>pHt</a:t>
            </a:r>
            <a:r>
              <a:rPr lang="en-US" altLang="zh-CN" sz="1800" dirty="0" smtClean="0"/>
              <a:t>—pH difference caused by changing concentration of all compounds </a:t>
            </a:r>
            <a:r>
              <a:rPr lang="zh-CN" altLang="en-US" sz="1800" dirty="0" smtClean="0"/>
              <a:t>；</a:t>
            </a:r>
            <a:endParaRPr lang="en-US" altLang="zh-CN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pH difference is mainly caused by d</a:t>
            </a:r>
            <a:r>
              <a:rPr lang="en-US" altLang="zh-CN" sz="1800" dirty="0" smtClean="0"/>
              <a:t>ifference of TNH3 and SO4 between two countries ;</a:t>
            </a:r>
          </a:p>
          <a:p>
            <a:pPr>
              <a:buNone/>
            </a:pPr>
            <a:r>
              <a:rPr lang="en-US" sz="1800" dirty="0" smtClean="0"/>
              <a:t>Differences of TNO3, NVC, and </a:t>
            </a:r>
            <a:r>
              <a:rPr lang="en-US" sz="1800" dirty="0" err="1" smtClean="0"/>
              <a:t>TCl</a:t>
            </a:r>
            <a:r>
              <a:rPr lang="en-US" sz="1800" dirty="0" smtClean="0"/>
              <a:t> have negligible effect of pH difference.</a:t>
            </a:r>
          </a:p>
          <a:p>
            <a:endParaRPr lang="en-US" sz="1800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Characterization of aerosol component contribution</a:t>
            </a:r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8380" y="2420860"/>
            <a:ext cx="2143140" cy="730398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8380" y="3278115"/>
            <a:ext cx="3929090" cy="757896"/>
          </a:xfrm>
          <a:prstGeom prst="rect">
            <a:avLst/>
          </a:prstGeom>
          <a:noFill/>
        </p:spPr>
      </p:pic>
      <p:graphicFrame>
        <p:nvGraphicFramePr>
          <p:cNvPr id="9" name="Chart 17">
            <a:extLst>
              <a:ext uri="{FF2B5EF4-FFF2-40B4-BE49-F238E27FC236}">
                <a16:creationId xmlns:lc="http://schemas.openxmlformats.org/drawingml/2006/lockedCanvas"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6="http://schemas.microsoft.com/office/drawing/2014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id="{C92B18E9-D556-4F5E-87AF-5D189ECD4D87}"/>
              </a:ext>
            </a:extLst>
          </p:cNvPr>
          <p:cNvGraphicFramePr/>
          <p:nvPr/>
        </p:nvGraphicFramePr>
        <p:xfrm>
          <a:off x="5143504" y="2420860"/>
          <a:ext cx="3571900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test</a:t>
            </a:r>
            <a:endParaRPr lang="en-US" dirty="0"/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43475" y="1226904"/>
            <a:ext cx="3914775" cy="344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8957" y="1226595"/>
            <a:ext cx="4160497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900546" y="5117007"/>
            <a:ext cx="70147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1600" dirty="0" smtClean="0"/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Decreasing ammonia concentration will cause larger pH change than increasing ammonia concentration;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Aerosol is more sensitive to ammonia change in US than in China.</a:t>
            </a:r>
            <a:endParaRPr lang="en-US" sz="1600" dirty="0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excessNH3 to aerosol pH</a:t>
            </a:r>
            <a:endParaRPr lang="en-US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478067"/>
            <a:ext cx="3487285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75277" y="2478067"/>
            <a:ext cx="3487284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227" y="988574"/>
            <a:ext cx="2177210" cy="363971"/>
          </a:xfrm>
          <a:prstGeom prst="rect">
            <a:avLst/>
          </a:prstGeom>
          <a:noFill/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226" y="2145264"/>
            <a:ext cx="2537429" cy="185021"/>
          </a:xfrm>
          <a:prstGeom prst="rect">
            <a:avLst/>
          </a:prstGeom>
          <a:noFill/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226" y="1352545"/>
            <a:ext cx="5400312" cy="687540"/>
          </a:xfrm>
          <a:prstGeom prst="rect">
            <a:avLst/>
          </a:prstGeom>
          <a:noFill/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1334" y="1751564"/>
            <a:ext cx="1530350" cy="3937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886691" y="5484078"/>
            <a:ext cx="7248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/>
              <a:t>ExcessNH3 will cause pH increase in China and US;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In China, most of the case excessNH3 is larger than 0, and more ammonia is in the form of NH3 gas;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Ammonia can affect aerosol pH by:</a:t>
            </a:r>
          </a:p>
          <a:p>
            <a:pPr>
              <a:buFont typeface="Wingdings" pitchFamily="2" charset="2"/>
              <a:buChar char="Ø"/>
            </a:pPr>
            <a:endParaRPr lang="en-US" sz="1600" dirty="0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3530" y="6532785"/>
            <a:ext cx="1529340" cy="274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Aerosol acidity difference between China and US is significant;</a:t>
            </a:r>
          </a:p>
          <a:p>
            <a:r>
              <a:rPr lang="en-US" dirty="0" smtClean="0"/>
              <a:t>Aerosol acidity difference is mainly contributed by sulfate and ammonia aerosol;</a:t>
            </a:r>
          </a:p>
          <a:p>
            <a:r>
              <a:rPr lang="en-US" dirty="0" smtClean="0"/>
              <a:t>Most of the ammonia in US is in the liquid phase, and aerosol acidity in US is more sensitive to that in China; most of the ammonia in China is in the gas phase.</a:t>
            </a:r>
          </a:p>
          <a:p>
            <a:r>
              <a:rPr lang="en-US" dirty="0" smtClean="0"/>
              <a:t>Ammonia in China is far enough to neutralize aerosol acidity than US.</a:t>
            </a:r>
            <a:endParaRPr lang="en-US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096CCFBC-CEEA-8445-9C0A-80973839F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11873"/>
            <a:ext cx="8572500" cy="1003610"/>
          </a:xfrm>
        </p:spPr>
        <p:txBody>
          <a:bodyPr>
            <a:normAutofit/>
          </a:bodyPr>
          <a:lstStyle/>
          <a:p>
            <a:r>
              <a:rPr lang="en-US" dirty="0" smtClean="0"/>
              <a:t>Limitation and future study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19ACE267-5498-454D-8569-493E6EDFE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Limitation: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Low observation data quality, lots of outliers;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Low representativeness of observation data in China, all the monitoring sites are located in North China Plain;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Large uncertainty of ISORROPIA output;</a:t>
            </a:r>
          </a:p>
          <a:p>
            <a:endParaRPr lang="en-US" dirty="0" smtClean="0"/>
          </a:p>
          <a:p>
            <a:r>
              <a:rPr lang="en-US" dirty="0" smtClean="0"/>
              <a:t>Future study: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Aerosol acidity analysis base on simulated result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6" name="图片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1605" y="4493492"/>
            <a:ext cx="2910032" cy="1994097"/>
          </a:xfrm>
          <a:prstGeom prst="rect">
            <a:avLst/>
          </a:prstGeom>
          <a:noFill/>
        </p:spPr>
      </p:pic>
      <p:pic>
        <p:nvPicPr>
          <p:cNvPr id="7" name="图片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8931" y="4493492"/>
            <a:ext cx="3000087" cy="201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0222867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2015_editable_slide_template</Template>
  <TotalTime>3188</TotalTime>
  <Words>458</Words>
  <Application>Microsoft Macintosh PowerPoint</Application>
  <PresentationFormat>全屏显示(4:3)</PresentationFormat>
  <Paragraphs>95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Roboto</vt:lpstr>
      <vt:lpstr>Roboto Condensed Light</vt:lpstr>
      <vt:lpstr>Wingdings</vt:lpstr>
      <vt:lpstr>Calibri</vt:lpstr>
      <vt:lpstr>宋体</vt:lpstr>
      <vt:lpstr>Custom Design</vt:lpstr>
      <vt:lpstr>1_Custom Design</vt:lpstr>
      <vt:lpstr>2_Custom Design</vt:lpstr>
      <vt:lpstr>Effect of ammonia on aerosol acidity: A comparison between China and US</vt:lpstr>
      <vt:lpstr>Data and Method</vt:lpstr>
      <vt:lpstr>pH difference between China and US</vt:lpstr>
      <vt:lpstr>Inorganic aerosol component in China and US</vt:lpstr>
      <vt:lpstr>Characterization of aerosol component contribution</vt:lpstr>
      <vt:lpstr>Sensitivity test</vt:lpstr>
      <vt:lpstr>Effect of excessNH3 to aerosol pH</vt:lpstr>
      <vt:lpstr>Conclusion</vt:lpstr>
      <vt:lpstr>Limitation and future study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Zhang, Bingqing</cp:lastModifiedBy>
  <cp:revision>45</cp:revision>
  <dcterms:created xsi:type="dcterms:W3CDTF">2016-03-09T16:46:53Z</dcterms:created>
  <dcterms:modified xsi:type="dcterms:W3CDTF">2020-04-27T00:42:15Z</dcterms:modified>
</cp:coreProperties>
</file>