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80" r:id="rId1"/>
    <p:sldMasterId id="2147483683" r:id="rId2"/>
    <p:sldMasterId id="2147483695" r:id="rId3"/>
  </p:sldMasterIdLst>
  <p:notesMasterIdLst>
    <p:notesMasterId r:id="rId14"/>
  </p:notesMasterIdLst>
  <p:sldIdLst>
    <p:sldId id="256" r:id="rId4"/>
    <p:sldId id="266" r:id="rId5"/>
    <p:sldId id="257" r:id="rId6"/>
    <p:sldId id="260" r:id="rId7"/>
    <p:sldId id="262" r:id="rId8"/>
    <p:sldId id="259" r:id="rId9"/>
    <p:sldId id="267" r:id="rId10"/>
    <p:sldId id="263" r:id="rId11"/>
    <p:sldId id="268" r:id="rId12"/>
    <p:sldId id="265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Georgia" panose="02040502050405020303" pitchFamily="18" charset="0"/>
      <p:regular r:id="rId19"/>
      <p:bold r:id="rId20"/>
      <p:italic r:id="rId21"/>
      <p:boldItalic r:id="rId22"/>
    </p:embeddedFont>
    <p:embeddedFont>
      <p:font typeface="Roboto" panose="02000000000000000000" pitchFamily="2" charset="0"/>
      <p:regular r:id="rId23"/>
      <p:bold r:id="rId24"/>
      <p:italic r:id="rId25"/>
      <p:boldItalic r:id="rId26"/>
    </p:embeddedFont>
    <p:embeddedFont>
      <p:font typeface="Roboto Condensed Light" panose="020B0604020202020204" charset="0"/>
      <p:regular r:id="rId27"/>
      <p:italic r:id="rId2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73" userDrawn="1">
          <p15:clr>
            <a:srgbClr val="A4A3A4"/>
          </p15:clr>
        </p15:guide>
        <p15:guide id="2" pos="24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he Zhao" initials="FZ" lastIdx="1" clrIdx="0">
    <p:extLst>
      <p:ext uri="{19B8F6BF-5375-455C-9EA6-DF929625EA0E}">
        <p15:presenceInfo xmlns:p15="http://schemas.microsoft.com/office/powerpoint/2012/main" userId="cdbbd49daca8edb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934B"/>
    <a:srgbClr val="857437"/>
    <a:srgbClr val="262626"/>
    <a:srgbClr val="EEB2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74" autoAdjust="0"/>
    <p:restoredTop sz="90781" autoAdjust="0"/>
  </p:normalViewPr>
  <p:slideViewPr>
    <p:cSldViewPr snapToGrid="0" snapToObjects="1">
      <p:cViewPr varScale="1">
        <p:scale>
          <a:sx n="82" d="100"/>
          <a:sy n="82" d="100"/>
        </p:scale>
        <p:origin x="581" y="77"/>
      </p:cViewPr>
      <p:guideLst>
        <p:guide orient="horz" pos="773"/>
        <p:guide pos="24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0.fntdata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4FC7D4-CECA-49CD-ACED-8F156DF6FD9D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DDFB71-0B02-4B21-8345-61EAF16ED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188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DFB71-0B02-4B21-8345-61EAF16ED7E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97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3DD909-1CEC-4799-9828-6044C18F6F3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5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24461" y="3793068"/>
            <a:ext cx="6795913" cy="16848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3600"/>
              </a:lnSpc>
              <a:buNone/>
              <a:defRPr sz="3000" b="0" cap="none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 Light" pitchFamily="2" charset="0"/>
                <a:ea typeface="Roboto Condensed Light" pitchFamily="2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17EE9D9-49A7-AE42-84D1-352EBEE40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24462" y="333633"/>
            <a:ext cx="6795913" cy="3459435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lnSpc>
                <a:spcPts val="4800"/>
              </a:lnSpc>
              <a:defRPr sz="4200" b="1" cap="none" spc="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7251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DA8079-4F60-D34B-96A4-C32E3C6A4A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82101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213FC5-8FDB-D640-8F18-46D09DD7FD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81001" y="365125"/>
            <a:ext cx="8801100" cy="5811838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9F9D1-30A5-3C44-9E01-F570121CC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C5DF8-E50D-1745-97C5-A23C0E511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D20E1-9670-8A49-9442-60CC2307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61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BEFA-1B24-BD40-967B-224093822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28C1E-32D8-CF48-A92C-E6AC112D0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E5600-2DCC-EB44-9203-121C72C9B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FBA1A-F7CC-514B-BEB5-104BA2E0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1CD0E1A-EFF5-9943-8AA6-521A2B23E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21423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B768D-628B-BB40-BEE5-32E27182F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323E-BF1A-8C44-9650-0F8A4E12D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048" y="1215483"/>
            <a:ext cx="5615353" cy="49614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EEF26-478D-684B-BFF1-D8FD9BE7D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215483"/>
            <a:ext cx="5613400" cy="49614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BF72E-E074-E741-8514-3417AC9D8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52637-104D-064E-9B91-0BC72B6E1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4C3EF-E136-164D-954C-112EADD99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2609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10077-12D2-2D4D-8F51-D9CB6B044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1" y="1235113"/>
            <a:ext cx="561763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0DF7D1-4D77-4C46-B579-F5861C745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1001" y="2078657"/>
            <a:ext cx="5617633" cy="411100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19A1FD-16BD-7B41-8D0F-269780D1B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35113"/>
            <a:ext cx="5638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AF2E0-F5E8-3946-89DE-62BFD441B2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78657"/>
            <a:ext cx="5638800" cy="411100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BD322-BC93-4244-92C5-7651A797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E79E3B-E843-6343-9ECC-916F6A2E3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3D151B-D611-8446-9323-A31F43088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19FCA3D-219A-9547-A7A7-4EB9BE7DD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6605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B5170-396F-CE4F-A0AB-300CE9708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A6F2CA-2DD1-AF41-91EF-4D055700C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635E81-A1AE-8442-89DE-148AC4FCD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583BD-E195-8D45-B88C-3F15BB70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8379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7AE419-AE08-F348-87A6-E9445B339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02ABE-49F8-8E43-8B96-1F432917E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30AFCF-7504-9244-8529-F384A6BDB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7854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EC417-39B3-8947-8902-0153B5002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0FAD0-D969-274E-8AC0-FC5A894FB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3768" y="457201"/>
            <a:ext cx="7497233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5FBC2C-9388-6049-AEF3-C1606676A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2274849"/>
            <a:ext cx="3932767" cy="35941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EA470E-5CA9-A545-B98E-1EFAA05E8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ABCA5-3B76-9E47-892E-A475FC83C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5A757-8D62-3444-9BDB-1CB584B73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5476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8E57A-36CB-814D-B1A5-9012A244B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3259A3-587A-6D4A-AEF8-E4225996F7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13768" y="457201"/>
            <a:ext cx="7497233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C1918-55BE-A644-8FDC-9E18F9A994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2274849"/>
            <a:ext cx="3932767" cy="35941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9DD8F2-DDA7-354F-9FEA-A07E773A6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10CDF-1139-2249-8F5E-3E7043CC1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F2438-4A98-5A4C-9057-FC3F0CBCD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811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886C1-1209-CD40-86E4-C72B7974B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157BF9-8D1A-FD41-A037-BF729754D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231DA-AB5C-C240-9332-9CC3D46A8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7AB74-A3C5-CF45-A5A3-124A94D15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83F40-6572-9341-AE1A-0342450A9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615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DA8079-4F60-D34B-96A4-C32E3C6A4A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82101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213FC5-8FDB-D640-8F18-46D09DD7FD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81001" y="365125"/>
            <a:ext cx="8801100" cy="5811838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9F9D1-30A5-3C44-9E01-F570121CC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C5DF8-E50D-1745-97C5-A23C0E511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D20E1-9670-8A49-9442-60CC2307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65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BEFA-1B24-BD40-967B-224093822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28C1E-32D8-CF48-A92C-E6AC112D0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E5600-2DCC-EB44-9203-121C72C9B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FBA1A-F7CC-514B-BEB5-104BA2E0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1CD0E1A-EFF5-9943-8AA6-521A2B23E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1505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B768D-628B-BB40-BEE5-32E27182F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323E-BF1A-8C44-9650-0F8A4E12D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048" y="1215483"/>
            <a:ext cx="5615353" cy="49614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EEF26-478D-684B-BFF1-D8FD9BE7D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215483"/>
            <a:ext cx="5613400" cy="49614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BF72E-E074-E741-8514-3417AC9D8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52637-104D-064E-9B91-0BC72B6E1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4C3EF-E136-164D-954C-112EADD99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298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10077-12D2-2D4D-8F51-D9CB6B044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1" y="1235113"/>
            <a:ext cx="561763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0DF7D1-4D77-4C46-B579-F5861C745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1001" y="2078657"/>
            <a:ext cx="5617633" cy="411100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19A1FD-16BD-7B41-8D0F-269780D1B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35113"/>
            <a:ext cx="5638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AF2E0-F5E8-3946-89DE-62BFD441B2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78657"/>
            <a:ext cx="5638800" cy="411100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BD322-BC93-4244-92C5-7651A797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E79E3B-E843-6343-9ECC-916F6A2E3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3D151B-D611-8446-9323-A31F43088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19FCA3D-219A-9547-A7A7-4EB9BE7DD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4609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B5170-396F-CE4F-A0AB-300CE9708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A6F2CA-2DD1-AF41-91EF-4D055700C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635E81-A1AE-8442-89DE-148AC4FCD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583BD-E195-8D45-B88C-3F15BB70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20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7AE419-AE08-F348-87A6-E9445B339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02ABE-49F8-8E43-8B96-1F432917E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30AFCF-7504-9244-8529-F384A6BDB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0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EC417-39B3-8947-8902-0153B5002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0FAD0-D969-274E-8AC0-FC5A894FB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3768" y="457201"/>
            <a:ext cx="7497233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5FBC2C-9388-6049-AEF3-C1606676A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2274849"/>
            <a:ext cx="3932767" cy="35941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EA470E-5CA9-A545-B98E-1EFAA05E8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ABCA5-3B76-9E47-892E-A475FC83C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5A757-8D62-3444-9BDB-1CB584B73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491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8E57A-36CB-814D-B1A5-9012A244B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3259A3-587A-6D4A-AEF8-E4225996F7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13768" y="457201"/>
            <a:ext cx="7497233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C1918-55BE-A644-8FDC-9E18F9A994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2274849"/>
            <a:ext cx="3932767" cy="35941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9DD8F2-DDA7-354F-9FEA-A07E773A6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10CDF-1139-2249-8F5E-3E7043CC1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F2438-4A98-5A4C-9057-FC3F0CBCD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50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886C1-1209-CD40-86E4-C72B7974B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157BF9-8D1A-FD41-A037-BF729754D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231DA-AB5C-C240-9332-9CC3D46A8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7AB74-A3C5-CF45-A5A3-124A94D15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83F40-6572-9341-AE1A-0342450A9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638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2981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342900" rtl="0" eaLnBrk="1" latinLnBrk="0" hangingPunct="1">
        <a:spcBef>
          <a:spcPct val="0"/>
        </a:spcBef>
        <a:buNone/>
        <a:defRPr sz="3600" b="1" kern="1200">
          <a:solidFill>
            <a:srgbClr val="857437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6794E2-0939-7444-A82A-8BD5C7FA1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6A5F8-57A3-204B-9489-10B6EA097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215484"/>
            <a:ext cx="11430000" cy="4596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2C088-FD5F-6E47-B5E9-B42B8CA51A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58118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554A5-B4DD-7045-B047-B7DA6D1E70A4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B8B9A-12D6-EA40-AB29-6918054B5D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6154" y="5811839"/>
            <a:ext cx="5941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F842A-A21A-C542-88CC-30F0DD78D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58118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03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baseline="0">
          <a:solidFill>
            <a:srgbClr val="A7934B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6794E2-0939-7444-A82A-8BD5C7FA1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6A5F8-57A3-204B-9489-10B6EA097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215484"/>
            <a:ext cx="11430000" cy="4596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2C088-FD5F-6E47-B5E9-B42B8CA51A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58118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554A5-B4DD-7045-B047-B7DA6D1E70A4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B8B9A-12D6-EA40-AB29-6918054B5D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6154" y="5811839"/>
            <a:ext cx="5941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F842A-A21A-C542-88CC-30F0DD78D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58118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410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baseline="0">
          <a:solidFill>
            <a:schemeClr val="tx1">
              <a:lumMod val="85000"/>
              <a:lumOff val="1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>
              <a:lumMod val="85000"/>
              <a:lumOff val="1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tx1">
              <a:lumMod val="85000"/>
              <a:lumOff val="1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>
              <a:lumMod val="85000"/>
              <a:lumOff val="1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>
              <a:lumMod val="85000"/>
              <a:lumOff val="1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>
              <a:lumMod val="85000"/>
              <a:lumOff val="1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apollo.eas.gatech.edu/" TargetMode="External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7E66134-3B68-CA46-9583-81F439EB81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400" dirty="0"/>
              <a:t>EAS 6410 Term paper presentation</a:t>
            </a:r>
          </a:p>
          <a:p>
            <a:r>
              <a:rPr lang="en-US" sz="2400" dirty="0"/>
              <a:t>Fanghe Zhao</a:t>
            </a:r>
          </a:p>
          <a:p>
            <a:r>
              <a:rPr lang="en-US" sz="2400" dirty="0"/>
              <a:t>Earth and Atmospheric School</a:t>
            </a:r>
          </a:p>
          <a:p>
            <a:r>
              <a:rPr lang="en-US" sz="2400" dirty="0"/>
              <a:t>2020 / 04 / 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E95FB-AFDA-C24E-BDC1-87184FFF62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wrap="square">
            <a:normAutofit/>
          </a:bodyPr>
          <a:lstStyle/>
          <a:p>
            <a:r>
              <a:rPr lang="en-US" sz="4000" dirty="0"/>
              <a:t>Effect of Diacetyl and Aromatics on springtime ozone production 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775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44A0C-53BD-4900-97D8-AAE345167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and 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AF493-F243-455F-918C-D857AE7B66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048" y="1215483"/>
            <a:ext cx="11430000" cy="496148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We can adjust aromatics and </a:t>
            </a:r>
            <a:r>
              <a:rPr lang="en-US" dirty="0" err="1"/>
              <a:t>diactyle</a:t>
            </a:r>
            <a:r>
              <a:rPr lang="en-US" dirty="0"/>
              <a:t> emission rate to have more ozone production within further observation agreement.</a:t>
            </a:r>
          </a:p>
          <a:p>
            <a:endParaRPr lang="en-US" dirty="0"/>
          </a:p>
          <a:p>
            <a:r>
              <a:rPr lang="en-US" dirty="0"/>
              <a:t>China rural region springtime ozone production rate is more sensitive with aromatics change.</a:t>
            </a:r>
          </a:p>
        </p:txBody>
      </p:sp>
    </p:spTree>
    <p:extLst>
      <p:ext uri="{BB962C8B-B14F-4D97-AF65-F5344CB8AC3E}">
        <p14:creationId xmlns:p14="http://schemas.microsoft.com/office/powerpoint/2010/main" val="1609268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17CC0-0D7C-48C1-A431-289412686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en-US" b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E3A851-0C54-48F7-8954-3220F12F81B9}"/>
              </a:ext>
            </a:extLst>
          </p:cNvPr>
          <p:cNvSpPr txBox="1"/>
          <p:nvPr/>
        </p:nvSpPr>
        <p:spPr>
          <a:xfrm>
            <a:off x="3148173" y="6042038"/>
            <a:ext cx="5895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Ozone diurnal cycle at DongYing from 2018 Mar to Apr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AA51E5-5E08-4623-A264-CC0A5EE8546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173" y="1284193"/>
            <a:ext cx="5564687" cy="47578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2168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202EF4-BE1D-8146-9846-177F3B789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latin typeface="Georgia" panose="02040502050405020303" pitchFamily="18" charset="0"/>
              </a:rPr>
              <a:t>Aromatics hydrocarbons plays important role in tropospheric photochemistry. [</a:t>
            </a:r>
            <a:r>
              <a:rPr lang="en-US" sz="2000" dirty="0">
                <a:latin typeface="Georgia" panose="02040502050405020303" pitchFamily="18" charset="0"/>
              </a:rPr>
              <a:t>Seinfeld &amp; Pandis, 2012]</a:t>
            </a:r>
            <a:endParaRPr lang="en-US" sz="2400" dirty="0">
              <a:latin typeface="Georgia" panose="02040502050405020303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latin typeface="Georgia" panose="02040502050405020303" pitchFamily="18" charset="0"/>
              </a:rPr>
              <a:t>Aromatics have been found to be the largest contributor of ozone formation in most urban areas in China. [</a:t>
            </a:r>
            <a:r>
              <a:rPr lang="en-US" sz="2000" dirty="0">
                <a:latin typeface="Georgia" panose="02040502050405020303" pitchFamily="18" charset="0"/>
              </a:rPr>
              <a:t>Liu et al., 2012]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latin typeface="Georgia" panose="02040502050405020303" pitchFamily="18" charset="0"/>
              </a:rPr>
              <a:t>Aromatic emission inventories based on bottom‐up method featured large uncertainties [Wang et al., 2020]</a:t>
            </a:r>
          </a:p>
          <a:p>
            <a:pPr>
              <a:lnSpc>
                <a:spcPct val="120000"/>
              </a:lnSpc>
            </a:pPr>
            <a:endParaRPr lang="en-US" sz="2000" dirty="0">
              <a:latin typeface="Georgia" panose="02040502050405020303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000" dirty="0">
                <a:latin typeface="Georgia" panose="02040502050405020303" pitchFamily="18" charset="0"/>
              </a:rPr>
              <a:t>[Liu et al. 2012]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06A601C-F7AC-0C4F-9F21-FDFB1BAE4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F1444A-468D-44F7-A0D9-F37893050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882" y="3704906"/>
            <a:ext cx="3658235" cy="306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16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F64C9-995C-4A7A-9D00-419A400AD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: Observation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8DD17-5D09-455E-AE4E-2B989BD860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048" y="1215483"/>
            <a:ext cx="11430000" cy="4961480"/>
          </a:xfrm>
        </p:spPr>
        <p:txBody>
          <a:bodyPr>
            <a:normAutofit/>
          </a:bodyPr>
          <a:lstStyle/>
          <a:p>
            <a:r>
              <a:rPr lang="en-US" sz="2400" dirty="0"/>
              <a:t>We use observation data collected from Qu</a:t>
            </a:r>
            <a:r>
              <a:rPr lang="en-US" altLang="zh-CN" sz="2400" dirty="0"/>
              <a:t> et al. at 2018 March and April in DongYing China NCP region with GC-FID method. </a:t>
            </a:r>
            <a:endParaRPr lang="en-US" sz="2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E2E069-E06A-4695-82F8-7D3692C1BF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0" r="3676"/>
          <a:stretch/>
        </p:blipFill>
        <p:spPr>
          <a:xfrm>
            <a:off x="6373705" y="2823241"/>
            <a:ext cx="5168054" cy="30403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EB5739-044D-451C-938F-905EE3B90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862" y="2029522"/>
            <a:ext cx="4799657" cy="462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759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2AF01-F01B-4F60-86DB-6C36500CA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: Model Description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3E5C1-2AEF-4ABD-B54C-02675E5FEC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048" y="1215483"/>
            <a:ext cx="11431952" cy="496148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We use both box model and 3-D model to simulate diacetyl and aromatic concentration.</a:t>
            </a:r>
          </a:p>
          <a:p>
            <a:endParaRPr lang="en-US" sz="1000" dirty="0"/>
          </a:p>
          <a:p>
            <a:r>
              <a:rPr lang="en-US" dirty="0"/>
              <a:t>For box model we use two different mechanisms</a:t>
            </a:r>
          </a:p>
          <a:p>
            <a:pPr lvl="1"/>
            <a:r>
              <a:rPr lang="en-US" dirty="0"/>
              <a:t>Modified GEOS-chem mechanism (REAM mechanism) </a:t>
            </a:r>
          </a:p>
          <a:p>
            <a:pPr lvl="3"/>
            <a:r>
              <a:rPr lang="en-US" dirty="0"/>
              <a:t>220 species 649 reactions</a:t>
            </a:r>
          </a:p>
          <a:p>
            <a:pPr lvl="3"/>
            <a:r>
              <a:rPr lang="en-US" dirty="0"/>
              <a:t>Lump species into tracers</a:t>
            </a:r>
          </a:p>
          <a:p>
            <a:pPr lvl="3"/>
            <a:endParaRPr lang="en-US" dirty="0"/>
          </a:p>
          <a:p>
            <a:pPr lvl="1"/>
            <a:r>
              <a:rPr lang="en-US" dirty="0"/>
              <a:t>Master Chemical Mechanism v3.3 (MCM mechanism)</a:t>
            </a:r>
          </a:p>
          <a:p>
            <a:pPr lvl="3"/>
            <a:r>
              <a:rPr lang="en-US" dirty="0"/>
              <a:t>3640 species 11030 reactions</a:t>
            </a:r>
          </a:p>
          <a:p>
            <a:pPr lvl="3"/>
            <a:r>
              <a:rPr lang="en-US" dirty="0"/>
              <a:t>near-explicit chemical mechanism</a:t>
            </a:r>
          </a:p>
          <a:p>
            <a:r>
              <a:rPr lang="en-US" dirty="0"/>
              <a:t>Specification:</a:t>
            </a:r>
          </a:p>
          <a:p>
            <a:pPr lvl="1"/>
            <a:r>
              <a:rPr lang="en-US" dirty="0"/>
              <a:t>1minute timestep</a:t>
            </a:r>
          </a:p>
          <a:p>
            <a:pPr lvl="1"/>
            <a:r>
              <a:rPr lang="en-US" dirty="0"/>
              <a:t>Constrain surface concentration by observation</a:t>
            </a:r>
          </a:p>
        </p:txBody>
      </p:sp>
    </p:spTree>
    <p:extLst>
      <p:ext uri="{BB962C8B-B14F-4D97-AF65-F5344CB8AC3E}">
        <p14:creationId xmlns:p14="http://schemas.microsoft.com/office/powerpoint/2010/main" val="3784891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E51AD3A-12BC-4380-91CA-AE885C5536E7}"/>
              </a:ext>
            </a:extLst>
          </p:cNvPr>
          <p:cNvSpPr/>
          <p:nvPr/>
        </p:nvSpPr>
        <p:spPr>
          <a:xfrm>
            <a:off x="1466295" y="4403162"/>
            <a:ext cx="9259410" cy="1660124"/>
          </a:xfrm>
          <a:custGeom>
            <a:avLst/>
            <a:gdLst>
              <a:gd name="connsiteX0" fmla="*/ 0 w 9064101"/>
              <a:gd name="connsiteY0" fmla="*/ 0 h 2752077"/>
              <a:gd name="connsiteX1" fmla="*/ 9064101 w 9064101"/>
              <a:gd name="connsiteY1" fmla="*/ 0 h 2752077"/>
              <a:gd name="connsiteX2" fmla="*/ 9064101 w 9064101"/>
              <a:gd name="connsiteY2" fmla="*/ 2752077 h 2752077"/>
              <a:gd name="connsiteX3" fmla="*/ 0 w 9064101"/>
              <a:gd name="connsiteY3" fmla="*/ 2752077 h 2752077"/>
              <a:gd name="connsiteX4" fmla="*/ 0 w 9064101"/>
              <a:gd name="connsiteY4" fmla="*/ 0 h 2752077"/>
              <a:gd name="connsiteX0" fmla="*/ 896645 w 9064101"/>
              <a:gd name="connsiteY0" fmla="*/ 0 h 2752077"/>
              <a:gd name="connsiteX1" fmla="*/ 9064101 w 9064101"/>
              <a:gd name="connsiteY1" fmla="*/ 0 h 2752077"/>
              <a:gd name="connsiteX2" fmla="*/ 9064101 w 9064101"/>
              <a:gd name="connsiteY2" fmla="*/ 2752077 h 2752077"/>
              <a:gd name="connsiteX3" fmla="*/ 0 w 9064101"/>
              <a:gd name="connsiteY3" fmla="*/ 2752077 h 2752077"/>
              <a:gd name="connsiteX4" fmla="*/ 896645 w 9064101"/>
              <a:gd name="connsiteY4" fmla="*/ 0 h 2752077"/>
              <a:gd name="connsiteX0" fmla="*/ 896645 w 9064101"/>
              <a:gd name="connsiteY0" fmla="*/ 0 h 2760955"/>
              <a:gd name="connsiteX1" fmla="*/ 9064101 w 9064101"/>
              <a:gd name="connsiteY1" fmla="*/ 0 h 2760955"/>
              <a:gd name="connsiteX2" fmla="*/ 8256233 w 9064101"/>
              <a:gd name="connsiteY2" fmla="*/ 2760955 h 2760955"/>
              <a:gd name="connsiteX3" fmla="*/ 0 w 9064101"/>
              <a:gd name="connsiteY3" fmla="*/ 2752077 h 2760955"/>
              <a:gd name="connsiteX4" fmla="*/ 896645 w 9064101"/>
              <a:gd name="connsiteY4" fmla="*/ 0 h 2760955"/>
              <a:gd name="connsiteX0" fmla="*/ 1509204 w 9064101"/>
              <a:gd name="connsiteY0" fmla="*/ 736846 h 2760955"/>
              <a:gd name="connsiteX1" fmla="*/ 9064101 w 9064101"/>
              <a:gd name="connsiteY1" fmla="*/ 0 h 2760955"/>
              <a:gd name="connsiteX2" fmla="*/ 8256233 w 9064101"/>
              <a:gd name="connsiteY2" fmla="*/ 2760955 h 2760955"/>
              <a:gd name="connsiteX3" fmla="*/ 0 w 9064101"/>
              <a:gd name="connsiteY3" fmla="*/ 2752077 h 2760955"/>
              <a:gd name="connsiteX4" fmla="*/ 1509204 w 9064101"/>
              <a:gd name="connsiteY4" fmla="*/ 736846 h 2760955"/>
              <a:gd name="connsiteX0" fmla="*/ 1509204 w 9259410"/>
              <a:gd name="connsiteY0" fmla="*/ 35510 h 2059619"/>
              <a:gd name="connsiteX1" fmla="*/ 9259410 w 9259410"/>
              <a:gd name="connsiteY1" fmla="*/ 0 h 2059619"/>
              <a:gd name="connsiteX2" fmla="*/ 8256233 w 9259410"/>
              <a:gd name="connsiteY2" fmla="*/ 2059619 h 2059619"/>
              <a:gd name="connsiteX3" fmla="*/ 0 w 9259410"/>
              <a:gd name="connsiteY3" fmla="*/ 2050741 h 2059619"/>
              <a:gd name="connsiteX4" fmla="*/ 1509204 w 9259410"/>
              <a:gd name="connsiteY4" fmla="*/ 35510 h 2059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59410" h="2059619">
                <a:moveTo>
                  <a:pt x="1509204" y="35510"/>
                </a:moveTo>
                <a:lnTo>
                  <a:pt x="9259410" y="0"/>
                </a:lnTo>
                <a:lnTo>
                  <a:pt x="8256233" y="2059619"/>
                </a:lnTo>
                <a:lnTo>
                  <a:pt x="0" y="2050741"/>
                </a:lnTo>
                <a:lnTo>
                  <a:pt x="1509204" y="3551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FADE195B-76E3-4C16-9FAF-46EAD73CC114}"/>
              </a:ext>
            </a:extLst>
          </p:cNvPr>
          <p:cNvSpPr/>
          <p:nvPr/>
        </p:nvSpPr>
        <p:spPr>
          <a:xfrm>
            <a:off x="994299" y="4279037"/>
            <a:ext cx="10049522" cy="1988598"/>
          </a:xfrm>
          <a:custGeom>
            <a:avLst/>
            <a:gdLst>
              <a:gd name="connsiteX0" fmla="*/ 0 w 9064101"/>
              <a:gd name="connsiteY0" fmla="*/ 0 h 2752077"/>
              <a:gd name="connsiteX1" fmla="*/ 9064101 w 9064101"/>
              <a:gd name="connsiteY1" fmla="*/ 0 h 2752077"/>
              <a:gd name="connsiteX2" fmla="*/ 9064101 w 9064101"/>
              <a:gd name="connsiteY2" fmla="*/ 2752077 h 2752077"/>
              <a:gd name="connsiteX3" fmla="*/ 0 w 9064101"/>
              <a:gd name="connsiteY3" fmla="*/ 2752077 h 2752077"/>
              <a:gd name="connsiteX4" fmla="*/ 0 w 9064101"/>
              <a:gd name="connsiteY4" fmla="*/ 0 h 2752077"/>
              <a:gd name="connsiteX0" fmla="*/ 896645 w 9064101"/>
              <a:gd name="connsiteY0" fmla="*/ 0 h 2752077"/>
              <a:gd name="connsiteX1" fmla="*/ 9064101 w 9064101"/>
              <a:gd name="connsiteY1" fmla="*/ 0 h 2752077"/>
              <a:gd name="connsiteX2" fmla="*/ 9064101 w 9064101"/>
              <a:gd name="connsiteY2" fmla="*/ 2752077 h 2752077"/>
              <a:gd name="connsiteX3" fmla="*/ 0 w 9064101"/>
              <a:gd name="connsiteY3" fmla="*/ 2752077 h 2752077"/>
              <a:gd name="connsiteX4" fmla="*/ 896645 w 9064101"/>
              <a:gd name="connsiteY4" fmla="*/ 0 h 2752077"/>
              <a:gd name="connsiteX0" fmla="*/ 896645 w 9064101"/>
              <a:gd name="connsiteY0" fmla="*/ 0 h 2760955"/>
              <a:gd name="connsiteX1" fmla="*/ 9064101 w 9064101"/>
              <a:gd name="connsiteY1" fmla="*/ 0 h 2760955"/>
              <a:gd name="connsiteX2" fmla="*/ 8256233 w 9064101"/>
              <a:gd name="connsiteY2" fmla="*/ 2760955 h 2760955"/>
              <a:gd name="connsiteX3" fmla="*/ 0 w 9064101"/>
              <a:gd name="connsiteY3" fmla="*/ 2752077 h 2760955"/>
              <a:gd name="connsiteX4" fmla="*/ 896645 w 9064101"/>
              <a:gd name="connsiteY4" fmla="*/ 0 h 2760955"/>
              <a:gd name="connsiteX0" fmla="*/ 1509204 w 9064101"/>
              <a:gd name="connsiteY0" fmla="*/ 736846 h 2760955"/>
              <a:gd name="connsiteX1" fmla="*/ 9064101 w 9064101"/>
              <a:gd name="connsiteY1" fmla="*/ 0 h 2760955"/>
              <a:gd name="connsiteX2" fmla="*/ 8256233 w 9064101"/>
              <a:gd name="connsiteY2" fmla="*/ 2760955 h 2760955"/>
              <a:gd name="connsiteX3" fmla="*/ 0 w 9064101"/>
              <a:gd name="connsiteY3" fmla="*/ 2752077 h 2760955"/>
              <a:gd name="connsiteX4" fmla="*/ 1509204 w 9064101"/>
              <a:gd name="connsiteY4" fmla="*/ 736846 h 2760955"/>
              <a:gd name="connsiteX0" fmla="*/ 1509204 w 9259410"/>
              <a:gd name="connsiteY0" fmla="*/ 35510 h 2059619"/>
              <a:gd name="connsiteX1" fmla="*/ 9259410 w 9259410"/>
              <a:gd name="connsiteY1" fmla="*/ 0 h 2059619"/>
              <a:gd name="connsiteX2" fmla="*/ 8256233 w 9259410"/>
              <a:gd name="connsiteY2" fmla="*/ 2059619 h 2059619"/>
              <a:gd name="connsiteX3" fmla="*/ 0 w 9259410"/>
              <a:gd name="connsiteY3" fmla="*/ 2050741 h 2059619"/>
              <a:gd name="connsiteX4" fmla="*/ 1509204 w 9259410"/>
              <a:gd name="connsiteY4" fmla="*/ 35510 h 2059619"/>
              <a:gd name="connsiteX0" fmla="*/ 1509204 w 9259410"/>
              <a:gd name="connsiteY0" fmla="*/ 35510 h 2059619"/>
              <a:gd name="connsiteX1" fmla="*/ 9259410 w 9259410"/>
              <a:gd name="connsiteY1" fmla="*/ 0 h 2059619"/>
              <a:gd name="connsiteX2" fmla="*/ 8256233 w 9259410"/>
              <a:gd name="connsiteY2" fmla="*/ 2059619 h 2059619"/>
              <a:gd name="connsiteX3" fmla="*/ 0 w 9259410"/>
              <a:gd name="connsiteY3" fmla="*/ 2050741 h 2059619"/>
              <a:gd name="connsiteX4" fmla="*/ 1509204 w 9259410"/>
              <a:gd name="connsiteY4" fmla="*/ 35510 h 2059619"/>
              <a:gd name="connsiteX0" fmla="*/ 1616776 w 9366982"/>
              <a:gd name="connsiteY0" fmla="*/ 35510 h 2059619"/>
              <a:gd name="connsiteX1" fmla="*/ 9366982 w 9366982"/>
              <a:gd name="connsiteY1" fmla="*/ 0 h 2059619"/>
              <a:gd name="connsiteX2" fmla="*/ 8363805 w 9366982"/>
              <a:gd name="connsiteY2" fmla="*/ 2059619 h 2059619"/>
              <a:gd name="connsiteX3" fmla="*/ 0 w 9366982"/>
              <a:gd name="connsiteY3" fmla="*/ 1903004 h 2059619"/>
              <a:gd name="connsiteX4" fmla="*/ 1616776 w 9366982"/>
              <a:gd name="connsiteY4" fmla="*/ 35510 h 2059619"/>
              <a:gd name="connsiteX0" fmla="*/ 1616776 w 9366982"/>
              <a:gd name="connsiteY0" fmla="*/ 35510 h 1920573"/>
              <a:gd name="connsiteX1" fmla="*/ 9366982 w 9366982"/>
              <a:gd name="connsiteY1" fmla="*/ 0 h 1920573"/>
              <a:gd name="connsiteX2" fmla="*/ 8545849 w 9366982"/>
              <a:gd name="connsiteY2" fmla="*/ 1920573 h 1920573"/>
              <a:gd name="connsiteX3" fmla="*/ 0 w 9366982"/>
              <a:gd name="connsiteY3" fmla="*/ 1903004 h 1920573"/>
              <a:gd name="connsiteX4" fmla="*/ 1616776 w 9366982"/>
              <a:gd name="connsiteY4" fmla="*/ 35510 h 1920573"/>
              <a:gd name="connsiteX0" fmla="*/ 1616776 w 9366982"/>
              <a:gd name="connsiteY0" fmla="*/ 35510 h 1929263"/>
              <a:gd name="connsiteX1" fmla="*/ 9366982 w 9366982"/>
              <a:gd name="connsiteY1" fmla="*/ 0 h 1929263"/>
              <a:gd name="connsiteX2" fmla="*/ 8413453 w 9366982"/>
              <a:gd name="connsiteY2" fmla="*/ 1929263 h 1929263"/>
              <a:gd name="connsiteX3" fmla="*/ 0 w 9366982"/>
              <a:gd name="connsiteY3" fmla="*/ 1903004 h 1929263"/>
              <a:gd name="connsiteX4" fmla="*/ 1616776 w 9366982"/>
              <a:gd name="connsiteY4" fmla="*/ 35510 h 1929263"/>
              <a:gd name="connsiteX0" fmla="*/ 1616776 w 9366982"/>
              <a:gd name="connsiteY0" fmla="*/ 35510 h 1920573"/>
              <a:gd name="connsiteX1" fmla="*/ 9366982 w 9366982"/>
              <a:gd name="connsiteY1" fmla="*/ 0 h 1920573"/>
              <a:gd name="connsiteX2" fmla="*/ 8338981 w 9366982"/>
              <a:gd name="connsiteY2" fmla="*/ 1920573 h 1920573"/>
              <a:gd name="connsiteX3" fmla="*/ 0 w 9366982"/>
              <a:gd name="connsiteY3" fmla="*/ 1903004 h 1920573"/>
              <a:gd name="connsiteX4" fmla="*/ 1616776 w 9366982"/>
              <a:gd name="connsiteY4" fmla="*/ 35510 h 1920573"/>
              <a:gd name="connsiteX0" fmla="*/ 1616776 w 9366982"/>
              <a:gd name="connsiteY0" fmla="*/ 35510 h 1946644"/>
              <a:gd name="connsiteX1" fmla="*/ 9366982 w 9366982"/>
              <a:gd name="connsiteY1" fmla="*/ 0 h 1946644"/>
              <a:gd name="connsiteX2" fmla="*/ 8256233 w 9366982"/>
              <a:gd name="connsiteY2" fmla="*/ 1946644 h 1946644"/>
              <a:gd name="connsiteX3" fmla="*/ 0 w 9366982"/>
              <a:gd name="connsiteY3" fmla="*/ 1903004 h 1946644"/>
              <a:gd name="connsiteX4" fmla="*/ 1616776 w 9366982"/>
              <a:gd name="connsiteY4" fmla="*/ 35510 h 1946644"/>
              <a:gd name="connsiteX0" fmla="*/ 1616776 w 9366982"/>
              <a:gd name="connsiteY0" fmla="*/ 35510 h 1946644"/>
              <a:gd name="connsiteX1" fmla="*/ 9366982 w 9366982"/>
              <a:gd name="connsiteY1" fmla="*/ 0 h 1946644"/>
              <a:gd name="connsiteX2" fmla="*/ 8256233 w 9366982"/>
              <a:gd name="connsiteY2" fmla="*/ 1946644 h 1946644"/>
              <a:gd name="connsiteX3" fmla="*/ 0 w 9366982"/>
              <a:gd name="connsiteY3" fmla="*/ 1903004 h 1946644"/>
              <a:gd name="connsiteX4" fmla="*/ 1616776 w 9366982"/>
              <a:gd name="connsiteY4" fmla="*/ 35510 h 194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66982" h="1946644">
                <a:moveTo>
                  <a:pt x="1616776" y="35510"/>
                </a:moveTo>
                <a:lnTo>
                  <a:pt x="9366982" y="0"/>
                </a:lnTo>
                <a:lnTo>
                  <a:pt x="8256233" y="1946644"/>
                </a:lnTo>
                <a:lnTo>
                  <a:pt x="0" y="1903004"/>
                </a:lnTo>
                <a:lnTo>
                  <a:pt x="1616776" y="3551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06A601C-F7AC-0C4F-9F21-FDFB1BAE4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88" y="200722"/>
            <a:ext cx="11430000" cy="1014761"/>
          </a:xfrm>
        </p:spPr>
        <p:txBody>
          <a:bodyPr/>
          <a:lstStyle/>
          <a:p>
            <a:r>
              <a:rPr lang="en-US" dirty="0"/>
              <a:t>Method : Model Description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03AEDF30-7394-4A06-8305-3F3472CD8824}"/>
              </a:ext>
            </a:extLst>
          </p:cNvPr>
          <p:cNvSpPr/>
          <p:nvPr/>
        </p:nvSpPr>
        <p:spPr>
          <a:xfrm rot="10800000">
            <a:off x="2491645" y="4448926"/>
            <a:ext cx="372862" cy="1447060"/>
          </a:xfrm>
          <a:prstGeom prst="downArrow">
            <a:avLst>
              <a:gd name="adj1" fmla="val 50000"/>
              <a:gd name="adj2" fmla="val 129452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540982-1AAF-4BD7-AA11-037352065492}"/>
              </a:ext>
            </a:extLst>
          </p:cNvPr>
          <p:cNvSpPr txBox="1"/>
          <p:nvPr/>
        </p:nvSpPr>
        <p:spPr>
          <a:xfrm>
            <a:off x="115866" y="3444175"/>
            <a:ext cx="37818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Emission</a:t>
            </a:r>
          </a:p>
          <a:p>
            <a:r>
              <a:rPr lang="en-US" sz="1400" dirty="0"/>
              <a:t>Anthropogenic Inventory(NEI2018)</a:t>
            </a:r>
          </a:p>
          <a:p>
            <a:r>
              <a:rPr lang="en-US" sz="1400" dirty="0"/>
              <a:t>Biogenic </a:t>
            </a:r>
            <a:r>
              <a:rPr lang="en-US" altLang="zh-CN" sz="1400" dirty="0"/>
              <a:t>(MEGAN Online and Offline)</a:t>
            </a:r>
            <a:endParaRPr lang="en-US" sz="1400" i="1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79B75EE-C67B-47BB-92F2-D9EFE9987B1D}"/>
              </a:ext>
            </a:extLst>
          </p:cNvPr>
          <p:cNvGrpSpPr/>
          <p:nvPr/>
        </p:nvGrpSpPr>
        <p:grpSpPr>
          <a:xfrm>
            <a:off x="1679808" y="1709576"/>
            <a:ext cx="3639489" cy="796753"/>
            <a:chOff x="2089383" y="1700485"/>
            <a:chExt cx="3639489" cy="796753"/>
          </a:xfrm>
        </p:grpSpPr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B5D67ED7-9D69-4C46-8D0B-4EF0E64C177C}"/>
                </a:ext>
              </a:extLst>
            </p:cNvPr>
            <p:cNvSpPr/>
            <p:nvPr/>
          </p:nvSpPr>
          <p:spPr>
            <a:xfrm>
              <a:off x="2310176" y="2107953"/>
              <a:ext cx="3418696" cy="389285"/>
            </a:xfrm>
            <a:prstGeom prst="rightArrow">
              <a:avLst>
                <a:gd name="adj1" fmla="val 50000"/>
                <a:gd name="adj2" fmla="val 191486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3204A28-3A80-4A1E-B974-9AFC23EF8284}"/>
                </a:ext>
              </a:extLst>
            </p:cNvPr>
            <p:cNvSpPr txBox="1"/>
            <p:nvPr/>
          </p:nvSpPr>
          <p:spPr>
            <a:xfrm>
              <a:off x="2089383" y="1700485"/>
              <a:ext cx="28377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Horizontal Transport</a:t>
              </a:r>
            </a:p>
            <a:p>
              <a:r>
                <a:rPr lang="en-US" sz="1400" dirty="0"/>
                <a:t>(Input met data from WRF4.0)</a:t>
              </a:r>
            </a:p>
          </p:txBody>
        </p:sp>
      </p:grpSp>
      <p:sp>
        <p:nvSpPr>
          <p:cNvPr id="14" name="Arrow: Down 13">
            <a:extLst>
              <a:ext uri="{FF2B5EF4-FFF2-40B4-BE49-F238E27FC236}">
                <a16:creationId xmlns:a16="http://schemas.microsoft.com/office/drawing/2014/main" id="{67C79711-800C-47A1-A66A-3414962FA859}"/>
              </a:ext>
            </a:extLst>
          </p:cNvPr>
          <p:cNvSpPr/>
          <p:nvPr/>
        </p:nvSpPr>
        <p:spPr>
          <a:xfrm>
            <a:off x="9971570" y="3725396"/>
            <a:ext cx="372862" cy="1447060"/>
          </a:xfrm>
          <a:prstGeom prst="downArrow">
            <a:avLst>
              <a:gd name="adj1" fmla="val 50000"/>
              <a:gd name="adj2" fmla="val 108024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B49FEC-B3B6-4A3D-9F42-9C9487E750E5}"/>
              </a:ext>
            </a:extLst>
          </p:cNvPr>
          <p:cNvSpPr txBox="1"/>
          <p:nvPr/>
        </p:nvSpPr>
        <p:spPr>
          <a:xfrm>
            <a:off x="9873077" y="3320537"/>
            <a:ext cx="2149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Dry and Wet </a:t>
            </a:r>
            <a:r>
              <a:rPr lang="en-US" sz="1400" b="1" dirty="0"/>
              <a:t>Deposition</a:t>
            </a:r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BD3AF0EE-17D3-426C-AF2E-CB0284767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443" y="489825"/>
            <a:ext cx="1183269" cy="1183269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27572ED1-1431-4FAA-88FD-4FC89E30E4EF}"/>
              </a:ext>
            </a:extLst>
          </p:cNvPr>
          <p:cNvSpPr/>
          <p:nvPr/>
        </p:nvSpPr>
        <p:spPr>
          <a:xfrm>
            <a:off x="6857999" y="2670330"/>
            <a:ext cx="3015078" cy="3015078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REAM photochemistry</a:t>
            </a:r>
          </a:p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Mechanism </a:t>
            </a:r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E7754010-3634-4A22-A348-7D2585DAE67B}"/>
              </a:ext>
            </a:extLst>
          </p:cNvPr>
          <p:cNvSpPr/>
          <p:nvPr/>
        </p:nvSpPr>
        <p:spPr>
          <a:xfrm>
            <a:off x="5914505" y="1464380"/>
            <a:ext cx="2171035" cy="1251752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Cloud Resolving &amp; Convection</a:t>
            </a:r>
          </a:p>
          <a:p>
            <a:pPr algn="ctr"/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(Kain–Fritsch eta scheme)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43F7B08-47FC-465E-93B2-4D811DD6D475}"/>
              </a:ext>
            </a:extLst>
          </p:cNvPr>
          <p:cNvGrpSpPr/>
          <p:nvPr/>
        </p:nvGrpSpPr>
        <p:grpSpPr>
          <a:xfrm>
            <a:off x="5388114" y="3034766"/>
            <a:ext cx="1415772" cy="1381260"/>
            <a:chOff x="5498863" y="3067666"/>
            <a:chExt cx="1415772" cy="1381260"/>
          </a:xfrm>
        </p:grpSpPr>
        <p:sp>
          <p:nvSpPr>
            <p:cNvPr id="22" name="Lightning Bolt 21">
              <a:extLst>
                <a:ext uri="{FF2B5EF4-FFF2-40B4-BE49-F238E27FC236}">
                  <a16:creationId xmlns:a16="http://schemas.microsoft.com/office/drawing/2014/main" id="{763CD98D-B9D4-4903-B504-383D28441080}"/>
                </a:ext>
              </a:extLst>
            </p:cNvPr>
            <p:cNvSpPr/>
            <p:nvPr/>
          </p:nvSpPr>
          <p:spPr>
            <a:xfrm flipH="1">
              <a:off x="5956819" y="3067666"/>
              <a:ext cx="917380" cy="1381260"/>
            </a:xfrm>
            <a:prstGeom prst="lightningBol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A543FF1-D6F0-473C-83B9-D2B519598C44}"/>
                </a:ext>
              </a:extLst>
            </p:cNvPr>
            <p:cNvSpPr txBox="1"/>
            <p:nvPr/>
          </p:nvSpPr>
          <p:spPr>
            <a:xfrm>
              <a:off x="5498863" y="3399941"/>
              <a:ext cx="14157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Lightning NOx</a:t>
              </a:r>
              <a:endParaRPr lang="en-US" sz="1400" dirty="0"/>
            </a:p>
          </p:txBody>
        </p:sp>
      </p:grpSp>
      <p:sp>
        <p:nvSpPr>
          <p:cNvPr id="24" name="Arrow: Down 23">
            <a:extLst>
              <a:ext uri="{FF2B5EF4-FFF2-40B4-BE49-F238E27FC236}">
                <a16:creationId xmlns:a16="http://schemas.microsoft.com/office/drawing/2014/main" id="{A21BE4A8-C37C-4985-8892-7578FF5454C8}"/>
              </a:ext>
            </a:extLst>
          </p:cNvPr>
          <p:cNvSpPr/>
          <p:nvPr/>
        </p:nvSpPr>
        <p:spPr>
          <a:xfrm rot="2289383">
            <a:off x="9246041" y="1726825"/>
            <a:ext cx="459688" cy="1041786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4FCD276-D394-412B-A374-3DEFBFC2D1B7}"/>
              </a:ext>
            </a:extLst>
          </p:cNvPr>
          <p:cNvSpPr/>
          <p:nvPr/>
        </p:nvSpPr>
        <p:spPr>
          <a:xfrm>
            <a:off x="8481793" y="2591935"/>
            <a:ext cx="7144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SourceSansPro"/>
              </a:rPr>
              <a:t>Fast-J</a:t>
            </a:r>
            <a:endParaRPr lang="en-US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B74F4F-889E-4558-930C-E7E57E15D933}"/>
              </a:ext>
            </a:extLst>
          </p:cNvPr>
          <p:cNvSpPr txBox="1"/>
          <p:nvPr/>
        </p:nvSpPr>
        <p:spPr>
          <a:xfrm>
            <a:off x="7138795" y="5721204"/>
            <a:ext cx="26429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Land type</a:t>
            </a:r>
            <a:r>
              <a:rPr lang="en-US" sz="1400" dirty="0"/>
              <a:t>(Olson land map)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E3A3A0-901D-4621-904E-80B64FA884AD}"/>
              </a:ext>
            </a:extLst>
          </p:cNvPr>
          <p:cNvSpPr txBox="1"/>
          <p:nvPr/>
        </p:nvSpPr>
        <p:spPr>
          <a:xfrm>
            <a:off x="6897950" y="6391922"/>
            <a:ext cx="384592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Boundary Condition </a:t>
            </a:r>
            <a:r>
              <a:rPr lang="en-US" sz="1500" dirty="0"/>
              <a:t>(From GEOS-Chem)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7EA539D-B760-4214-9ECE-4201A5B0A7E5}"/>
              </a:ext>
            </a:extLst>
          </p:cNvPr>
          <p:cNvSpPr txBox="1"/>
          <p:nvPr/>
        </p:nvSpPr>
        <p:spPr>
          <a:xfrm>
            <a:off x="4862577" y="5369165"/>
            <a:ext cx="2310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Grids</a:t>
            </a:r>
            <a:r>
              <a:rPr lang="en-US" sz="1400" dirty="0"/>
              <a:t> : 4km or 36km </a:t>
            </a:r>
          </a:p>
          <a:p>
            <a:r>
              <a:rPr lang="en-US" sz="1400" dirty="0"/>
              <a:t>(WRF’s lambert projection)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3CB211B-F8F3-41B4-950C-F605560A5501}"/>
              </a:ext>
            </a:extLst>
          </p:cNvPr>
          <p:cNvGrpSpPr/>
          <p:nvPr/>
        </p:nvGrpSpPr>
        <p:grpSpPr>
          <a:xfrm>
            <a:off x="3037000" y="2516162"/>
            <a:ext cx="2383729" cy="2873011"/>
            <a:chOff x="3095348" y="2491783"/>
            <a:chExt cx="2383729" cy="2873011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BBF4EB60-6B89-4BEC-AC6A-CF06308D08E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29" t="8609" r="29424" b="2084"/>
            <a:stretch/>
          </p:blipFill>
          <p:spPr bwMode="auto">
            <a:xfrm>
              <a:off x="3470856" y="2618099"/>
              <a:ext cx="1538518" cy="2746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Arrow: Up-Down 15">
              <a:extLst>
                <a:ext uri="{FF2B5EF4-FFF2-40B4-BE49-F238E27FC236}">
                  <a16:creationId xmlns:a16="http://schemas.microsoft.com/office/drawing/2014/main" id="{9EF31FD2-A55E-40A6-9A12-235AD6A18E34}"/>
                </a:ext>
              </a:extLst>
            </p:cNvPr>
            <p:cNvSpPr/>
            <p:nvPr/>
          </p:nvSpPr>
          <p:spPr>
            <a:xfrm>
              <a:off x="4019524" y="2491783"/>
              <a:ext cx="372862" cy="2777628"/>
            </a:xfrm>
            <a:prstGeom prst="upDownArrow">
              <a:avLst>
                <a:gd name="adj1" fmla="val 50000"/>
                <a:gd name="adj2" fmla="val 108984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2043D34-B085-45BA-9F0A-E5B9AA7F857C}"/>
                </a:ext>
              </a:extLst>
            </p:cNvPr>
            <p:cNvSpPr txBox="1"/>
            <p:nvPr/>
          </p:nvSpPr>
          <p:spPr>
            <a:xfrm>
              <a:off x="3095348" y="3314358"/>
              <a:ext cx="23837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/>
                <a:t>Vertical Transport</a:t>
              </a:r>
            </a:p>
            <a:p>
              <a:pPr algn="ctr"/>
              <a:r>
                <a:rPr lang="en-US" sz="1400" dirty="0"/>
                <a:t>(Hybrid Vertical Coordinate)</a:t>
              </a:r>
              <a:endParaRPr lang="en-US" dirty="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A142CA4-5CF0-4A0E-A649-BE3488B4BEE4}"/>
              </a:ext>
            </a:extLst>
          </p:cNvPr>
          <p:cNvSpPr/>
          <p:nvPr/>
        </p:nvSpPr>
        <p:spPr>
          <a:xfrm>
            <a:off x="349188" y="1107830"/>
            <a:ext cx="5006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222222"/>
                </a:solidFill>
                <a:latin typeface="HelveticaNeue-Light"/>
                <a:hlinkClick r:id="rId5"/>
              </a:rPr>
              <a:t>Regional Chemical Transport Model (REAM)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526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C1A04-AE81-48CF-9E7C-B157B0931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F86064-5D2C-40F0-AB04-370B8396E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75" y="1131672"/>
            <a:ext cx="5952200" cy="51706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D4CCFE-2841-4954-BF62-8B6CEFC7473D}"/>
              </a:ext>
            </a:extLst>
          </p:cNvPr>
          <p:cNvSpPr txBox="1"/>
          <p:nvPr/>
        </p:nvSpPr>
        <p:spPr>
          <a:xfrm>
            <a:off x="4435747" y="6263822"/>
            <a:ext cx="34884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Box model within REAM mechanism</a:t>
            </a:r>
          </a:p>
        </p:txBody>
      </p:sp>
    </p:spTree>
    <p:extLst>
      <p:ext uri="{BB962C8B-B14F-4D97-AF65-F5344CB8AC3E}">
        <p14:creationId xmlns:p14="http://schemas.microsoft.com/office/powerpoint/2010/main" val="898223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F7252-551E-42B6-82C1-510CCE2E9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8454EE-0B7A-49BE-BA3A-2140596D20B3}"/>
              </a:ext>
            </a:extLst>
          </p:cNvPr>
          <p:cNvSpPr txBox="1"/>
          <p:nvPr/>
        </p:nvSpPr>
        <p:spPr>
          <a:xfrm>
            <a:off x="1392806" y="5913121"/>
            <a:ext cx="34884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Box model within REAM mechanism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227C90-1AC3-4FA3-804F-5BDB09A61DCE}"/>
              </a:ext>
            </a:extLst>
          </p:cNvPr>
          <p:cNvSpPr txBox="1"/>
          <p:nvPr/>
        </p:nvSpPr>
        <p:spPr>
          <a:xfrm>
            <a:off x="7148247" y="5913121"/>
            <a:ext cx="3387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Box model within MCM mechanism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785A50-B537-4BDD-962D-93A4994678F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527" y="1155748"/>
            <a:ext cx="5101946" cy="4486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141189-01A7-4635-A7DD-4A6548891D3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27" y="1215483"/>
            <a:ext cx="5101945" cy="44867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7469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76464-9639-44E9-8162-F1EBF2474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75FFF4-2EEE-46E0-80E7-2BFD21761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736" y="1855162"/>
            <a:ext cx="10900528" cy="40412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116C7B-1C0E-4E1A-A9B1-2977A5D35B32}"/>
              </a:ext>
            </a:extLst>
          </p:cNvPr>
          <p:cNvSpPr txBox="1"/>
          <p:nvPr/>
        </p:nvSpPr>
        <p:spPr>
          <a:xfrm>
            <a:off x="4351772" y="6082398"/>
            <a:ext cx="34884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Box model within REAM mechanism</a:t>
            </a:r>
          </a:p>
        </p:txBody>
      </p:sp>
    </p:spTree>
    <p:extLst>
      <p:ext uri="{BB962C8B-B14F-4D97-AF65-F5344CB8AC3E}">
        <p14:creationId xmlns:p14="http://schemas.microsoft.com/office/powerpoint/2010/main" val="218546907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2015_editable_slide_template</Template>
  <TotalTime>2794</TotalTime>
  <Words>345</Words>
  <Application>Microsoft Office PowerPoint</Application>
  <PresentationFormat>Widescreen</PresentationFormat>
  <Paragraphs>63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Roboto</vt:lpstr>
      <vt:lpstr>Georgia</vt:lpstr>
      <vt:lpstr>Roboto Condensed Light</vt:lpstr>
      <vt:lpstr>Arial</vt:lpstr>
      <vt:lpstr>HelveticaNeue-Light</vt:lpstr>
      <vt:lpstr>SourceSansPro</vt:lpstr>
      <vt:lpstr>Calibri</vt:lpstr>
      <vt:lpstr>Custom Design</vt:lpstr>
      <vt:lpstr>1_Custom Design</vt:lpstr>
      <vt:lpstr>2_Custom Design</vt:lpstr>
      <vt:lpstr>Effect of Diacetyl and Aromatics on springtime ozone production   </vt:lpstr>
      <vt:lpstr>Introduction</vt:lpstr>
      <vt:lpstr>Introduction</vt:lpstr>
      <vt:lpstr>Method : Observation Data</vt:lpstr>
      <vt:lpstr>Method : Model Description</vt:lpstr>
      <vt:lpstr>Method : Model Description</vt:lpstr>
      <vt:lpstr>Result</vt:lpstr>
      <vt:lpstr>Result</vt:lpstr>
      <vt:lpstr>Result</vt:lpstr>
      <vt:lpstr>Conclusion and Future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Fhe Zhao</cp:lastModifiedBy>
  <cp:revision>109</cp:revision>
  <dcterms:created xsi:type="dcterms:W3CDTF">2016-03-09T16:46:53Z</dcterms:created>
  <dcterms:modified xsi:type="dcterms:W3CDTF">2020-04-27T03:50:37Z</dcterms:modified>
</cp:coreProperties>
</file>