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8" r:id="rId4"/>
    <p:sldId id="259" r:id="rId5"/>
    <p:sldId id="260" r:id="rId6"/>
    <p:sldId id="261" r:id="rId7"/>
    <p:sldId id="262" r:id="rId8"/>
    <p:sldId id="263" r:id="rId9"/>
    <p:sldId id="264" r:id="rId10"/>
    <p:sldId id="267" r:id="rId11"/>
    <p:sldId id="266"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22" autoAdjust="0"/>
  </p:normalViewPr>
  <p:slideViewPr>
    <p:cSldViewPr>
      <p:cViewPr>
        <p:scale>
          <a:sx n="40" d="100"/>
          <a:sy n="40" d="100"/>
        </p:scale>
        <p:origin x="-1956" y="-7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ael\Desktop\abri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ael\Desktop\desktop%20mar05\poster_met\monit_tceq.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ael\Desktop\abr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latin typeface="Century Gothic" pitchFamily="34" charset="0"/>
              </a:defRPr>
            </a:pPr>
            <a:r>
              <a:rPr lang="en-US">
                <a:latin typeface="Century Gothic" pitchFamily="34" charset="0"/>
              </a:rPr>
              <a:t>Average wind velocities observed in Monterrey during 2006</a:t>
            </a:r>
          </a:p>
        </c:rich>
      </c:tx>
      <c:layout/>
    </c:title>
    <c:plotArea>
      <c:layout/>
      <c:barChart>
        <c:barDir val="col"/>
        <c:grouping val="clustered"/>
        <c:ser>
          <c:idx val="0"/>
          <c:order val="0"/>
          <c:cat>
            <c:strRef>
              <c:f>Sheet1!$Q$65:$Q$76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Sheet1!$R$65:$R$76</c:f>
              <c:numCache>
                <c:formatCode>0.00</c:formatCode>
                <c:ptCount val="12"/>
                <c:pt idx="0">
                  <c:v>0.44444444444444448</c:v>
                </c:pt>
                <c:pt idx="1">
                  <c:v>0.86111111111111127</c:v>
                </c:pt>
                <c:pt idx="2">
                  <c:v>1.6388888888888891</c:v>
                </c:pt>
                <c:pt idx="3">
                  <c:v>2</c:v>
                </c:pt>
                <c:pt idx="4">
                  <c:v>2</c:v>
                </c:pt>
                <c:pt idx="5">
                  <c:v>2.3333333333333335</c:v>
                </c:pt>
                <c:pt idx="6">
                  <c:v>2.027777777777779</c:v>
                </c:pt>
                <c:pt idx="7">
                  <c:v>2</c:v>
                </c:pt>
                <c:pt idx="8">
                  <c:v>1.3055555555555558</c:v>
                </c:pt>
                <c:pt idx="9">
                  <c:v>1.1666666666666667</c:v>
                </c:pt>
                <c:pt idx="10">
                  <c:v>0.80555555555555569</c:v>
                </c:pt>
                <c:pt idx="11">
                  <c:v>0.55555555555555569</c:v>
                </c:pt>
              </c:numCache>
            </c:numRef>
          </c:val>
        </c:ser>
        <c:axId val="58150912"/>
        <c:axId val="58152832"/>
      </c:barChart>
      <c:catAx>
        <c:axId val="58150912"/>
        <c:scaling>
          <c:orientation val="minMax"/>
        </c:scaling>
        <c:axPos val="b"/>
        <c:title>
          <c:tx>
            <c:rich>
              <a:bodyPr/>
              <a:lstStyle/>
              <a:p>
                <a:pPr>
                  <a:defRPr sz="1100">
                    <a:latin typeface="Century Gothic" pitchFamily="34" charset="0"/>
                  </a:defRPr>
                </a:pPr>
                <a:r>
                  <a:rPr lang="en-US" sz="1100">
                    <a:latin typeface="Century Gothic" pitchFamily="34" charset="0"/>
                  </a:rPr>
                  <a:t>Month</a:t>
                </a:r>
              </a:p>
            </c:rich>
          </c:tx>
          <c:layout/>
        </c:title>
        <c:majorTickMark val="none"/>
        <c:tickLblPos val="nextTo"/>
        <c:txPr>
          <a:bodyPr/>
          <a:lstStyle/>
          <a:p>
            <a:pPr>
              <a:defRPr sz="800" b="1">
                <a:latin typeface="Century Gothic" pitchFamily="34" charset="0"/>
              </a:defRPr>
            </a:pPr>
            <a:endParaRPr lang="en-US"/>
          </a:p>
        </c:txPr>
        <c:crossAx val="58152832"/>
        <c:crosses val="autoZero"/>
        <c:auto val="1"/>
        <c:lblAlgn val="ctr"/>
        <c:lblOffset val="100"/>
      </c:catAx>
      <c:valAx>
        <c:axId val="58152832"/>
        <c:scaling>
          <c:orientation val="minMax"/>
        </c:scaling>
        <c:axPos val="l"/>
        <c:title>
          <c:tx>
            <c:rich>
              <a:bodyPr/>
              <a:lstStyle/>
              <a:p>
                <a:pPr>
                  <a:defRPr sz="1200" b="1">
                    <a:latin typeface="Century Gothic" pitchFamily="34" charset="0"/>
                  </a:defRPr>
                </a:pPr>
                <a:r>
                  <a:rPr lang="en-US" sz="1200" b="1">
                    <a:latin typeface="Century Gothic" pitchFamily="34" charset="0"/>
                  </a:rPr>
                  <a:t>Wind speed (m/s)</a:t>
                </a:r>
              </a:p>
            </c:rich>
          </c:tx>
          <c:layout>
            <c:manualLayout>
              <c:xMode val="edge"/>
              <c:yMode val="edge"/>
              <c:x val="2.2012578616352207E-2"/>
              <c:y val="0.4083567679040121"/>
            </c:manualLayout>
          </c:layout>
        </c:title>
        <c:numFmt formatCode="0.00" sourceLinked="1"/>
        <c:tickLblPos val="nextTo"/>
        <c:txPr>
          <a:bodyPr/>
          <a:lstStyle/>
          <a:p>
            <a:pPr>
              <a:defRPr sz="1100">
                <a:latin typeface="Century Gothic" pitchFamily="34" charset="0"/>
              </a:defRPr>
            </a:pPr>
            <a:endParaRPr lang="en-US"/>
          </a:p>
        </c:txPr>
        <c:crossAx val="5815091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4121684789401324E-2"/>
          <c:y val="6.1447767459560827E-2"/>
          <c:w val="0.80097657792775856"/>
          <c:h val="0.6422046316679656"/>
        </c:manualLayout>
      </c:layout>
      <c:lineChart>
        <c:grouping val="standard"/>
        <c:ser>
          <c:idx val="2"/>
          <c:order val="0"/>
          <c:tx>
            <c:v>LDO - CAMS 44</c:v>
          </c:tx>
          <c:marker>
            <c:symbol val="none"/>
          </c:marker>
          <c:cat>
            <c:strRef>
              <c:f>Sheet4!$A$2:$A$73</c:f>
              <c:strCache>
                <c:ptCount val="72"/>
                <c:pt idx="0">
                  <c:v>17/03/2008_00</c:v>
                </c:pt>
                <c:pt idx="1">
                  <c:v>17/03/2008_01</c:v>
                </c:pt>
                <c:pt idx="2">
                  <c:v>17/03/2008_02</c:v>
                </c:pt>
                <c:pt idx="3">
                  <c:v>17/03/2008_03</c:v>
                </c:pt>
                <c:pt idx="4">
                  <c:v>17/03/2008_04</c:v>
                </c:pt>
                <c:pt idx="5">
                  <c:v>17/03/2008_05</c:v>
                </c:pt>
                <c:pt idx="6">
                  <c:v>17/03/2008_06</c:v>
                </c:pt>
                <c:pt idx="7">
                  <c:v>17/03/2008_07</c:v>
                </c:pt>
                <c:pt idx="8">
                  <c:v>17/03/2008_08</c:v>
                </c:pt>
                <c:pt idx="9">
                  <c:v>17/03/2008_09</c:v>
                </c:pt>
                <c:pt idx="10">
                  <c:v>17/03/2008_10</c:v>
                </c:pt>
                <c:pt idx="11">
                  <c:v>17/03/2008_11</c:v>
                </c:pt>
                <c:pt idx="12">
                  <c:v>17/03/2008_12</c:v>
                </c:pt>
                <c:pt idx="13">
                  <c:v>17/03/2008_13</c:v>
                </c:pt>
                <c:pt idx="14">
                  <c:v>17/03/2008_14</c:v>
                </c:pt>
                <c:pt idx="15">
                  <c:v>17/03/2008_15</c:v>
                </c:pt>
                <c:pt idx="16">
                  <c:v>17/03/2008_16</c:v>
                </c:pt>
                <c:pt idx="17">
                  <c:v>17/03/2008_17</c:v>
                </c:pt>
                <c:pt idx="18">
                  <c:v>17/03/2008_18</c:v>
                </c:pt>
                <c:pt idx="19">
                  <c:v>17/03/2008_19</c:v>
                </c:pt>
                <c:pt idx="20">
                  <c:v>17/03/2008_20</c:v>
                </c:pt>
                <c:pt idx="21">
                  <c:v>17/03/2008_21</c:v>
                </c:pt>
                <c:pt idx="22">
                  <c:v>17/03/2008_22</c:v>
                </c:pt>
                <c:pt idx="23">
                  <c:v>17/03/2008_23</c:v>
                </c:pt>
                <c:pt idx="24">
                  <c:v>18/03/2008_00</c:v>
                </c:pt>
                <c:pt idx="25">
                  <c:v>18/03/2008_01</c:v>
                </c:pt>
                <c:pt idx="26">
                  <c:v>18/03/2008_02</c:v>
                </c:pt>
                <c:pt idx="27">
                  <c:v>18/03/2008_03</c:v>
                </c:pt>
                <c:pt idx="28">
                  <c:v>18/03/2008_04</c:v>
                </c:pt>
                <c:pt idx="29">
                  <c:v>18/03/2008_05</c:v>
                </c:pt>
                <c:pt idx="30">
                  <c:v>18/03/2008_06</c:v>
                </c:pt>
                <c:pt idx="31">
                  <c:v>18/03/2008_07</c:v>
                </c:pt>
                <c:pt idx="32">
                  <c:v>18/03/2008_08</c:v>
                </c:pt>
                <c:pt idx="33">
                  <c:v>18/03/2008_09</c:v>
                </c:pt>
                <c:pt idx="34">
                  <c:v>18/03/2008_10</c:v>
                </c:pt>
                <c:pt idx="35">
                  <c:v>18/03/2008_11</c:v>
                </c:pt>
                <c:pt idx="36">
                  <c:v>18/03/2008_12</c:v>
                </c:pt>
                <c:pt idx="37">
                  <c:v>18/03/2008_13</c:v>
                </c:pt>
                <c:pt idx="38">
                  <c:v>18/03/2008_14</c:v>
                </c:pt>
                <c:pt idx="39">
                  <c:v>18/03/2008_15</c:v>
                </c:pt>
                <c:pt idx="40">
                  <c:v>18/03/2008_16</c:v>
                </c:pt>
                <c:pt idx="41">
                  <c:v>18/03/2008_17</c:v>
                </c:pt>
                <c:pt idx="42">
                  <c:v>18/03/2008_18</c:v>
                </c:pt>
                <c:pt idx="43">
                  <c:v>18/03/2008_19</c:v>
                </c:pt>
                <c:pt idx="44">
                  <c:v>18/03/2008_20</c:v>
                </c:pt>
                <c:pt idx="45">
                  <c:v>18/03/2008_21</c:v>
                </c:pt>
                <c:pt idx="46">
                  <c:v>18/03/2008_22</c:v>
                </c:pt>
                <c:pt idx="47">
                  <c:v>18/03/2008_23</c:v>
                </c:pt>
                <c:pt idx="48">
                  <c:v>19/03/2008_00</c:v>
                </c:pt>
                <c:pt idx="49">
                  <c:v>19/03/2008_01</c:v>
                </c:pt>
                <c:pt idx="50">
                  <c:v>19/03/2008_02</c:v>
                </c:pt>
                <c:pt idx="51">
                  <c:v>19/03/2008_03</c:v>
                </c:pt>
                <c:pt idx="52">
                  <c:v>19/03/2008_04</c:v>
                </c:pt>
                <c:pt idx="53">
                  <c:v>19/03/2008_05</c:v>
                </c:pt>
                <c:pt idx="54">
                  <c:v>19/03/2008_06</c:v>
                </c:pt>
                <c:pt idx="55">
                  <c:v>19/03/2008_07</c:v>
                </c:pt>
                <c:pt idx="56">
                  <c:v>19/03/2008_08</c:v>
                </c:pt>
                <c:pt idx="57">
                  <c:v>19/03/2008_09</c:v>
                </c:pt>
                <c:pt idx="58">
                  <c:v>19/03/2008_10</c:v>
                </c:pt>
                <c:pt idx="59">
                  <c:v>19/03/2008_11</c:v>
                </c:pt>
                <c:pt idx="60">
                  <c:v>19/03/2008_12</c:v>
                </c:pt>
                <c:pt idx="61">
                  <c:v>19/03/2008_13</c:v>
                </c:pt>
                <c:pt idx="62">
                  <c:v>19/03/2008_14</c:v>
                </c:pt>
                <c:pt idx="63">
                  <c:v>19/03/2008_15</c:v>
                </c:pt>
                <c:pt idx="64">
                  <c:v>19/03/2008_16</c:v>
                </c:pt>
                <c:pt idx="65">
                  <c:v>19/03/2008_17</c:v>
                </c:pt>
                <c:pt idx="66">
                  <c:v>19/03/2008_18</c:v>
                </c:pt>
                <c:pt idx="67">
                  <c:v>19/03/2008_19</c:v>
                </c:pt>
                <c:pt idx="68">
                  <c:v>19/03/2008_20</c:v>
                </c:pt>
                <c:pt idx="69">
                  <c:v>19/03/2008_21</c:v>
                </c:pt>
                <c:pt idx="70">
                  <c:v>19/03/2008_22</c:v>
                </c:pt>
                <c:pt idx="71">
                  <c:v>19/03/2008_23</c:v>
                </c:pt>
              </c:strCache>
            </c:strRef>
          </c:cat>
          <c:val>
            <c:numRef>
              <c:f>Sheet4!$F$2:$F$73</c:f>
              <c:numCache>
                <c:formatCode>General</c:formatCode>
                <c:ptCount val="72"/>
                <c:pt idx="0">
                  <c:v>8.761984</c:v>
                </c:pt>
                <c:pt idx="1">
                  <c:v>8.49376</c:v>
                </c:pt>
                <c:pt idx="2">
                  <c:v>7.8231999999999955</c:v>
                </c:pt>
                <c:pt idx="3">
                  <c:v>7.8679039999999869</c:v>
                </c:pt>
                <c:pt idx="4">
                  <c:v>7.6890879999999955</c:v>
                </c:pt>
                <c:pt idx="5">
                  <c:v>7.3761599999999996</c:v>
                </c:pt>
                <c:pt idx="6">
                  <c:v>6.9738240000000014</c:v>
                </c:pt>
                <c:pt idx="7">
                  <c:v>7.1526399999999946</c:v>
                </c:pt>
                <c:pt idx="8">
                  <c:v>7.4208640000000008</c:v>
                </c:pt>
                <c:pt idx="9">
                  <c:v>7.5996800000000002</c:v>
                </c:pt>
                <c:pt idx="10">
                  <c:v>7.8679039999999869</c:v>
                </c:pt>
                <c:pt idx="11">
                  <c:v>7.5996800000000002</c:v>
                </c:pt>
                <c:pt idx="12">
                  <c:v>7.0185279999999945</c:v>
                </c:pt>
                <c:pt idx="13">
                  <c:v>5.9456319999999998</c:v>
                </c:pt>
                <c:pt idx="14">
                  <c:v>6.5714879999999996</c:v>
                </c:pt>
                <c:pt idx="15">
                  <c:v>6.3032640000000004</c:v>
                </c:pt>
                <c:pt idx="16">
                  <c:v>6.7950079999999975</c:v>
                </c:pt>
                <c:pt idx="17">
                  <c:v>8.4490560000000006</c:v>
                </c:pt>
                <c:pt idx="18">
                  <c:v>8.49376</c:v>
                </c:pt>
                <c:pt idx="19">
                  <c:v>7.7337920000000118</c:v>
                </c:pt>
                <c:pt idx="20">
                  <c:v>7.3314559999999975</c:v>
                </c:pt>
                <c:pt idx="21">
                  <c:v>7.2420479999999996</c:v>
                </c:pt>
                <c:pt idx="22">
                  <c:v>7.9126079999999996</c:v>
                </c:pt>
                <c:pt idx="23">
                  <c:v>7.5549759999999822</c:v>
                </c:pt>
                <c:pt idx="24">
                  <c:v>7.644383999999989</c:v>
                </c:pt>
                <c:pt idx="25">
                  <c:v>7.4208640000000008</c:v>
                </c:pt>
                <c:pt idx="26">
                  <c:v>6.4373760000000004</c:v>
                </c:pt>
                <c:pt idx="27">
                  <c:v>5.0068479999999997</c:v>
                </c:pt>
                <c:pt idx="28">
                  <c:v>5.4985920000000004</c:v>
                </c:pt>
                <c:pt idx="29">
                  <c:v>5.0068479999999997</c:v>
                </c:pt>
                <c:pt idx="30">
                  <c:v>4.4256960000000003</c:v>
                </c:pt>
                <c:pt idx="31">
                  <c:v>6.2585600000000001</c:v>
                </c:pt>
                <c:pt idx="32">
                  <c:v>6.7950079999999975</c:v>
                </c:pt>
                <c:pt idx="33">
                  <c:v>7.1973439999999975</c:v>
                </c:pt>
                <c:pt idx="34">
                  <c:v>8.7172799999999988</c:v>
                </c:pt>
                <c:pt idx="35">
                  <c:v>9.6560640000000006</c:v>
                </c:pt>
                <c:pt idx="36">
                  <c:v>10.460736000000029</c:v>
                </c:pt>
                <c:pt idx="37">
                  <c:v>9.9689920000000001</c:v>
                </c:pt>
                <c:pt idx="38">
                  <c:v>8.7172799999999988</c:v>
                </c:pt>
                <c:pt idx="39">
                  <c:v>6.8844159999999821</c:v>
                </c:pt>
                <c:pt idx="40">
                  <c:v>8.5831679999999988</c:v>
                </c:pt>
                <c:pt idx="41">
                  <c:v>11.399520000000004</c:v>
                </c:pt>
                <c:pt idx="42">
                  <c:v>11.354816000000021</c:v>
                </c:pt>
                <c:pt idx="43">
                  <c:v>9.2090240000000012</c:v>
                </c:pt>
                <c:pt idx="44">
                  <c:v>7.8679039999999869</c:v>
                </c:pt>
                <c:pt idx="45">
                  <c:v>6.0350399999999995</c:v>
                </c:pt>
                <c:pt idx="46">
                  <c:v>8.1808320000000005</c:v>
                </c:pt>
                <c:pt idx="47">
                  <c:v>5.8115199999999945</c:v>
                </c:pt>
                <c:pt idx="48">
                  <c:v>8.761984</c:v>
                </c:pt>
                <c:pt idx="49">
                  <c:v>8.49376</c:v>
                </c:pt>
                <c:pt idx="50">
                  <c:v>7.8231999999999955</c:v>
                </c:pt>
                <c:pt idx="51">
                  <c:v>7.8679039999999869</c:v>
                </c:pt>
                <c:pt idx="52">
                  <c:v>7.6890879999999955</c:v>
                </c:pt>
                <c:pt idx="53">
                  <c:v>7.3761599999999996</c:v>
                </c:pt>
                <c:pt idx="54">
                  <c:v>6.9738240000000014</c:v>
                </c:pt>
                <c:pt idx="55">
                  <c:v>7.1526399999999946</c:v>
                </c:pt>
                <c:pt idx="56">
                  <c:v>7.4208640000000008</c:v>
                </c:pt>
                <c:pt idx="57">
                  <c:v>7.5996800000000002</c:v>
                </c:pt>
                <c:pt idx="58">
                  <c:v>7.8679039999999869</c:v>
                </c:pt>
                <c:pt idx="59">
                  <c:v>7.5996800000000002</c:v>
                </c:pt>
                <c:pt idx="60">
                  <c:v>7.0185279999999945</c:v>
                </c:pt>
                <c:pt idx="61">
                  <c:v>5.9456319999999998</c:v>
                </c:pt>
                <c:pt idx="62">
                  <c:v>6.5714879999999996</c:v>
                </c:pt>
                <c:pt idx="63">
                  <c:v>6.3032640000000004</c:v>
                </c:pt>
                <c:pt idx="64">
                  <c:v>6.7950079999999975</c:v>
                </c:pt>
                <c:pt idx="65">
                  <c:v>8.4490560000000006</c:v>
                </c:pt>
                <c:pt idx="66">
                  <c:v>8.49376</c:v>
                </c:pt>
                <c:pt idx="67">
                  <c:v>7.7337920000000118</c:v>
                </c:pt>
                <c:pt idx="68">
                  <c:v>7.3314559999999975</c:v>
                </c:pt>
                <c:pt idx="69">
                  <c:v>7.2420479999999996</c:v>
                </c:pt>
                <c:pt idx="70">
                  <c:v>7.9126079999999996</c:v>
                </c:pt>
                <c:pt idx="71">
                  <c:v>7.5549759999999822</c:v>
                </c:pt>
              </c:numCache>
            </c:numRef>
          </c:val>
        </c:ser>
        <c:ser>
          <c:idx val="0"/>
          <c:order val="1"/>
          <c:tx>
            <c:v>MTY - Noroeste</c:v>
          </c:tx>
          <c:marker>
            <c:symbol val="none"/>
          </c:marker>
          <c:cat>
            <c:strRef>
              <c:f>Sheet4!$A$2:$A$73</c:f>
              <c:strCache>
                <c:ptCount val="72"/>
                <c:pt idx="0">
                  <c:v>17/03/2008_00</c:v>
                </c:pt>
                <c:pt idx="1">
                  <c:v>17/03/2008_01</c:v>
                </c:pt>
                <c:pt idx="2">
                  <c:v>17/03/2008_02</c:v>
                </c:pt>
                <c:pt idx="3">
                  <c:v>17/03/2008_03</c:v>
                </c:pt>
                <c:pt idx="4">
                  <c:v>17/03/2008_04</c:v>
                </c:pt>
                <c:pt idx="5">
                  <c:v>17/03/2008_05</c:v>
                </c:pt>
                <c:pt idx="6">
                  <c:v>17/03/2008_06</c:v>
                </c:pt>
                <c:pt idx="7">
                  <c:v>17/03/2008_07</c:v>
                </c:pt>
                <c:pt idx="8">
                  <c:v>17/03/2008_08</c:v>
                </c:pt>
                <c:pt idx="9">
                  <c:v>17/03/2008_09</c:v>
                </c:pt>
                <c:pt idx="10">
                  <c:v>17/03/2008_10</c:v>
                </c:pt>
                <c:pt idx="11">
                  <c:v>17/03/2008_11</c:v>
                </c:pt>
                <c:pt idx="12">
                  <c:v>17/03/2008_12</c:v>
                </c:pt>
                <c:pt idx="13">
                  <c:v>17/03/2008_13</c:v>
                </c:pt>
                <c:pt idx="14">
                  <c:v>17/03/2008_14</c:v>
                </c:pt>
                <c:pt idx="15">
                  <c:v>17/03/2008_15</c:v>
                </c:pt>
                <c:pt idx="16">
                  <c:v>17/03/2008_16</c:v>
                </c:pt>
                <c:pt idx="17">
                  <c:v>17/03/2008_17</c:v>
                </c:pt>
                <c:pt idx="18">
                  <c:v>17/03/2008_18</c:v>
                </c:pt>
                <c:pt idx="19">
                  <c:v>17/03/2008_19</c:v>
                </c:pt>
                <c:pt idx="20">
                  <c:v>17/03/2008_20</c:v>
                </c:pt>
                <c:pt idx="21">
                  <c:v>17/03/2008_21</c:v>
                </c:pt>
                <c:pt idx="22">
                  <c:v>17/03/2008_22</c:v>
                </c:pt>
                <c:pt idx="23">
                  <c:v>17/03/2008_23</c:v>
                </c:pt>
                <c:pt idx="24">
                  <c:v>18/03/2008_00</c:v>
                </c:pt>
                <c:pt idx="25">
                  <c:v>18/03/2008_01</c:v>
                </c:pt>
                <c:pt idx="26">
                  <c:v>18/03/2008_02</c:v>
                </c:pt>
                <c:pt idx="27">
                  <c:v>18/03/2008_03</c:v>
                </c:pt>
                <c:pt idx="28">
                  <c:v>18/03/2008_04</c:v>
                </c:pt>
                <c:pt idx="29">
                  <c:v>18/03/2008_05</c:v>
                </c:pt>
                <c:pt idx="30">
                  <c:v>18/03/2008_06</c:v>
                </c:pt>
                <c:pt idx="31">
                  <c:v>18/03/2008_07</c:v>
                </c:pt>
                <c:pt idx="32">
                  <c:v>18/03/2008_08</c:v>
                </c:pt>
                <c:pt idx="33">
                  <c:v>18/03/2008_09</c:v>
                </c:pt>
                <c:pt idx="34">
                  <c:v>18/03/2008_10</c:v>
                </c:pt>
                <c:pt idx="35">
                  <c:v>18/03/2008_11</c:v>
                </c:pt>
                <c:pt idx="36">
                  <c:v>18/03/2008_12</c:v>
                </c:pt>
                <c:pt idx="37">
                  <c:v>18/03/2008_13</c:v>
                </c:pt>
                <c:pt idx="38">
                  <c:v>18/03/2008_14</c:v>
                </c:pt>
                <c:pt idx="39">
                  <c:v>18/03/2008_15</c:v>
                </c:pt>
                <c:pt idx="40">
                  <c:v>18/03/2008_16</c:v>
                </c:pt>
                <c:pt idx="41">
                  <c:v>18/03/2008_17</c:v>
                </c:pt>
                <c:pt idx="42">
                  <c:v>18/03/2008_18</c:v>
                </c:pt>
                <c:pt idx="43">
                  <c:v>18/03/2008_19</c:v>
                </c:pt>
                <c:pt idx="44">
                  <c:v>18/03/2008_20</c:v>
                </c:pt>
                <c:pt idx="45">
                  <c:v>18/03/2008_21</c:v>
                </c:pt>
                <c:pt idx="46">
                  <c:v>18/03/2008_22</c:v>
                </c:pt>
                <c:pt idx="47">
                  <c:v>18/03/2008_23</c:v>
                </c:pt>
                <c:pt idx="48">
                  <c:v>19/03/2008_00</c:v>
                </c:pt>
                <c:pt idx="49">
                  <c:v>19/03/2008_01</c:v>
                </c:pt>
                <c:pt idx="50">
                  <c:v>19/03/2008_02</c:v>
                </c:pt>
                <c:pt idx="51">
                  <c:v>19/03/2008_03</c:v>
                </c:pt>
                <c:pt idx="52">
                  <c:v>19/03/2008_04</c:v>
                </c:pt>
                <c:pt idx="53">
                  <c:v>19/03/2008_05</c:v>
                </c:pt>
                <c:pt idx="54">
                  <c:v>19/03/2008_06</c:v>
                </c:pt>
                <c:pt idx="55">
                  <c:v>19/03/2008_07</c:v>
                </c:pt>
                <c:pt idx="56">
                  <c:v>19/03/2008_08</c:v>
                </c:pt>
                <c:pt idx="57">
                  <c:v>19/03/2008_09</c:v>
                </c:pt>
                <c:pt idx="58">
                  <c:v>19/03/2008_10</c:v>
                </c:pt>
                <c:pt idx="59">
                  <c:v>19/03/2008_11</c:v>
                </c:pt>
                <c:pt idx="60">
                  <c:v>19/03/2008_12</c:v>
                </c:pt>
                <c:pt idx="61">
                  <c:v>19/03/2008_13</c:v>
                </c:pt>
                <c:pt idx="62">
                  <c:v>19/03/2008_14</c:v>
                </c:pt>
                <c:pt idx="63">
                  <c:v>19/03/2008_15</c:v>
                </c:pt>
                <c:pt idx="64">
                  <c:v>19/03/2008_16</c:v>
                </c:pt>
                <c:pt idx="65">
                  <c:v>19/03/2008_17</c:v>
                </c:pt>
                <c:pt idx="66">
                  <c:v>19/03/2008_18</c:v>
                </c:pt>
                <c:pt idx="67">
                  <c:v>19/03/2008_19</c:v>
                </c:pt>
                <c:pt idx="68">
                  <c:v>19/03/2008_20</c:v>
                </c:pt>
                <c:pt idx="69">
                  <c:v>19/03/2008_21</c:v>
                </c:pt>
                <c:pt idx="70">
                  <c:v>19/03/2008_22</c:v>
                </c:pt>
                <c:pt idx="71">
                  <c:v>19/03/2008_23</c:v>
                </c:pt>
              </c:strCache>
            </c:strRef>
          </c:cat>
          <c:val>
            <c:numRef>
              <c:f>Sheet4!$G$2:$G$73</c:f>
              <c:numCache>
                <c:formatCode>General</c:formatCode>
                <c:ptCount val="72"/>
                <c:pt idx="0">
                  <c:v>2.11</c:v>
                </c:pt>
                <c:pt idx="1">
                  <c:v>1.03</c:v>
                </c:pt>
                <c:pt idx="2">
                  <c:v>1.58</c:v>
                </c:pt>
                <c:pt idx="3">
                  <c:v>1.81</c:v>
                </c:pt>
                <c:pt idx="4">
                  <c:v>2.08</c:v>
                </c:pt>
                <c:pt idx="5">
                  <c:v>1.22</c:v>
                </c:pt>
                <c:pt idx="6">
                  <c:v>1.31</c:v>
                </c:pt>
                <c:pt idx="7">
                  <c:v>1.36</c:v>
                </c:pt>
                <c:pt idx="8">
                  <c:v>1.81</c:v>
                </c:pt>
                <c:pt idx="9">
                  <c:v>1.03</c:v>
                </c:pt>
                <c:pt idx="10">
                  <c:v>1.22</c:v>
                </c:pt>
                <c:pt idx="11">
                  <c:v>1.44</c:v>
                </c:pt>
                <c:pt idx="12">
                  <c:v>3.92</c:v>
                </c:pt>
                <c:pt idx="13">
                  <c:v>2.94</c:v>
                </c:pt>
                <c:pt idx="14">
                  <c:v>2.3099999999999987</c:v>
                </c:pt>
                <c:pt idx="15">
                  <c:v>3.17</c:v>
                </c:pt>
                <c:pt idx="16">
                  <c:v>3.3099999999999987</c:v>
                </c:pt>
                <c:pt idx="17">
                  <c:v>3.36</c:v>
                </c:pt>
                <c:pt idx="18">
                  <c:v>5.1899999999999995</c:v>
                </c:pt>
                <c:pt idx="19">
                  <c:v>6.31</c:v>
                </c:pt>
                <c:pt idx="20">
                  <c:v>5.58</c:v>
                </c:pt>
                <c:pt idx="21">
                  <c:v>4.08</c:v>
                </c:pt>
                <c:pt idx="22">
                  <c:v>2.17</c:v>
                </c:pt>
                <c:pt idx="23">
                  <c:v>1.58</c:v>
                </c:pt>
                <c:pt idx="24">
                  <c:v>1.5</c:v>
                </c:pt>
                <c:pt idx="25">
                  <c:v>1.9200000000000013</c:v>
                </c:pt>
                <c:pt idx="26">
                  <c:v>1.7800000000000016</c:v>
                </c:pt>
                <c:pt idx="27">
                  <c:v>1.5</c:v>
                </c:pt>
                <c:pt idx="28">
                  <c:v>1.53</c:v>
                </c:pt>
                <c:pt idx="29">
                  <c:v>1.9700000000000013</c:v>
                </c:pt>
                <c:pt idx="30">
                  <c:v>1.6900000000000026</c:v>
                </c:pt>
                <c:pt idx="31">
                  <c:v>2.0299999999999998</c:v>
                </c:pt>
                <c:pt idx="32">
                  <c:v>4.3599999999999985</c:v>
                </c:pt>
                <c:pt idx="33">
                  <c:v>8.7200000000000006</c:v>
                </c:pt>
                <c:pt idx="34">
                  <c:v>13.39</c:v>
                </c:pt>
                <c:pt idx="35">
                  <c:v>14.72</c:v>
                </c:pt>
                <c:pt idx="36">
                  <c:v>15</c:v>
                </c:pt>
                <c:pt idx="37">
                  <c:v>14.56</c:v>
                </c:pt>
                <c:pt idx="63">
                  <c:v>4.1899999999999995</c:v>
                </c:pt>
                <c:pt idx="64">
                  <c:v>3.61</c:v>
                </c:pt>
                <c:pt idx="65">
                  <c:v>3.19</c:v>
                </c:pt>
                <c:pt idx="66">
                  <c:v>4.67</c:v>
                </c:pt>
                <c:pt idx="67">
                  <c:v>5.17</c:v>
                </c:pt>
                <c:pt idx="68">
                  <c:v>6.3599999999999985</c:v>
                </c:pt>
                <c:pt idx="69">
                  <c:v>5.44</c:v>
                </c:pt>
                <c:pt idx="70">
                  <c:v>2.61</c:v>
                </c:pt>
                <c:pt idx="71">
                  <c:v>1.03</c:v>
                </c:pt>
              </c:numCache>
            </c:numRef>
          </c:val>
        </c:ser>
        <c:marker val="1"/>
        <c:axId val="58562048"/>
        <c:axId val="58563584"/>
      </c:lineChart>
      <c:lineChart>
        <c:grouping val="standard"/>
        <c:ser>
          <c:idx val="1"/>
          <c:order val="2"/>
          <c:tx>
            <c:v>PM10 - LDO - CAMS 44</c:v>
          </c:tx>
          <c:spPr>
            <a:ln>
              <a:solidFill>
                <a:schemeClr val="accent3">
                  <a:lumMod val="75000"/>
                </a:schemeClr>
              </a:solidFill>
              <a:prstDash val="sysDot"/>
            </a:ln>
          </c:spPr>
          <c:marker>
            <c:symbol val="none"/>
          </c:marker>
          <c:val>
            <c:numRef>
              <c:f>Sheet4!$D$2:$D$73</c:f>
              <c:numCache>
                <c:formatCode>General</c:formatCode>
                <c:ptCount val="72"/>
                <c:pt idx="0">
                  <c:v>59.220000000000013</c:v>
                </c:pt>
                <c:pt idx="1">
                  <c:v>40.260000000000012</c:v>
                </c:pt>
                <c:pt idx="2">
                  <c:v>30.25</c:v>
                </c:pt>
                <c:pt idx="3">
                  <c:v>24.39</c:v>
                </c:pt>
                <c:pt idx="4">
                  <c:v>24.73</c:v>
                </c:pt>
                <c:pt idx="5">
                  <c:v>24.919999999999987</c:v>
                </c:pt>
                <c:pt idx="6">
                  <c:v>29.5</c:v>
                </c:pt>
                <c:pt idx="7">
                  <c:v>39.43</c:v>
                </c:pt>
                <c:pt idx="8">
                  <c:v>45.160000000000011</c:v>
                </c:pt>
                <c:pt idx="9">
                  <c:v>42.98</c:v>
                </c:pt>
                <c:pt idx="10">
                  <c:v>46.06</c:v>
                </c:pt>
                <c:pt idx="11">
                  <c:v>43.44</c:v>
                </c:pt>
                <c:pt idx="12">
                  <c:v>40.050000000000004</c:v>
                </c:pt>
                <c:pt idx="13">
                  <c:v>35.17</c:v>
                </c:pt>
                <c:pt idx="14">
                  <c:v>30.82</c:v>
                </c:pt>
                <c:pt idx="15">
                  <c:v>47.37</c:v>
                </c:pt>
                <c:pt idx="16">
                  <c:v>71.11999999999999</c:v>
                </c:pt>
                <c:pt idx="17">
                  <c:v>159.80000000000001</c:v>
                </c:pt>
                <c:pt idx="18">
                  <c:v>229.69</c:v>
                </c:pt>
                <c:pt idx="19">
                  <c:v>154.82000000000033</c:v>
                </c:pt>
                <c:pt idx="20">
                  <c:v>88.51</c:v>
                </c:pt>
                <c:pt idx="21">
                  <c:v>59.54</c:v>
                </c:pt>
                <c:pt idx="22">
                  <c:v>50.94</c:v>
                </c:pt>
                <c:pt idx="23">
                  <c:v>41.660000000000011</c:v>
                </c:pt>
                <c:pt idx="24">
                  <c:v>37.93</c:v>
                </c:pt>
                <c:pt idx="25">
                  <c:v>33.43</c:v>
                </c:pt>
                <c:pt idx="26">
                  <c:v>30.04</c:v>
                </c:pt>
                <c:pt idx="27">
                  <c:v>23.87</c:v>
                </c:pt>
                <c:pt idx="28">
                  <c:v>25.16</c:v>
                </c:pt>
                <c:pt idx="29">
                  <c:v>24.74</c:v>
                </c:pt>
                <c:pt idx="30">
                  <c:v>26.979999999999986</c:v>
                </c:pt>
                <c:pt idx="31">
                  <c:v>60.68</c:v>
                </c:pt>
                <c:pt idx="32">
                  <c:v>53.43</c:v>
                </c:pt>
                <c:pt idx="33">
                  <c:v>91.410000000000025</c:v>
                </c:pt>
                <c:pt idx="34">
                  <c:v>265.44</c:v>
                </c:pt>
                <c:pt idx="35">
                  <c:v>393.35</c:v>
                </c:pt>
                <c:pt idx="36">
                  <c:v>1201.3</c:v>
                </c:pt>
                <c:pt idx="37">
                  <c:v>498.8</c:v>
                </c:pt>
                <c:pt idx="38">
                  <c:v>223.17</c:v>
                </c:pt>
                <c:pt idx="39">
                  <c:v>60.620000000000012</c:v>
                </c:pt>
                <c:pt idx="40">
                  <c:v>94.86</c:v>
                </c:pt>
                <c:pt idx="41">
                  <c:v>898.17000000000053</c:v>
                </c:pt>
                <c:pt idx="42">
                  <c:v>565.62</c:v>
                </c:pt>
                <c:pt idx="43">
                  <c:v>110.04</c:v>
                </c:pt>
                <c:pt idx="44">
                  <c:v>39.71</c:v>
                </c:pt>
                <c:pt idx="45">
                  <c:v>14.12</c:v>
                </c:pt>
                <c:pt idx="46">
                  <c:v>41.67</c:v>
                </c:pt>
                <c:pt idx="47">
                  <c:v>10.62</c:v>
                </c:pt>
                <c:pt idx="48">
                  <c:v>59.220000000000013</c:v>
                </c:pt>
                <c:pt idx="49">
                  <c:v>40.260000000000012</c:v>
                </c:pt>
                <c:pt idx="50">
                  <c:v>30.25</c:v>
                </c:pt>
                <c:pt idx="51">
                  <c:v>24.39</c:v>
                </c:pt>
                <c:pt idx="52">
                  <c:v>24.73</c:v>
                </c:pt>
                <c:pt idx="53">
                  <c:v>24.919999999999987</c:v>
                </c:pt>
                <c:pt idx="54">
                  <c:v>29.5</c:v>
                </c:pt>
                <c:pt idx="55">
                  <c:v>39.43</c:v>
                </c:pt>
                <c:pt idx="56">
                  <c:v>45.160000000000011</c:v>
                </c:pt>
                <c:pt idx="57">
                  <c:v>42.98</c:v>
                </c:pt>
                <c:pt idx="58">
                  <c:v>46.06</c:v>
                </c:pt>
                <c:pt idx="59">
                  <c:v>43.44</c:v>
                </c:pt>
                <c:pt idx="60">
                  <c:v>40.050000000000004</c:v>
                </c:pt>
                <c:pt idx="61">
                  <c:v>35.17</c:v>
                </c:pt>
                <c:pt idx="62">
                  <c:v>30.82</c:v>
                </c:pt>
                <c:pt idx="63">
                  <c:v>47.37</c:v>
                </c:pt>
                <c:pt idx="64">
                  <c:v>71.11999999999999</c:v>
                </c:pt>
                <c:pt idx="65">
                  <c:v>159.80000000000001</c:v>
                </c:pt>
                <c:pt idx="66">
                  <c:v>229.69</c:v>
                </c:pt>
                <c:pt idx="67">
                  <c:v>154.82000000000033</c:v>
                </c:pt>
                <c:pt idx="68">
                  <c:v>88.51</c:v>
                </c:pt>
                <c:pt idx="69">
                  <c:v>59.54</c:v>
                </c:pt>
                <c:pt idx="70">
                  <c:v>50.94</c:v>
                </c:pt>
                <c:pt idx="71">
                  <c:v>41.660000000000011</c:v>
                </c:pt>
              </c:numCache>
            </c:numRef>
          </c:val>
        </c:ser>
        <c:ser>
          <c:idx val="3"/>
          <c:order val="3"/>
          <c:tx>
            <c:v>PM10 - MTY - Noroeste</c:v>
          </c:tx>
          <c:spPr>
            <a:ln>
              <a:solidFill>
                <a:schemeClr val="accent1"/>
              </a:solidFill>
              <a:prstDash val="sysDot"/>
            </a:ln>
          </c:spPr>
          <c:marker>
            <c:symbol val="none"/>
          </c:marker>
          <c:val>
            <c:numRef>
              <c:f>Sheet4!$H$2:$H$73</c:f>
              <c:numCache>
                <c:formatCode>General</c:formatCode>
                <c:ptCount val="72"/>
                <c:pt idx="0">
                  <c:v>125</c:v>
                </c:pt>
                <c:pt idx="1">
                  <c:v>121</c:v>
                </c:pt>
                <c:pt idx="2">
                  <c:v>102</c:v>
                </c:pt>
                <c:pt idx="3">
                  <c:v>116</c:v>
                </c:pt>
                <c:pt idx="4">
                  <c:v>95</c:v>
                </c:pt>
                <c:pt idx="5">
                  <c:v>76</c:v>
                </c:pt>
                <c:pt idx="6">
                  <c:v>65</c:v>
                </c:pt>
                <c:pt idx="7">
                  <c:v>77</c:v>
                </c:pt>
                <c:pt idx="8">
                  <c:v>121</c:v>
                </c:pt>
                <c:pt idx="9">
                  <c:v>155</c:v>
                </c:pt>
                <c:pt idx="10">
                  <c:v>128</c:v>
                </c:pt>
                <c:pt idx="11">
                  <c:v>117</c:v>
                </c:pt>
                <c:pt idx="12">
                  <c:v>122</c:v>
                </c:pt>
                <c:pt idx="13">
                  <c:v>123</c:v>
                </c:pt>
                <c:pt idx="14">
                  <c:v>103</c:v>
                </c:pt>
                <c:pt idx="15">
                  <c:v>72</c:v>
                </c:pt>
                <c:pt idx="16">
                  <c:v>79</c:v>
                </c:pt>
                <c:pt idx="17">
                  <c:v>131</c:v>
                </c:pt>
                <c:pt idx="18">
                  <c:v>197</c:v>
                </c:pt>
                <c:pt idx="19">
                  <c:v>120</c:v>
                </c:pt>
                <c:pt idx="20">
                  <c:v>196</c:v>
                </c:pt>
                <c:pt idx="21">
                  <c:v>135</c:v>
                </c:pt>
                <c:pt idx="22">
                  <c:v>107</c:v>
                </c:pt>
                <c:pt idx="23">
                  <c:v>95</c:v>
                </c:pt>
                <c:pt idx="24">
                  <c:v>95</c:v>
                </c:pt>
                <c:pt idx="25">
                  <c:v>101</c:v>
                </c:pt>
                <c:pt idx="26">
                  <c:v>93</c:v>
                </c:pt>
                <c:pt idx="27">
                  <c:v>108</c:v>
                </c:pt>
                <c:pt idx="28">
                  <c:v>116</c:v>
                </c:pt>
                <c:pt idx="29">
                  <c:v>95</c:v>
                </c:pt>
                <c:pt idx="30">
                  <c:v>107</c:v>
                </c:pt>
                <c:pt idx="31">
                  <c:v>107</c:v>
                </c:pt>
                <c:pt idx="32">
                  <c:v>112</c:v>
                </c:pt>
                <c:pt idx="33">
                  <c:v>551</c:v>
                </c:pt>
                <c:pt idx="70">
                  <c:v>39</c:v>
                </c:pt>
                <c:pt idx="71">
                  <c:v>56</c:v>
                </c:pt>
              </c:numCache>
            </c:numRef>
          </c:val>
        </c:ser>
        <c:marker val="1"/>
        <c:axId val="58588160"/>
        <c:axId val="58586240"/>
      </c:lineChart>
      <c:dateAx>
        <c:axId val="58562048"/>
        <c:scaling>
          <c:orientation val="minMax"/>
        </c:scaling>
        <c:axPos val="b"/>
        <c:numFmt formatCode="0" sourceLinked="1"/>
        <c:tickLblPos val="nextTo"/>
        <c:txPr>
          <a:bodyPr/>
          <a:lstStyle/>
          <a:p>
            <a:pPr>
              <a:defRPr lang="en-US" sz="850">
                <a:latin typeface="Century Gothic" pitchFamily="34" charset="0"/>
              </a:defRPr>
            </a:pPr>
            <a:endParaRPr lang="en-US"/>
          </a:p>
        </c:txPr>
        <c:crossAx val="58563584"/>
        <c:crosses val="autoZero"/>
        <c:lblOffset val="100"/>
        <c:baseTimeUnit val="days"/>
        <c:majorUnit val="6"/>
        <c:minorUnit val="2"/>
      </c:dateAx>
      <c:valAx>
        <c:axId val="58563584"/>
        <c:scaling>
          <c:orientation val="minMax"/>
        </c:scaling>
        <c:axPos val="l"/>
        <c:title>
          <c:tx>
            <c:rich>
              <a:bodyPr/>
              <a:lstStyle/>
              <a:p>
                <a:pPr>
                  <a:defRPr lang="es-MX" sz="1050" b="1">
                    <a:latin typeface="Century Gothic" pitchFamily="34" charset="0"/>
                  </a:defRPr>
                </a:pPr>
                <a:r>
                  <a:rPr lang="en-US" sz="1050" b="1">
                    <a:latin typeface="Century Gothic" pitchFamily="34" charset="0"/>
                  </a:rPr>
                  <a:t>Wind velocity(m/s)</a:t>
                </a:r>
              </a:p>
            </c:rich>
          </c:tx>
          <c:layout/>
        </c:title>
        <c:numFmt formatCode="General" sourceLinked="1"/>
        <c:majorTickMark val="none"/>
        <c:tickLblPos val="nextTo"/>
        <c:txPr>
          <a:bodyPr/>
          <a:lstStyle/>
          <a:p>
            <a:pPr>
              <a:defRPr lang="en-US" sz="900">
                <a:latin typeface="Century Gothic" pitchFamily="34" charset="0"/>
              </a:defRPr>
            </a:pPr>
            <a:endParaRPr lang="en-US"/>
          </a:p>
        </c:txPr>
        <c:crossAx val="58562048"/>
        <c:crosses val="autoZero"/>
        <c:crossBetween val="between"/>
      </c:valAx>
      <c:valAx>
        <c:axId val="58586240"/>
        <c:scaling>
          <c:orientation val="minMax"/>
        </c:scaling>
        <c:axPos val="r"/>
        <c:title>
          <c:tx>
            <c:rich>
              <a:bodyPr rot="-5400000" vert="horz"/>
              <a:lstStyle/>
              <a:p>
                <a:pPr>
                  <a:defRPr lang="es-MX" sz="1050" b="1">
                    <a:latin typeface="Century Gothic" pitchFamily="34" charset="0"/>
                  </a:defRPr>
                </a:pPr>
                <a:r>
                  <a:rPr lang="es-MX" sz="1050" b="1" baseline="0" dirty="0">
                    <a:latin typeface="Century Gothic" pitchFamily="34" charset="0"/>
                  </a:rPr>
                  <a:t>PM</a:t>
                </a:r>
                <a:r>
                  <a:rPr lang="es-MX" sz="1050" b="1" baseline="-25000" dirty="0">
                    <a:latin typeface="Century Gothic" pitchFamily="34" charset="0"/>
                  </a:rPr>
                  <a:t>10</a:t>
                </a:r>
                <a:r>
                  <a:rPr lang="es-MX" sz="1050" b="1" baseline="0" dirty="0">
                    <a:latin typeface="Century Gothic" pitchFamily="34" charset="0"/>
                  </a:rPr>
                  <a:t> </a:t>
                </a:r>
                <a:r>
                  <a:rPr lang="es-MX" sz="1050" b="1" baseline="0" dirty="0" err="1">
                    <a:latin typeface="Century Gothic" pitchFamily="34" charset="0"/>
                  </a:rPr>
                  <a:t>concentration</a:t>
                </a:r>
                <a:r>
                  <a:rPr lang="es-MX" sz="1050" b="1" baseline="0" dirty="0">
                    <a:latin typeface="Century Gothic" pitchFamily="34" charset="0"/>
                  </a:rPr>
                  <a:t> (</a:t>
                </a:r>
                <a:r>
                  <a:rPr lang="es-MX" sz="1050" b="1" baseline="0" dirty="0">
                    <a:latin typeface="Symbol" pitchFamily="18" charset="2"/>
                  </a:rPr>
                  <a:t>m</a:t>
                </a:r>
                <a:r>
                  <a:rPr lang="es-MX" sz="1050" b="1" baseline="0" dirty="0">
                    <a:latin typeface="Century Gothic" pitchFamily="34" charset="0"/>
                  </a:rPr>
                  <a:t>g/m</a:t>
                </a:r>
                <a:r>
                  <a:rPr lang="es-MX" sz="1050" b="1" baseline="30000" dirty="0">
                    <a:latin typeface="Century Gothic" pitchFamily="34" charset="0"/>
                  </a:rPr>
                  <a:t>3</a:t>
                </a:r>
                <a:r>
                  <a:rPr lang="es-MX" sz="1050" b="1" baseline="0" dirty="0">
                    <a:latin typeface="Century Gothic" pitchFamily="34" charset="0"/>
                  </a:rPr>
                  <a:t>)</a:t>
                </a:r>
                <a:endParaRPr lang="es-MX" sz="1050" b="1" dirty="0">
                  <a:latin typeface="Century Gothic" pitchFamily="34" charset="0"/>
                </a:endParaRPr>
              </a:p>
            </c:rich>
          </c:tx>
          <c:layout>
            <c:manualLayout>
              <c:xMode val="edge"/>
              <c:yMode val="edge"/>
              <c:x val="0.95760189976252963"/>
              <c:y val="0.16255358214752358"/>
            </c:manualLayout>
          </c:layout>
        </c:title>
        <c:numFmt formatCode="General" sourceLinked="1"/>
        <c:tickLblPos val="nextTo"/>
        <c:txPr>
          <a:bodyPr/>
          <a:lstStyle/>
          <a:p>
            <a:pPr>
              <a:defRPr lang="es-MX" sz="900">
                <a:latin typeface="Century Gothic" pitchFamily="34" charset="0"/>
              </a:defRPr>
            </a:pPr>
            <a:endParaRPr lang="en-US"/>
          </a:p>
        </c:txPr>
        <c:crossAx val="58588160"/>
        <c:crosses val="max"/>
        <c:crossBetween val="between"/>
      </c:valAx>
      <c:catAx>
        <c:axId val="58588160"/>
        <c:scaling>
          <c:orientation val="minMax"/>
        </c:scaling>
        <c:delete val="1"/>
        <c:axPos val="b"/>
        <c:tickLblPos val="nextTo"/>
        <c:crossAx val="58586240"/>
        <c:crosses val="autoZero"/>
        <c:auto val="1"/>
        <c:lblAlgn val="ctr"/>
        <c:lblOffset val="100"/>
      </c:catAx>
    </c:plotArea>
    <c:legend>
      <c:legendPos val="r"/>
      <c:layout>
        <c:manualLayout>
          <c:xMode val="edge"/>
          <c:yMode val="edge"/>
          <c:x val="3.8203999171156244E-2"/>
          <c:y val="0.90987261121507979"/>
          <c:w val="0.93450580190634058"/>
          <c:h val="8.9989289455409988E-2"/>
        </c:manualLayout>
      </c:layout>
      <c:txPr>
        <a:bodyPr/>
        <a:lstStyle/>
        <a:p>
          <a:pPr>
            <a:defRPr lang="en-US" sz="800" b="1">
              <a:latin typeface="Century Gothic" pitchFamily="34" charset="0"/>
            </a:defRPr>
          </a:pPr>
          <a:endParaRPr lang="en-US"/>
        </a:p>
      </c:txPr>
    </c:legend>
    <c:plotVisOnly val="1"/>
  </c:chart>
  <c:spPr>
    <a:solidFill>
      <a:schemeClr val="bg1"/>
    </a:solidFill>
    <a:ln>
      <a:solidFill>
        <a:schemeClr val="accent1">
          <a:shade val="50000"/>
        </a:schemeClr>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601826632078295"/>
          <c:y val="9.1897472972115507E-2"/>
          <c:w val="0.79572308599597164"/>
          <c:h val="0.5969240309522954"/>
        </c:manualLayout>
      </c:layout>
      <c:lineChart>
        <c:grouping val="standard"/>
        <c:ser>
          <c:idx val="2"/>
          <c:order val="0"/>
          <c:tx>
            <c:v>PM10 - NO station</c:v>
          </c:tx>
          <c:spPr>
            <a:ln>
              <a:solidFill>
                <a:schemeClr val="tx2"/>
              </a:solidFill>
              <a:prstDash val="sysDot"/>
            </a:ln>
          </c:spPr>
          <c:marker>
            <c:symbol val="none"/>
          </c:marker>
          <c:cat>
            <c:strRef>
              <c:f>Sheet1!$D$1:$AY$1</c:f>
              <c:strCache>
                <c:ptCount val="48"/>
                <c:pt idx="0">
                  <c:v>01/04/2009_00</c:v>
                </c:pt>
                <c:pt idx="1">
                  <c:v>01/04/2009_01</c:v>
                </c:pt>
                <c:pt idx="2">
                  <c:v>01/04/2009_02</c:v>
                </c:pt>
                <c:pt idx="3">
                  <c:v>01/04/2009_03</c:v>
                </c:pt>
                <c:pt idx="4">
                  <c:v>01/04/2009_04</c:v>
                </c:pt>
                <c:pt idx="5">
                  <c:v>01/04/2009_05</c:v>
                </c:pt>
                <c:pt idx="6">
                  <c:v>01/04/2009_06</c:v>
                </c:pt>
                <c:pt idx="7">
                  <c:v>01/04/2009_07</c:v>
                </c:pt>
                <c:pt idx="8">
                  <c:v>01/04/2009_08</c:v>
                </c:pt>
                <c:pt idx="9">
                  <c:v>01/04/2009_09</c:v>
                </c:pt>
                <c:pt idx="10">
                  <c:v>01/04/2009_10</c:v>
                </c:pt>
                <c:pt idx="11">
                  <c:v>01/04/2009_11</c:v>
                </c:pt>
                <c:pt idx="12">
                  <c:v>01/04/2009_12</c:v>
                </c:pt>
                <c:pt idx="13">
                  <c:v>01/04/2009_13</c:v>
                </c:pt>
                <c:pt idx="14">
                  <c:v>01/04/2009_14</c:v>
                </c:pt>
                <c:pt idx="15">
                  <c:v>01/04/2009_15</c:v>
                </c:pt>
                <c:pt idx="16">
                  <c:v>01/04/2009_16</c:v>
                </c:pt>
                <c:pt idx="17">
                  <c:v>01/04/2009_17</c:v>
                </c:pt>
                <c:pt idx="18">
                  <c:v>01/04/2009_18</c:v>
                </c:pt>
                <c:pt idx="19">
                  <c:v>01/04/2009_19</c:v>
                </c:pt>
                <c:pt idx="20">
                  <c:v>01/04/2009_20</c:v>
                </c:pt>
                <c:pt idx="21">
                  <c:v>01/04/2009_21</c:v>
                </c:pt>
                <c:pt idx="22">
                  <c:v>01/04/2009_22</c:v>
                </c:pt>
                <c:pt idx="23">
                  <c:v>01/04/2009_23</c:v>
                </c:pt>
                <c:pt idx="24">
                  <c:v>02/04/2009_00</c:v>
                </c:pt>
                <c:pt idx="25">
                  <c:v>02/04/2009_01</c:v>
                </c:pt>
                <c:pt idx="26">
                  <c:v>02/04/2009_02</c:v>
                </c:pt>
                <c:pt idx="27">
                  <c:v>02/04/2009_03</c:v>
                </c:pt>
                <c:pt idx="28">
                  <c:v>02/04/2009_04</c:v>
                </c:pt>
                <c:pt idx="29">
                  <c:v>02/04/2009_05</c:v>
                </c:pt>
                <c:pt idx="30">
                  <c:v>02/04/2009_06</c:v>
                </c:pt>
                <c:pt idx="31">
                  <c:v>02/04/2009_07</c:v>
                </c:pt>
                <c:pt idx="32">
                  <c:v>02/04/2009_08</c:v>
                </c:pt>
                <c:pt idx="33">
                  <c:v>02/04/2009_09</c:v>
                </c:pt>
                <c:pt idx="34">
                  <c:v>02/04/2009_10</c:v>
                </c:pt>
                <c:pt idx="35">
                  <c:v>02/04/2009_11</c:v>
                </c:pt>
                <c:pt idx="36">
                  <c:v>02/04/2009_12</c:v>
                </c:pt>
                <c:pt idx="37">
                  <c:v>02/04/2009_13</c:v>
                </c:pt>
                <c:pt idx="38">
                  <c:v>02/04/2009_14</c:v>
                </c:pt>
                <c:pt idx="39">
                  <c:v>02/04/2009_15</c:v>
                </c:pt>
                <c:pt idx="40">
                  <c:v>02/04/2009_16</c:v>
                </c:pt>
                <c:pt idx="41">
                  <c:v>02/04/2009_17</c:v>
                </c:pt>
                <c:pt idx="42">
                  <c:v>02/04/2009_18</c:v>
                </c:pt>
                <c:pt idx="43">
                  <c:v>02/04/2009_19</c:v>
                </c:pt>
                <c:pt idx="44">
                  <c:v>02/04/2009_20</c:v>
                </c:pt>
                <c:pt idx="45">
                  <c:v>02/04/2009_21</c:v>
                </c:pt>
                <c:pt idx="46">
                  <c:v>02/04/2009_22</c:v>
                </c:pt>
                <c:pt idx="47">
                  <c:v>02/04/2009_23</c:v>
                </c:pt>
              </c:strCache>
            </c:strRef>
          </c:cat>
          <c:val>
            <c:numRef>
              <c:f>Sheet1!$D$5:$AY$5</c:f>
              <c:numCache>
                <c:formatCode>General</c:formatCode>
                <c:ptCount val="48"/>
                <c:pt idx="0">
                  <c:v>82</c:v>
                </c:pt>
                <c:pt idx="1">
                  <c:v>79</c:v>
                </c:pt>
                <c:pt idx="2">
                  <c:v>78</c:v>
                </c:pt>
                <c:pt idx="3">
                  <c:v>67</c:v>
                </c:pt>
                <c:pt idx="4">
                  <c:v>51</c:v>
                </c:pt>
                <c:pt idx="5">
                  <c:v>47</c:v>
                </c:pt>
                <c:pt idx="6">
                  <c:v>65</c:v>
                </c:pt>
                <c:pt idx="7">
                  <c:v>56</c:v>
                </c:pt>
                <c:pt idx="8">
                  <c:v>103</c:v>
                </c:pt>
                <c:pt idx="9">
                  <c:v>92</c:v>
                </c:pt>
                <c:pt idx="10">
                  <c:v>101</c:v>
                </c:pt>
                <c:pt idx="11">
                  <c:v>113</c:v>
                </c:pt>
                <c:pt idx="12">
                  <c:v>111</c:v>
                </c:pt>
                <c:pt idx="13">
                  <c:v>153</c:v>
                </c:pt>
                <c:pt idx="14">
                  <c:v>152</c:v>
                </c:pt>
                <c:pt idx="15">
                  <c:v>105</c:v>
                </c:pt>
                <c:pt idx="16">
                  <c:v>97</c:v>
                </c:pt>
                <c:pt idx="17">
                  <c:v>91</c:v>
                </c:pt>
                <c:pt idx="18">
                  <c:v>87</c:v>
                </c:pt>
                <c:pt idx="19">
                  <c:v>109</c:v>
                </c:pt>
                <c:pt idx="20">
                  <c:v>106</c:v>
                </c:pt>
                <c:pt idx="21">
                  <c:v>101</c:v>
                </c:pt>
                <c:pt idx="22">
                  <c:v>97</c:v>
                </c:pt>
                <c:pt idx="23">
                  <c:v>113</c:v>
                </c:pt>
                <c:pt idx="24">
                  <c:v>114</c:v>
                </c:pt>
                <c:pt idx="25">
                  <c:v>133</c:v>
                </c:pt>
                <c:pt idx="26">
                  <c:v>126</c:v>
                </c:pt>
                <c:pt idx="27">
                  <c:v>138</c:v>
                </c:pt>
                <c:pt idx="28">
                  <c:v>224</c:v>
                </c:pt>
                <c:pt idx="29">
                  <c:v>356</c:v>
                </c:pt>
                <c:pt idx="30">
                  <c:v>320</c:v>
                </c:pt>
                <c:pt idx="31">
                  <c:v>228</c:v>
                </c:pt>
                <c:pt idx="32">
                  <c:v>137</c:v>
                </c:pt>
                <c:pt idx="33">
                  <c:v>165</c:v>
                </c:pt>
                <c:pt idx="34">
                  <c:v>304</c:v>
                </c:pt>
                <c:pt idx="35">
                  <c:v>384</c:v>
                </c:pt>
                <c:pt idx="36">
                  <c:v>212</c:v>
                </c:pt>
                <c:pt idx="37">
                  <c:v>157</c:v>
                </c:pt>
                <c:pt idx="38">
                  <c:v>106</c:v>
                </c:pt>
                <c:pt idx="39">
                  <c:v>66</c:v>
                </c:pt>
                <c:pt idx="40">
                  <c:v>46</c:v>
                </c:pt>
                <c:pt idx="41">
                  <c:v>85</c:v>
                </c:pt>
                <c:pt idx="42">
                  <c:v>140</c:v>
                </c:pt>
                <c:pt idx="43">
                  <c:v>139</c:v>
                </c:pt>
                <c:pt idx="44">
                  <c:v>114</c:v>
                </c:pt>
                <c:pt idx="45">
                  <c:v>109</c:v>
                </c:pt>
                <c:pt idx="46">
                  <c:v>83</c:v>
                </c:pt>
                <c:pt idx="47">
                  <c:v>83</c:v>
                </c:pt>
              </c:numCache>
            </c:numRef>
          </c:val>
        </c:ser>
        <c:ser>
          <c:idx val="4"/>
          <c:order val="1"/>
          <c:tx>
            <c:v>PM10 - SO station</c:v>
          </c:tx>
          <c:spPr>
            <a:ln>
              <a:solidFill>
                <a:schemeClr val="accent2"/>
              </a:solidFill>
              <a:prstDash val="sysDot"/>
            </a:ln>
          </c:spPr>
          <c:marker>
            <c:symbol val="none"/>
          </c:marker>
          <c:cat>
            <c:strRef>
              <c:f>Sheet1!$D$1:$AY$1</c:f>
              <c:strCache>
                <c:ptCount val="48"/>
                <c:pt idx="0">
                  <c:v>01/04/2009_00</c:v>
                </c:pt>
                <c:pt idx="1">
                  <c:v>01/04/2009_01</c:v>
                </c:pt>
                <c:pt idx="2">
                  <c:v>01/04/2009_02</c:v>
                </c:pt>
                <c:pt idx="3">
                  <c:v>01/04/2009_03</c:v>
                </c:pt>
                <c:pt idx="4">
                  <c:v>01/04/2009_04</c:v>
                </c:pt>
                <c:pt idx="5">
                  <c:v>01/04/2009_05</c:v>
                </c:pt>
                <c:pt idx="6">
                  <c:v>01/04/2009_06</c:v>
                </c:pt>
                <c:pt idx="7">
                  <c:v>01/04/2009_07</c:v>
                </c:pt>
                <c:pt idx="8">
                  <c:v>01/04/2009_08</c:v>
                </c:pt>
                <c:pt idx="9">
                  <c:v>01/04/2009_09</c:v>
                </c:pt>
                <c:pt idx="10">
                  <c:v>01/04/2009_10</c:v>
                </c:pt>
                <c:pt idx="11">
                  <c:v>01/04/2009_11</c:v>
                </c:pt>
                <c:pt idx="12">
                  <c:v>01/04/2009_12</c:v>
                </c:pt>
                <c:pt idx="13">
                  <c:v>01/04/2009_13</c:v>
                </c:pt>
                <c:pt idx="14">
                  <c:v>01/04/2009_14</c:v>
                </c:pt>
                <c:pt idx="15">
                  <c:v>01/04/2009_15</c:v>
                </c:pt>
                <c:pt idx="16">
                  <c:v>01/04/2009_16</c:v>
                </c:pt>
                <c:pt idx="17">
                  <c:v>01/04/2009_17</c:v>
                </c:pt>
                <c:pt idx="18">
                  <c:v>01/04/2009_18</c:v>
                </c:pt>
                <c:pt idx="19">
                  <c:v>01/04/2009_19</c:v>
                </c:pt>
                <c:pt idx="20">
                  <c:v>01/04/2009_20</c:v>
                </c:pt>
                <c:pt idx="21">
                  <c:v>01/04/2009_21</c:v>
                </c:pt>
                <c:pt idx="22">
                  <c:v>01/04/2009_22</c:v>
                </c:pt>
                <c:pt idx="23">
                  <c:v>01/04/2009_23</c:v>
                </c:pt>
                <c:pt idx="24">
                  <c:v>02/04/2009_00</c:v>
                </c:pt>
                <c:pt idx="25">
                  <c:v>02/04/2009_01</c:v>
                </c:pt>
                <c:pt idx="26">
                  <c:v>02/04/2009_02</c:v>
                </c:pt>
                <c:pt idx="27">
                  <c:v>02/04/2009_03</c:v>
                </c:pt>
                <c:pt idx="28">
                  <c:v>02/04/2009_04</c:v>
                </c:pt>
                <c:pt idx="29">
                  <c:v>02/04/2009_05</c:v>
                </c:pt>
                <c:pt idx="30">
                  <c:v>02/04/2009_06</c:v>
                </c:pt>
                <c:pt idx="31">
                  <c:v>02/04/2009_07</c:v>
                </c:pt>
                <c:pt idx="32">
                  <c:v>02/04/2009_08</c:v>
                </c:pt>
                <c:pt idx="33">
                  <c:v>02/04/2009_09</c:v>
                </c:pt>
                <c:pt idx="34">
                  <c:v>02/04/2009_10</c:v>
                </c:pt>
                <c:pt idx="35">
                  <c:v>02/04/2009_11</c:v>
                </c:pt>
                <c:pt idx="36">
                  <c:v>02/04/2009_12</c:v>
                </c:pt>
                <c:pt idx="37">
                  <c:v>02/04/2009_13</c:v>
                </c:pt>
                <c:pt idx="38">
                  <c:v>02/04/2009_14</c:v>
                </c:pt>
                <c:pt idx="39">
                  <c:v>02/04/2009_15</c:v>
                </c:pt>
                <c:pt idx="40">
                  <c:v>02/04/2009_16</c:v>
                </c:pt>
                <c:pt idx="41">
                  <c:v>02/04/2009_17</c:v>
                </c:pt>
                <c:pt idx="42">
                  <c:v>02/04/2009_18</c:v>
                </c:pt>
                <c:pt idx="43">
                  <c:v>02/04/2009_19</c:v>
                </c:pt>
                <c:pt idx="44">
                  <c:v>02/04/2009_20</c:v>
                </c:pt>
                <c:pt idx="45">
                  <c:v>02/04/2009_21</c:v>
                </c:pt>
                <c:pt idx="46">
                  <c:v>02/04/2009_22</c:v>
                </c:pt>
                <c:pt idx="47">
                  <c:v>02/04/2009_23</c:v>
                </c:pt>
              </c:strCache>
            </c:strRef>
          </c:cat>
          <c:val>
            <c:numRef>
              <c:f>Sheet1!$D$7:$AY$7</c:f>
              <c:numCache>
                <c:formatCode>General</c:formatCode>
                <c:ptCount val="48"/>
                <c:pt idx="0">
                  <c:v>62</c:v>
                </c:pt>
                <c:pt idx="1">
                  <c:v>65</c:v>
                </c:pt>
                <c:pt idx="2">
                  <c:v>59</c:v>
                </c:pt>
                <c:pt idx="3">
                  <c:v>60</c:v>
                </c:pt>
                <c:pt idx="4">
                  <c:v>81</c:v>
                </c:pt>
                <c:pt idx="5">
                  <c:v>60</c:v>
                </c:pt>
                <c:pt idx="6">
                  <c:v>53</c:v>
                </c:pt>
                <c:pt idx="7">
                  <c:v>64</c:v>
                </c:pt>
                <c:pt idx="8">
                  <c:v>68</c:v>
                </c:pt>
                <c:pt idx="9">
                  <c:v>78</c:v>
                </c:pt>
                <c:pt idx="10">
                  <c:v>87</c:v>
                </c:pt>
                <c:pt idx="11">
                  <c:v>111</c:v>
                </c:pt>
                <c:pt idx="12">
                  <c:v>111</c:v>
                </c:pt>
                <c:pt idx="13">
                  <c:v>124</c:v>
                </c:pt>
                <c:pt idx="14">
                  <c:v>107</c:v>
                </c:pt>
                <c:pt idx="15">
                  <c:v>94</c:v>
                </c:pt>
                <c:pt idx="16">
                  <c:v>83</c:v>
                </c:pt>
                <c:pt idx="17">
                  <c:v>79</c:v>
                </c:pt>
                <c:pt idx="18">
                  <c:v>75</c:v>
                </c:pt>
                <c:pt idx="19">
                  <c:v>71</c:v>
                </c:pt>
                <c:pt idx="20">
                  <c:v>108</c:v>
                </c:pt>
                <c:pt idx="21">
                  <c:v>89</c:v>
                </c:pt>
                <c:pt idx="22">
                  <c:v>96</c:v>
                </c:pt>
                <c:pt idx="23">
                  <c:v>139</c:v>
                </c:pt>
                <c:pt idx="24">
                  <c:v>145</c:v>
                </c:pt>
                <c:pt idx="25">
                  <c:v>134</c:v>
                </c:pt>
                <c:pt idx="26">
                  <c:v>122</c:v>
                </c:pt>
                <c:pt idx="27">
                  <c:v>197</c:v>
                </c:pt>
                <c:pt idx="28">
                  <c:v>197</c:v>
                </c:pt>
                <c:pt idx="29">
                  <c:v>238</c:v>
                </c:pt>
                <c:pt idx="30">
                  <c:v>145</c:v>
                </c:pt>
                <c:pt idx="31">
                  <c:v>158</c:v>
                </c:pt>
                <c:pt idx="32">
                  <c:v>128</c:v>
                </c:pt>
                <c:pt idx="33">
                  <c:v>203</c:v>
                </c:pt>
                <c:pt idx="34">
                  <c:v>542</c:v>
                </c:pt>
                <c:pt idx="35">
                  <c:v>515</c:v>
                </c:pt>
                <c:pt idx="36">
                  <c:v>208</c:v>
                </c:pt>
                <c:pt idx="37">
                  <c:v>106</c:v>
                </c:pt>
                <c:pt idx="38">
                  <c:v>83</c:v>
                </c:pt>
                <c:pt idx="39">
                  <c:v>77</c:v>
                </c:pt>
                <c:pt idx="40">
                  <c:v>67</c:v>
                </c:pt>
                <c:pt idx="41">
                  <c:v>56</c:v>
                </c:pt>
                <c:pt idx="42">
                  <c:v>121</c:v>
                </c:pt>
                <c:pt idx="43">
                  <c:v>135</c:v>
                </c:pt>
                <c:pt idx="44">
                  <c:v>114</c:v>
                </c:pt>
                <c:pt idx="45">
                  <c:v>100</c:v>
                </c:pt>
                <c:pt idx="46">
                  <c:v>92</c:v>
                </c:pt>
                <c:pt idx="47">
                  <c:v>74</c:v>
                </c:pt>
              </c:numCache>
            </c:numRef>
          </c:val>
        </c:ser>
        <c:marker val="1"/>
        <c:axId val="65078016"/>
        <c:axId val="65079552"/>
      </c:lineChart>
      <c:lineChart>
        <c:grouping val="standard"/>
        <c:ser>
          <c:idx val="0"/>
          <c:order val="2"/>
          <c:tx>
            <c:v>Wind speed NO station</c:v>
          </c:tx>
          <c:marker>
            <c:symbol val="none"/>
          </c:marker>
          <c:val>
            <c:numRef>
              <c:f>Sheet1!$D$20:$AY$20</c:f>
              <c:numCache>
                <c:formatCode>General</c:formatCode>
                <c:ptCount val="48"/>
                <c:pt idx="0">
                  <c:v>5.28</c:v>
                </c:pt>
                <c:pt idx="1">
                  <c:v>4.67</c:v>
                </c:pt>
                <c:pt idx="2">
                  <c:v>3.08</c:v>
                </c:pt>
                <c:pt idx="3">
                  <c:v>3.8299999999999996</c:v>
                </c:pt>
                <c:pt idx="4">
                  <c:v>2.72</c:v>
                </c:pt>
                <c:pt idx="5">
                  <c:v>1.78</c:v>
                </c:pt>
                <c:pt idx="6">
                  <c:v>0.94000000000000006</c:v>
                </c:pt>
                <c:pt idx="7">
                  <c:v>1.1100000000000001</c:v>
                </c:pt>
                <c:pt idx="8">
                  <c:v>0.64000000000000012</c:v>
                </c:pt>
                <c:pt idx="9">
                  <c:v>0.42000000000000004</c:v>
                </c:pt>
                <c:pt idx="10">
                  <c:v>0.67000000000000015</c:v>
                </c:pt>
                <c:pt idx="11">
                  <c:v>1.75</c:v>
                </c:pt>
                <c:pt idx="12">
                  <c:v>3.03</c:v>
                </c:pt>
                <c:pt idx="13">
                  <c:v>3.11</c:v>
                </c:pt>
                <c:pt idx="14">
                  <c:v>2.8899999999999997</c:v>
                </c:pt>
                <c:pt idx="15">
                  <c:v>2</c:v>
                </c:pt>
                <c:pt idx="16">
                  <c:v>1.86</c:v>
                </c:pt>
                <c:pt idx="17">
                  <c:v>2.42</c:v>
                </c:pt>
                <c:pt idx="18">
                  <c:v>2.61</c:v>
                </c:pt>
                <c:pt idx="19">
                  <c:v>3.3299999999999996</c:v>
                </c:pt>
                <c:pt idx="20">
                  <c:v>2.7800000000000002</c:v>
                </c:pt>
                <c:pt idx="21">
                  <c:v>1.83</c:v>
                </c:pt>
                <c:pt idx="22">
                  <c:v>0.81</c:v>
                </c:pt>
                <c:pt idx="23">
                  <c:v>0.75000000000000011</c:v>
                </c:pt>
                <c:pt idx="24">
                  <c:v>2.17</c:v>
                </c:pt>
                <c:pt idx="25">
                  <c:v>2.61</c:v>
                </c:pt>
                <c:pt idx="26">
                  <c:v>2.8899999999999997</c:v>
                </c:pt>
                <c:pt idx="27">
                  <c:v>4.75</c:v>
                </c:pt>
                <c:pt idx="28">
                  <c:v>6.67</c:v>
                </c:pt>
                <c:pt idx="29">
                  <c:v>6.9700000000000006</c:v>
                </c:pt>
                <c:pt idx="30">
                  <c:v>6.42</c:v>
                </c:pt>
                <c:pt idx="31">
                  <c:v>6.75</c:v>
                </c:pt>
                <c:pt idx="32">
                  <c:v>7.28</c:v>
                </c:pt>
                <c:pt idx="33">
                  <c:v>8.5300000000000011</c:v>
                </c:pt>
                <c:pt idx="34">
                  <c:v>9.1399999999999988</c:v>
                </c:pt>
                <c:pt idx="35">
                  <c:v>8.69</c:v>
                </c:pt>
                <c:pt idx="36">
                  <c:v>8.81</c:v>
                </c:pt>
                <c:pt idx="37">
                  <c:v>8.31</c:v>
                </c:pt>
                <c:pt idx="38">
                  <c:v>7.5</c:v>
                </c:pt>
                <c:pt idx="39">
                  <c:v>6.53</c:v>
                </c:pt>
                <c:pt idx="40">
                  <c:v>5.31</c:v>
                </c:pt>
                <c:pt idx="41">
                  <c:v>5.81</c:v>
                </c:pt>
                <c:pt idx="42">
                  <c:v>5.78</c:v>
                </c:pt>
                <c:pt idx="43">
                  <c:v>5.6099999999999994</c:v>
                </c:pt>
                <c:pt idx="44">
                  <c:v>5.22</c:v>
                </c:pt>
                <c:pt idx="45">
                  <c:v>4.6099999999999994</c:v>
                </c:pt>
                <c:pt idx="46">
                  <c:v>4.6099999999999994</c:v>
                </c:pt>
                <c:pt idx="47">
                  <c:v>4.9400000000000004</c:v>
                </c:pt>
              </c:numCache>
            </c:numRef>
          </c:val>
        </c:ser>
        <c:ser>
          <c:idx val="1"/>
          <c:order val="3"/>
          <c:tx>
            <c:v>Wind speed SO station</c:v>
          </c:tx>
          <c:marker>
            <c:symbol val="none"/>
          </c:marker>
          <c:val>
            <c:numRef>
              <c:f>Sheet1!$D$22:$AY$22</c:f>
              <c:numCache>
                <c:formatCode>General</c:formatCode>
                <c:ptCount val="48"/>
                <c:pt idx="0">
                  <c:v>2.64</c:v>
                </c:pt>
                <c:pt idx="1">
                  <c:v>1.9700000000000002</c:v>
                </c:pt>
                <c:pt idx="2">
                  <c:v>1.42</c:v>
                </c:pt>
                <c:pt idx="3">
                  <c:v>1.81</c:v>
                </c:pt>
                <c:pt idx="4">
                  <c:v>2.4699999999999998</c:v>
                </c:pt>
                <c:pt idx="5">
                  <c:v>1.8900000000000001</c:v>
                </c:pt>
                <c:pt idx="6">
                  <c:v>1.61</c:v>
                </c:pt>
                <c:pt idx="7">
                  <c:v>1.1700000000000002</c:v>
                </c:pt>
                <c:pt idx="8">
                  <c:v>1.1399999999999997</c:v>
                </c:pt>
                <c:pt idx="9">
                  <c:v>1</c:v>
                </c:pt>
                <c:pt idx="10">
                  <c:v>1.31</c:v>
                </c:pt>
                <c:pt idx="11">
                  <c:v>1.6700000000000002</c:v>
                </c:pt>
                <c:pt idx="12">
                  <c:v>2.75</c:v>
                </c:pt>
                <c:pt idx="13">
                  <c:v>2.8299999999999996</c:v>
                </c:pt>
                <c:pt idx="14">
                  <c:v>2.3899999999999997</c:v>
                </c:pt>
                <c:pt idx="15">
                  <c:v>2.2200000000000002</c:v>
                </c:pt>
                <c:pt idx="16">
                  <c:v>1.5</c:v>
                </c:pt>
                <c:pt idx="17">
                  <c:v>2.08</c:v>
                </c:pt>
                <c:pt idx="18">
                  <c:v>1.8900000000000001</c:v>
                </c:pt>
                <c:pt idx="19">
                  <c:v>1.86</c:v>
                </c:pt>
                <c:pt idx="20">
                  <c:v>1.72</c:v>
                </c:pt>
                <c:pt idx="21">
                  <c:v>1.5</c:v>
                </c:pt>
                <c:pt idx="22">
                  <c:v>1.1700000000000002</c:v>
                </c:pt>
                <c:pt idx="23">
                  <c:v>1.6900000000000002</c:v>
                </c:pt>
                <c:pt idx="24">
                  <c:v>1.31</c:v>
                </c:pt>
                <c:pt idx="25">
                  <c:v>2.17</c:v>
                </c:pt>
                <c:pt idx="26">
                  <c:v>5.14</c:v>
                </c:pt>
                <c:pt idx="27">
                  <c:v>5.28</c:v>
                </c:pt>
                <c:pt idx="28">
                  <c:v>5</c:v>
                </c:pt>
                <c:pt idx="29">
                  <c:v>4.3099999999999996</c:v>
                </c:pt>
                <c:pt idx="30">
                  <c:v>4.5</c:v>
                </c:pt>
                <c:pt idx="31">
                  <c:v>4.67</c:v>
                </c:pt>
                <c:pt idx="32">
                  <c:v>6.14</c:v>
                </c:pt>
                <c:pt idx="33">
                  <c:v>7.4700000000000006</c:v>
                </c:pt>
                <c:pt idx="34">
                  <c:v>8.31</c:v>
                </c:pt>
                <c:pt idx="35">
                  <c:v>7.03</c:v>
                </c:pt>
                <c:pt idx="36">
                  <c:v>6.75</c:v>
                </c:pt>
                <c:pt idx="37">
                  <c:v>5.56</c:v>
                </c:pt>
                <c:pt idx="38">
                  <c:v>5.81</c:v>
                </c:pt>
                <c:pt idx="39">
                  <c:v>5.1899999999999995</c:v>
                </c:pt>
                <c:pt idx="40">
                  <c:v>5.1099999999999994</c:v>
                </c:pt>
                <c:pt idx="41">
                  <c:v>3.42</c:v>
                </c:pt>
                <c:pt idx="42">
                  <c:v>4.3099999999999996</c:v>
                </c:pt>
                <c:pt idx="43">
                  <c:v>4.28</c:v>
                </c:pt>
                <c:pt idx="44">
                  <c:v>4.1099999999999994</c:v>
                </c:pt>
                <c:pt idx="45">
                  <c:v>2.3299999999999996</c:v>
                </c:pt>
                <c:pt idx="46">
                  <c:v>2.06</c:v>
                </c:pt>
                <c:pt idx="47">
                  <c:v>2.06</c:v>
                </c:pt>
              </c:numCache>
            </c:numRef>
          </c:val>
        </c:ser>
        <c:marker val="1"/>
        <c:axId val="65087360"/>
        <c:axId val="65085824"/>
      </c:lineChart>
      <c:catAx>
        <c:axId val="65078016"/>
        <c:scaling>
          <c:orientation val="minMax"/>
        </c:scaling>
        <c:axPos val="b"/>
        <c:numFmt formatCode="General" sourceLinked="1"/>
        <c:majorTickMark val="none"/>
        <c:tickLblPos val="nextTo"/>
        <c:crossAx val="65079552"/>
        <c:crosses val="autoZero"/>
        <c:auto val="1"/>
        <c:lblAlgn val="ctr"/>
        <c:lblOffset val="100"/>
        <c:tickLblSkip val="3"/>
      </c:catAx>
      <c:valAx>
        <c:axId val="65079552"/>
        <c:scaling>
          <c:orientation val="minMax"/>
          <c:max val="600"/>
          <c:min val="0"/>
        </c:scaling>
        <c:axPos val="l"/>
        <c:title>
          <c:tx>
            <c:rich>
              <a:bodyPr/>
              <a:lstStyle/>
              <a:p>
                <a:pPr>
                  <a:defRPr sz="1400"/>
                </a:pPr>
                <a:r>
                  <a:rPr lang="en-US" sz="1400"/>
                  <a:t>PM10 concentration</a:t>
                </a:r>
              </a:p>
            </c:rich>
          </c:tx>
          <c:layout>
            <c:manualLayout>
              <c:xMode val="edge"/>
              <c:yMode val="edge"/>
              <c:x val="1.4238883620270596E-2"/>
              <c:y val="0.2979924550469622"/>
            </c:manualLayout>
          </c:layout>
        </c:title>
        <c:numFmt formatCode="General" sourceLinked="1"/>
        <c:majorTickMark val="none"/>
        <c:tickLblPos val="nextTo"/>
        <c:txPr>
          <a:bodyPr/>
          <a:lstStyle/>
          <a:p>
            <a:pPr>
              <a:defRPr sz="1200"/>
            </a:pPr>
            <a:endParaRPr lang="en-US"/>
          </a:p>
        </c:txPr>
        <c:crossAx val="65078016"/>
        <c:crosses val="autoZero"/>
        <c:crossBetween val="between"/>
        <c:majorUnit val="100"/>
      </c:valAx>
      <c:valAx>
        <c:axId val="65085824"/>
        <c:scaling>
          <c:orientation val="minMax"/>
        </c:scaling>
        <c:axPos val="r"/>
        <c:numFmt formatCode="General" sourceLinked="1"/>
        <c:tickLblPos val="nextTo"/>
        <c:txPr>
          <a:bodyPr/>
          <a:lstStyle/>
          <a:p>
            <a:pPr>
              <a:defRPr sz="1400"/>
            </a:pPr>
            <a:endParaRPr lang="en-US"/>
          </a:p>
        </c:txPr>
        <c:crossAx val="65087360"/>
        <c:crosses val="max"/>
        <c:crossBetween val="between"/>
      </c:valAx>
      <c:catAx>
        <c:axId val="65087360"/>
        <c:scaling>
          <c:orientation val="minMax"/>
        </c:scaling>
        <c:delete val="1"/>
        <c:axPos val="b"/>
        <c:tickLblPos val="nextTo"/>
        <c:crossAx val="65085824"/>
        <c:crosses val="autoZero"/>
        <c:auto val="1"/>
        <c:lblAlgn val="ctr"/>
        <c:lblOffset val="100"/>
      </c:catAx>
      <c:spPr>
        <a:noFill/>
        <a:ln w="25400">
          <a:noFill/>
        </a:ln>
      </c:spPr>
    </c:plotArea>
    <c:legend>
      <c:legendPos val="r"/>
      <c:layout>
        <c:manualLayout>
          <c:xMode val="edge"/>
          <c:yMode val="edge"/>
          <c:x val="2.3975380986237332E-2"/>
          <c:y val="0.89382293728320161"/>
          <c:w val="0.94144447307882029"/>
          <c:h val="6.4060389890787897E-2"/>
        </c:manualLayout>
      </c:layout>
      <c:txPr>
        <a:bodyPr/>
        <a:lstStyle/>
        <a:p>
          <a:pPr>
            <a:defRPr sz="1100" b="1"/>
          </a:pPr>
          <a:endParaRPr lang="en-US"/>
        </a:p>
      </c:txPr>
    </c:legend>
    <c:plotVisOnly val="1"/>
  </c:chart>
  <c:spPr>
    <a:solidFill>
      <a:schemeClr val="bg1"/>
    </a:solidFill>
  </c:spPr>
  <c:txPr>
    <a:bodyPr/>
    <a:lstStyle/>
    <a:p>
      <a:pPr>
        <a:defRPr>
          <a:latin typeface="Century Gothic" pitchFamily="34" charset="0"/>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7CE735A-39AF-4E6B-8D57-8D68B35C3427}" type="datetimeFigureOut">
              <a:rPr lang="en-US" smtClean="0"/>
              <a:pPr/>
              <a:t>4/16/2009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AEBD1DF-8866-49E1-A3AC-757BB2F4FD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E735A-39AF-4E6B-8D57-8D68B35C3427}"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BD1DF-8866-49E1-A3AC-757BB2F4FD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E735A-39AF-4E6B-8D57-8D68B35C3427}"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BD1DF-8866-49E1-A3AC-757BB2F4FD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CE735A-39AF-4E6B-8D57-8D68B35C3427}"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BD1DF-8866-49E1-A3AC-757BB2F4FD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CE735A-39AF-4E6B-8D57-8D68B35C3427}" type="datetimeFigureOut">
              <a:rPr lang="en-US" smtClean="0"/>
              <a:pPr/>
              <a:t>4/16/2009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BD1DF-8866-49E1-A3AC-757BB2F4FD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CE735A-39AF-4E6B-8D57-8D68B35C3427}" type="datetimeFigureOut">
              <a:rPr lang="en-US" smtClean="0"/>
              <a:pPr/>
              <a:t>4/16/2009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BD1DF-8866-49E1-A3AC-757BB2F4FD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7CE735A-39AF-4E6B-8D57-8D68B35C3427}" type="datetimeFigureOut">
              <a:rPr lang="en-US" smtClean="0"/>
              <a:pPr/>
              <a:t>4/16/2009</a:t>
            </a:fld>
            <a:endParaRPr lang="en-US"/>
          </a:p>
        </p:txBody>
      </p:sp>
      <p:sp>
        <p:nvSpPr>
          <p:cNvPr id="27" name="Slide Number Placeholder 26"/>
          <p:cNvSpPr>
            <a:spLocks noGrp="1"/>
          </p:cNvSpPr>
          <p:nvPr>
            <p:ph type="sldNum" sz="quarter" idx="11"/>
          </p:nvPr>
        </p:nvSpPr>
        <p:spPr/>
        <p:txBody>
          <a:bodyPr rtlCol="0"/>
          <a:lstStyle/>
          <a:p>
            <a:fld id="{7AEBD1DF-8866-49E1-A3AC-757BB2F4FDA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7CE735A-39AF-4E6B-8D57-8D68B35C3427}" type="datetimeFigureOut">
              <a:rPr lang="en-US" smtClean="0"/>
              <a:pPr/>
              <a:t>4/16/2009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AEBD1DF-8866-49E1-A3AC-757BB2F4FD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E735A-39AF-4E6B-8D57-8D68B35C3427}" type="datetimeFigureOut">
              <a:rPr lang="en-US" smtClean="0"/>
              <a:pPr/>
              <a:t>4/16/2009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BD1DF-8866-49E1-A3AC-757BB2F4FD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CE735A-39AF-4E6B-8D57-8D68B35C3427}" type="datetimeFigureOut">
              <a:rPr lang="en-US" smtClean="0"/>
              <a:pPr/>
              <a:t>4/16/2009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BD1DF-8866-49E1-A3AC-757BB2F4FD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CE735A-39AF-4E6B-8D57-8D68B35C3427}" type="datetimeFigureOut">
              <a:rPr lang="en-US" smtClean="0"/>
              <a:pPr/>
              <a:t>4/16/2009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BD1DF-8866-49E1-A3AC-757BB2F4FD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7CE735A-39AF-4E6B-8D57-8D68B35C3427}" type="datetimeFigureOut">
              <a:rPr lang="en-US" smtClean="0"/>
              <a:pPr/>
              <a:t>4/16/2009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AEBD1DF-8866-49E1-A3AC-757BB2F4FD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naica.ine.gob.mx/" TargetMode="External"/><Relationship Id="rId7" Type="http://schemas.openxmlformats.org/officeDocument/2006/relationships/hyperlink" Target="http://weather.uwyo.edu/upperair/" TargetMode="External"/><Relationship Id="rId2" Type="http://schemas.openxmlformats.org/officeDocument/2006/relationships/hyperlink" Target="http://www.arl.noaa.gov/ready/hysplt4.html" TargetMode="External"/><Relationship Id="rId1" Type="http://schemas.openxmlformats.org/officeDocument/2006/relationships/slideLayout" Target="../slideLayouts/slideLayout2.xml"/><Relationship Id="rId6" Type="http://schemas.openxmlformats.org/officeDocument/2006/relationships/hyperlink" Target="http://weather.unisys.com/" TargetMode="External"/><Relationship Id="rId5" Type="http://schemas.openxmlformats.org/officeDocument/2006/relationships/hyperlink" Target="http://www.tceq.state.tx.us/nav/data/air_met_data.html" TargetMode="External"/><Relationship Id="rId4" Type="http://schemas.openxmlformats.org/officeDocument/2006/relationships/hyperlink" Target="http://earthobservatory.nasa.gov/NaturalHazards/natural_hazards_v2.php3?img_id=1475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hyperlink" Target="http://terra.nasa.gov/" TargetMode="External"/><Relationship Id="rId2" Type="http://schemas.openxmlformats.org/officeDocument/2006/relationships/hyperlink" Target="http://modis.gsfc.nasa.gov/" TargetMode="External"/><Relationship Id="rId1" Type="http://schemas.openxmlformats.org/officeDocument/2006/relationships/slideLayout" Target="../slideLayouts/slideLayout2.xml"/><Relationship Id="rId6" Type="http://schemas.openxmlformats.org/officeDocument/2006/relationships/hyperlink" Target="http://rapidfire.sci.gsfc.nasa.gov/"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458200" cy="1470025"/>
          </a:xfrm>
        </p:spPr>
        <p:txBody>
          <a:bodyPr>
            <a:noAutofit/>
          </a:bodyPr>
          <a:lstStyle/>
          <a:p>
            <a:pPr algn="ctr"/>
            <a:r>
              <a:rPr lang="en-US" sz="2800" b="1" cap="all" dirty="0" smtClean="0"/>
              <a:t>Analysis of meteorological conditions enhancing high particulate matter episodes in Monterrey, Mexico</a:t>
            </a:r>
            <a:endParaRPr lang="en-US" sz="2800" b="1" cap="all" dirty="0"/>
          </a:p>
        </p:txBody>
      </p:sp>
      <p:sp>
        <p:nvSpPr>
          <p:cNvPr id="3" name="Subtitle 2"/>
          <p:cNvSpPr>
            <a:spLocks noGrp="1"/>
          </p:cNvSpPr>
          <p:nvPr>
            <p:ph type="subTitle" idx="1"/>
          </p:nvPr>
        </p:nvSpPr>
        <p:spPr>
          <a:xfrm>
            <a:off x="381000" y="4800600"/>
            <a:ext cx="4953000" cy="1752600"/>
          </a:xfrm>
        </p:spPr>
        <p:txBody>
          <a:bodyPr>
            <a:normAutofit/>
          </a:bodyPr>
          <a:lstStyle/>
          <a:p>
            <a:r>
              <a:rPr lang="en-US" sz="2000" dirty="0" smtClean="0">
                <a:latin typeface="Century Gothic" pitchFamily="34" charset="0"/>
              </a:rPr>
              <a:t>Ana Yael Vanoye </a:t>
            </a:r>
            <a:r>
              <a:rPr lang="en-US" sz="2000" dirty="0" err="1" smtClean="0">
                <a:latin typeface="Century Gothic" pitchFamily="34" charset="0"/>
              </a:rPr>
              <a:t>Garc</a:t>
            </a:r>
            <a:r>
              <a:rPr lang="es-MX" sz="2000" dirty="0" err="1" smtClean="0">
                <a:latin typeface="Century Gothic" pitchFamily="34" charset="0"/>
              </a:rPr>
              <a:t>ía</a:t>
            </a:r>
            <a:endParaRPr lang="es-MX" sz="2000" dirty="0" smtClean="0">
              <a:latin typeface="Century Gothic" pitchFamily="34" charset="0"/>
            </a:endParaRPr>
          </a:p>
          <a:p>
            <a:r>
              <a:rPr lang="es-MX" sz="2000" dirty="0" err="1" smtClean="0">
                <a:latin typeface="Century Gothic" pitchFamily="34" charset="0"/>
              </a:rPr>
              <a:t>Atmospheric</a:t>
            </a:r>
            <a:r>
              <a:rPr lang="es-MX" sz="2000" dirty="0" smtClean="0">
                <a:latin typeface="Century Gothic" pitchFamily="34" charset="0"/>
              </a:rPr>
              <a:t> </a:t>
            </a:r>
            <a:r>
              <a:rPr lang="es-MX" sz="2000" dirty="0" err="1" smtClean="0">
                <a:latin typeface="Century Gothic" pitchFamily="34" charset="0"/>
              </a:rPr>
              <a:t>Pollution</a:t>
            </a:r>
            <a:r>
              <a:rPr lang="es-MX" sz="2000" dirty="0" smtClean="0">
                <a:latin typeface="Century Gothic" pitchFamily="34" charset="0"/>
              </a:rPr>
              <a:t> </a:t>
            </a:r>
            <a:r>
              <a:rPr lang="es-MX" sz="2000" dirty="0" err="1" smtClean="0">
                <a:latin typeface="Century Gothic" pitchFamily="34" charset="0"/>
              </a:rPr>
              <a:t>Meteorology</a:t>
            </a:r>
            <a:endParaRPr lang="es-MX" sz="2000" dirty="0" smtClean="0">
              <a:latin typeface="Century Gothic" pitchFamily="34" charset="0"/>
            </a:endParaRPr>
          </a:p>
          <a:p>
            <a:r>
              <a:rPr lang="es-MX" sz="2000" dirty="0" err="1" smtClean="0">
                <a:latin typeface="Century Gothic" pitchFamily="34" charset="0"/>
              </a:rPr>
              <a:t>April</a:t>
            </a:r>
            <a:r>
              <a:rPr lang="es-MX" sz="2000" dirty="0" smtClean="0">
                <a:latin typeface="Century Gothic" pitchFamily="34" charset="0"/>
              </a:rPr>
              <a:t> 16, 2009</a:t>
            </a:r>
            <a:endParaRPr lang="en-US" sz="2000" dirty="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839200" cy="1066800"/>
          </a:xfrm>
        </p:spPr>
        <p:txBody>
          <a:bodyPr>
            <a:normAutofit/>
          </a:bodyPr>
          <a:lstStyle/>
          <a:p>
            <a:r>
              <a:rPr lang="en-US" sz="3200" b="1" dirty="0" smtClean="0"/>
              <a:t>Wind velocity and PM</a:t>
            </a:r>
            <a:r>
              <a:rPr lang="en-US" sz="3200" b="1" baseline="-25000" dirty="0" smtClean="0"/>
              <a:t>10</a:t>
            </a:r>
            <a:r>
              <a:rPr lang="en-US" sz="3200" b="1" dirty="0" smtClean="0"/>
              <a:t> concentrations in Monterrey during April 1-2, 2009</a:t>
            </a:r>
            <a:endParaRPr lang="en-US" sz="3200" b="1" dirty="0"/>
          </a:p>
        </p:txBody>
      </p:sp>
      <p:graphicFrame>
        <p:nvGraphicFramePr>
          <p:cNvPr id="4" name="Chart 3"/>
          <p:cNvGraphicFramePr/>
          <p:nvPr/>
        </p:nvGraphicFramePr>
        <p:xfrm>
          <a:off x="381000" y="1600200"/>
          <a:ext cx="8610601"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066800"/>
          </a:xfrm>
        </p:spPr>
        <p:txBody>
          <a:bodyPr/>
          <a:lstStyle/>
          <a:p>
            <a:r>
              <a:rPr lang="en-US" b="1" dirty="0" smtClean="0"/>
              <a:t>On-going work</a:t>
            </a:r>
            <a:endParaRPr lang="en-US" b="1" dirty="0"/>
          </a:p>
        </p:txBody>
      </p:sp>
      <p:sp>
        <p:nvSpPr>
          <p:cNvPr id="3" name="Content Placeholder 2"/>
          <p:cNvSpPr>
            <a:spLocks noGrp="1"/>
          </p:cNvSpPr>
          <p:nvPr>
            <p:ph idx="1"/>
          </p:nvPr>
        </p:nvSpPr>
        <p:spPr>
          <a:xfrm>
            <a:off x="381000" y="1676400"/>
            <a:ext cx="8229600" cy="4325112"/>
          </a:xfrm>
        </p:spPr>
        <p:txBody>
          <a:bodyPr>
            <a:normAutofit fontScale="92500" lnSpcReduction="20000"/>
          </a:bodyPr>
          <a:lstStyle/>
          <a:p>
            <a:r>
              <a:rPr lang="en-US" sz="2400" b="1" dirty="0" smtClean="0">
                <a:latin typeface="Century Gothic" pitchFamily="34" charset="0"/>
              </a:rPr>
              <a:t>Perform further analysis in the meteorological conditions that exacerbated the March 2008 high-pollution event in Monterrey, e.g. analyze atmospheric stability.</a:t>
            </a:r>
          </a:p>
          <a:p>
            <a:endParaRPr lang="en-US" sz="2400" b="1" dirty="0" smtClean="0">
              <a:latin typeface="Century Gothic" pitchFamily="34" charset="0"/>
            </a:endParaRPr>
          </a:p>
          <a:p>
            <a:r>
              <a:rPr lang="en-US" sz="2400" b="1" dirty="0" smtClean="0">
                <a:latin typeface="Century Gothic" pitchFamily="34" charset="0"/>
              </a:rPr>
              <a:t>Analyze the meteorological conditions under which the April 2009 high-wind/high-pollution event occurred.</a:t>
            </a:r>
          </a:p>
          <a:p>
            <a:pPr>
              <a:buNone/>
            </a:pPr>
            <a:endParaRPr lang="en-US" sz="2400" b="1" dirty="0" smtClean="0">
              <a:latin typeface="Century Gothic" pitchFamily="34" charset="0"/>
            </a:endParaRPr>
          </a:p>
          <a:p>
            <a:r>
              <a:rPr lang="en-US" sz="2400" b="1" dirty="0" smtClean="0">
                <a:latin typeface="Century Gothic" pitchFamily="34" charset="0"/>
              </a:rPr>
              <a:t>Perform a comparison between the March 2008 and April 2009 pollution episodes.</a:t>
            </a:r>
          </a:p>
          <a:p>
            <a:endParaRPr lang="en-US" sz="2400" b="1" dirty="0" smtClean="0">
              <a:latin typeface="Century Gothic" pitchFamily="34" charset="0"/>
            </a:endParaRPr>
          </a:p>
          <a:p>
            <a:endParaRPr lang="en-US" sz="2400" b="1" dirty="0" smtClean="0">
              <a:latin typeface="Century Gothic" pitchFamily="34" charset="0"/>
            </a:endParaRPr>
          </a:p>
          <a:p>
            <a:pPr>
              <a:buNone/>
            </a:pPr>
            <a:r>
              <a:rPr lang="en-US" sz="2400" b="1" dirty="0" smtClean="0">
                <a:latin typeface="Century Gothic" pitchFamily="34" charset="0"/>
              </a:rPr>
              <a:t>   What particular meteorological conditions enhanced the high PM</a:t>
            </a:r>
            <a:r>
              <a:rPr lang="en-US" sz="2400" b="1" baseline="-25000" dirty="0" smtClean="0">
                <a:latin typeface="Century Gothic" pitchFamily="34" charset="0"/>
              </a:rPr>
              <a:t>10</a:t>
            </a:r>
            <a:r>
              <a:rPr lang="en-US" sz="2400" b="1" dirty="0" smtClean="0">
                <a:latin typeface="Century Gothic" pitchFamily="34" charset="0"/>
              </a:rPr>
              <a:t> episodes occurred in Monterrey during 2008 and 2009? </a:t>
            </a:r>
          </a:p>
          <a:p>
            <a:pPr>
              <a:buNone/>
            </a:pPr>
            <a:endParaRPr lang="en-US" sz="2400" b="1" dirty="0" smtClean="0">
              <a:latin typeface="Century Gothic" pitchFamily="34" charset="0"/>
            </a:endParaRPr>
          </a:p>
        </p:txBody>
      </p:sp>
      <p:sp>
        <p:nvSpPr>
          <p:cNvPr id="4" name="Rectangle 3"/>
          <p:cNvSpPr/>
          <p:nvPr/>
        </p:nvSpPr>
        <p:spPr>
          <a:xfrm>
            <a:off x="457200" y="4800600"/>
            <a:ext cx="8229600" cy="12954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066800"/>
          </a:xfrm>
        </p:spPr>
        <p:txBody>
          <a:bodyPr/>
          <a:lstStyle/>
          <a:p>
            <a:r>
              <a:rPr lang="en-US" b="1" dirty="0" smtClean="0"/>
              <a:t>References</a:t>
            </a:r>
            <a:endParaRPr lang="en-US" b="1" dirty="0"/>
          </a:p>
        </p:txBody>
      </p:sp>
      <p:sp>
        <p:nvSpPr>
          <p:cNvPr id="3" name="Content Placeholder 2"/>
          <p:cNvSpPr>
            <a:spLocks noGrp="1"/>
          </p:cNvSpPr>
          <p:nvPr>
            <p:ph idx="1"/>
          </p:nvPr>
        </p:nvSpPr>
        <p:spPr>
          <a:xfrm>
            <a:off x="228600" y="1524000"/>
            <a:ext cx="8458200" cy="5029200"/>
          </a:xfrm>
        </p:spPr>
        <p:txBody>
          <a:bodyPr>
            <a:normAutofit fontScale="55000" lnSpcReduction="20000"/>
          </a:bodyPr>
          <a:lstStyle/>
          <a:p>
            <a:pPr>
              <a:lnSpc>
                <a:spcPct val="120000"/>
              </a:lnSpc>
            </a:pPr>
            <a:r>
              <a:rPr lang="en-US" sz="2900" dirty="0" smtClean="0">
                <a:latin typeface="Century Gothic" pitchFamily="34" charset="0"/>
              </a:rPr>
              <a:t>Ahrens, C.D. (1993) Essentials of Meteorology: An Invitation to Atmosphere. West Publishing Company. St. Paul, MI. EEUU.</a:t>
            </a:r>
          </a:p>
          <a:p>
            <a:pPr>
              <a:lnSpc>
                <a:spcPct val="120000"/>
              </a:lnSpc>
            </a:pPr>
            <a:r>
              <a:rPr lang="en-US" sz="2900" dirty="0" err="1" smtClean="0">
                <a:latin typeface="Century Gothic" pitchFamily="34" charset="0"/>
              </a:rPr>
              <a:t>Draxler</a:t>
            </a:r>
            <a:r>
              <a:rPr lang="en-US" sz="2900" dirty="0" smtClean="0">
                <a:latin typeface="Century Gothic" pitchFamily="34" charset="0"/>
              </a:rPr>
              <a:t>, R.R.; </a:t>
            </a:r>
            <a:r>
              <a:rPr lang="en-US" sz="2900" dirty="0" err="1" smtClean="0">
                <a:latin typeface="Century Gothic" pitchFamily="34" charset="0"/>
              </a:rPr>
              <a:t>Rolph</a:t>
            </a:r>
            <a:r>
              <a:rPr lang="en-US" sz="2900" dirty="0" smtClean="0">
                <a:latin typeface="Century Gothic" pitchFamily="34" charset="0"/>
              </a:rPr>
              <a:t>, G.D. (2003) HYSPLIT (Hybrid Single-Particle </a:t>
            </a:r>
            <a:r>
              <a:rPr lang="en-US" sz="2900" dirty="0" err="1" smtClean="0">
                <a:latin typeface="Century Gothic" pitchFamily="34" charset="0"/>
              </a:rPr>
              <a:t>Lagrangian</a:t>
            </a:r>
            <a:r>
              <a:rPr lang="en-US" sz="2900" dirty="0" smtClean="0">
                <a:latin typeface="Century Gothic" pitchFamily="34" charset="0"/>
              </a:rPr>
              <a:t> Integrated Trajectory). </a:t>
            </a:r>
            <a:r>
              <a:rPr lang="en-US" sz="2900" dirty="0" err="1" smtClean="0">
                <a:latin typeface="Century Gothic" pitchFamily="34" charset="0"/>
              </a:rPr>
              <a:t>Acceso</a:t>
            </a:r>
            <a:r>
              <a:rPr lang="en-US" sz="2900" dirty="0" smtClean="0">
                <a:latin typeface="Century Gothic" pitchFamily="34" charset="0"/>
              </a:rPr>
              <a:t> al </a:t>
            </a:r>
            <a:r>
              <a:rPr lang="en-US" sz="2900" dirty="0" err="1" smtClean="0">
                <a:latin typeface="Century Gothic" pitchFamily="34" charset="0"/>
              </a:rPr>
              <a:t>modelo</a:t>
            </a:r>
            <a:r>
              <a:rPr lang="en-US" sz="2900" dirty="0" smtClean="0">
                <a:latin typeface="Century Gothic" pitchFamily="34" charset="0"/>
              </a:rPr>
              <a:t> </a:t>
            </a:r>
            <a:r>
              <a:rPr lang="en-US" sz="2900" dirty="0" err="1" smtClean="0">
                <a:latin typeface="Century Gothic" pitchFamily="34" charset="0"/>
              </a:rPr>
              <a:t>vía</a:t>
            </a:r>
            <a:r>
              <a:rPr lang="en-US" sz="2900" dirty="0" smtClean="0">
                <a:latin typeface="Century Gothic" pitchFamily="34" charset="0"/>
              </a:rPr>
              <a:t> NOAA ARL READY. NOAA Air Resources Laboratory, Silver Spring, MD. Available at: </a:t>
            </a:r>
            <a:r>
              <a:rPr lang="en-US" sz="2900" u="sng" dirty="0" smtClean="0">
                <a:latin typeface="Century Gothic" pitchFamily="34" charset="0"/>
                <a:hlinkClick r:id="rId2"/>
              </a:rPr>
              <a:t>http://www.arl.noaa.gov/ready/hysplt4.html</a:t>
            </a:r>
            <a:r>
              <a:rPr lang="en-US" sz="2900" dirty="0" smtClean="0">
                <a:latin typeface="Century Gothic" pitchFamily="34" charset="0"/>
              </a:rPr>
              <a:t>.</a:t>
            </a:r>
          </a:p>
          <a:p>
            <a:pPr>
              <a:lnSpc>
                <a:spcPct val="120000"/>
              </a:lnSpc>
            </a:pPr>
            <a:r>
              <a:rPr lang="es-MX" sz="2900" dirty="0" smtClean="0">
                <a:latin typeface="Century Gothic" pitchFamily="34" charset="0"/>
              </a:rPr>
              <a:t>Instituto Nacional de Ecología. (2009) Sistema Nacional de Información de la Calidad del Aire. </a:t>
            </a:r>
            <a:r>
              <a:rPr lang="en-US" sz="2900" dirty="0" smtClean="0">
                <a:latin typeface="Century Gothic" pitchFamily="34" charset="0"/>
              </a:rPr>
              <a:t>Available at: </a:t>
            </a:r>
            <a:r>
              <a:rPr lang="en-US" sz="2900" u="sng" dirty="0" smtClean="0">
                <a:latin typeface="Century Gothic" pitchFamily="34" charset="0"/>
                <a:hlinkClick r:id="rId3"/>
              </a:rPr>
              <a:t>http://sinaica.ine.gob.mx</a:t>
            </a:r>
            <a:endParaRPr lang="en-US" sz="2900" dirty="0" smtClean="0">
              <a:latin typeface="Century Gothic" pitchFamily="34" charset="0"/>
            </a:endParaRPr>
          </a:p>
          <a:p>
            <a:pPr>
              <a:lnSpc>
                <a:spcPct val="120000"/>
              </a:lnSpc>
            </a:pPr>
            <a:r>
              <a:rPr lang="en-US" sz="2900" dirty="0" smtClean="0">
                <a:latin typeface="Century Gothic" pitchFamily="34" charset="0"/>
              </a:rPr>
              <a:t>NASA Earth Observatory (2009) Dust Storm in Mexico. </a:t>
            </a:r>
            <a:r>
              <a:rPr lang="es-MX" sz="2900" dirty="0" err="1" smtClean="0">
                <a:latin typeface="Century Gothic" pitchFamily="34" charset="0"/>
              </a:rPr>
              <a:t>Available</a:t>
            </a:r>
            <a:r>
              <a:rPr lang="es-MX" sz="2900" dirty="0" smtClean="0">
                <a:latin typeface="Century Gothic" pitchFamily="34" charset="0"/>
              </a:rPr>
              <a:t> at: </a:t>
            </a:r>
            <a:r>
              <a:rPr lang="es-MX" sz="2900" u="sng" dirty="0" smtClean="0">
                <a:latin typeface="Century Gothic" pitchFamily="34" charset="0"/>
                <a:hlinkClick r:id="rId4"/>
              </a:rPr>
              <a:t>http://earthobservatory.nasa.gov/NaturalHazards/natural_hazards_v2.php3?img_id=14751</a:t>
            </a:r>
            <a:endParaRPr lang="en-US" sz="2900" dirty="0" smtClean="0">
              <a:latin typeface="Century Gothic" pitchFamily="34" charset="0"/>
            </a:endParaRPr>
          </a:p>
          <a:p>
            <a:pPr>
              <a:lnSpc>
                <a:spcPct val="120000"/>
              </a:lnSpc>
            </a:pPr>
            <a:r>
              <a:rPr lang="en-US" sz="2900" dirty="0" smtClean="0">
                <a:latin typeface="Century Gothic" pitchFamily="34" charset="0"/>
              </a:rPr>
              <a:t>Texas </a:t>
            </a:r>
            <a:r>
              <a:rPr lang="en-US" sz="2900" dirty="0" err="1" smtClean="0">
                <a:latin typeface="Century Gothic" pitchFamily="34" charset="0"/>
              </a:rPr>
              <a:t>Comission</a:t>
            </a:r>
            <a:r>
              <a:rPr lang="en-US" sz="2900" dirty="0" smtClean="0">
                <a:latin typeface="Century Gothic" pitchFamily="34" charset="0"/>
              </a:rPr>
              <a:t> on Environmental Quality (2009) General Air Pollution and Meteorological Data. </a:t>
            </a:r>
            <a:r>
              <a:rPr lang="es-MX" sz="2900" dirty="0" err="1" smtClean="0">
                <a:latin typeface="Century Gothic" pitchFamily="34" charset="0"/>
              </a:rPr>
              <a:t>Available</a:t>
            </a:r>
            <a:r>
              <a:rPr lang="es-MX" sz="2900" dirty="0" smtClean="0">
                <a:latin typeface="Century Gothic" pitchFamily="34" charset="0"/>
              </a:rPr>
              <a:t> at: </a:t>
            </a:r>
            <a:r>
              <a:rPr lang="es-MX" sz="2900" u="sng" dirty="0" smtClean="0">
                <a:latin typeface="Century Gothic" pitchFamily="34" charset="0"/>
                <a:hlinkClick r:id="rId5"/>
              </a:rPr>
              <a:t>http://www.tceq.state.tx.us/nav/data/air_met_data.html</a:t>
            </a:r>
            <a:r>
              <a:rPr lang="es-MX" sz="2900" dirty="0" smtClean="0">
                <a:latin typeface="Century Gothic" pitchFamily="34" charset="0"/>
              </a:rPr>
              <a:t>.</a:t>
            </a:r>
            <a:endParaRPr lang="en-US" sz="2900" dirty="0" smtClean="0">
              <a:latin typeface="Century Gothic" pitchFamily="34" charset="0"/>
            </a:endParaRPr>
          </a:p>
          <a:p>
            <a:pPr>
              <a:lnSpc>
                <a:spcPct val="120000"/>
              </a:lnSpc>
            </a:pPr>
            <a:r>
              <a:rPr lang="en-US" sz="2900" dirty="0" smtClean="0">
                <a:latin typeface="Century Gothic" pitchFamily="34" charset="0"/>
              </a:rPr>
              <a:t>Unisys Weather (2009) Upper Air Charts. </a:t>
            </a:r>
            <a:r>
              <a:rPr lang="es-MX" sz="2900" dirty="0" smtClean="0">
                <a:latin typeface="Century Gothic" pitchFamily="34" charset="0"/>
              </a:rPr>
              <a:t>Disponible en: </a:t>
            </a:r>
            <a:r>
              <a:rPr lang="es-MX" sz="2900" u="sng" dirty="0" smtClean="0">
                <a:latin typeface="Century Gothic" pitchFamily="34" charset="0"/>
                <a:hlinkClick r:id="rId6"/>
              </a:rPr>
              <a:t>http://weather.unisys.com</a:t>
            </a:r>
            <a:r>
              <a:rPr lang="es-MX" sz="2900" dirty="0" smtClean="0">
                <a:latin typeface="Century Gothic" pitchFamily="34" charset="0"/>
              </a:rPr>
              <a:t>.</a:t>
            </a:r>
            <a:endParaRPr lang="en-US" sz="2900" dirty="0" smtClean="0">
              <a:latin typeface="Century Gothic" pitchFamily="34" charset="0"/>
            </a:endParaRPr>
          </a:p>
          <a:p>
            <a:pPr>
              <a:lnSpc>
                <a:spcPct val="120000"/>
              </a:lnSpc>
            </a:pPr>
            <a:r>
              <a:rPr lang="en-US" sz="2900" dirty="0" smtClean="0">
                <a:latin typeface="Century Gothic" pitchFamily="34" charset="0"/>
              </a:rPr>
              <a:t>University of Wyoming (20098) Wyoming Weather Web. </a:t>
            </a:r>
            <a:r>
              <a:rPr lang="en-US" sz="2900" dirty="0" err="1" smtClean="0">
                <a:latin typeface="Century Gothic" pitchFamily="34" charset="0"/>
              </a:rPr>
              <a:t>Upperair</a:t>
            </a:r>
            <a:r>
              <a:rPr lang="en-US" sz="2900" dirty="0" smtClean="0">
                <a:latin typeface="Century Gothic" pitchFamily="34" charset="0"/>
              </a:rPr>
              <a:t> Air Data. Available at: </a:t>
            </a:r>
            <a:r>
              <a:rPr lang="en-US" sz="2900" u="sng" dirty="0" smtClean="0">
                <a:latin typeface="Century Gothic" pitchFamily="34" charset="0"/>
                <a:hlinkClick r:id="rId7"/>
              </a:rPr>
              <a:t>http://weather.uwyo.edu/upperair/</a:t>
            </a:r>
            <a:endParaRPr lang="en-US" sz="2900" dirty="0" smtClean="0">
              <a:latin typeface="Century Gothic" pitchFamily="34"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066800"/>
          </a:xfrm>
        </p:spPr>
        <p:txBody>
          <a:bodyPr/>
          <a:lstStyle/>
          <a:p>
            <a:r>
              <a:rPr lang="es-MX" b="1" dirty="0" smtClean="0"/>
              <a:t>Monterrey, </a:t>
            </a:r>
            <a:r>
              <a:rPr lang="es-MX" b="1" dirty="0" err="1" smtClean="0"/>
              <a:t>Mexico</a:t>
            </a:r>
            <a:endParaRPr lang="en-US" b="1" dirty="0"/>
          </a:p>
        </p:txBody>
      </p:sp>
      <p:pic>
        <p:nvPicPr>
          <p:cNvPr id="1026" name="Picture 2"/>
          <p:cNvPicPr>
            <a:picLocks noChangeAspect="1" noChangeArrowheads="1"/>
          </p:cNvPicPr>
          <p:nvPr/>
        </p:nvPicPr>
        <p:blipFill>
          <a:blip r:embed="rId2"/>
          <a:srcRect/>
          <a:stretch>
            <a:fillRect/>
          </a:stretch>
        </p:blipFill>
        <p:spPr bwMode="auto">
          <a:xfrm>
            <a:off x="228600" y="1295400"/>
            <a:ext cx="4876800" cy="3641344"/>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410200" y="685801"/>
            <a:ext cx="3352800" cy="19050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5410200" y="2667000"/>
            <a:ext cx="3352800" cy="1905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410200" y="4648200"/>
            <a:ext cx="3352800" cy="1991106"/>
          </a:xfrm>
          <a:prstGeom prst="rect">
            <a:avLst/>
          </a:prstGeom>
          <a:noFill/>
          <a:ln w="9525">
            <a:noFill/>
            <a:miter lim="800000"/>
            <a:headEnd/>
            <a:tailEnd/>
          </a:ln>
          <a:effectLst/>
        </p:spPr>
      </p:pic>
      <p:sp>
        <p:nvSpPr>
          <p:cNvPr id="10" name="Content Placeholder 2"/>
          <p:cNvSpPr>
            <a:spLocks noGrp="1"/>
          </p:cNvSpPr>
          <p:nvPr>
            <p:ph idx="1"/>
          </p:nvPr>
        </p:nvSpPr>
        <p:spPr>
          <a:xfrm>
            <a:off x="-76200" y="5105400"/>
            <a:ext cx="5410200" cy="1295400"/>
          </a:xfrm>
        </p:spPr>
        <p:txBody>
          <a:bodyPr>
            <a:normAutofit fontScale="92500"/>
          </a:bodyPr>
          <a:lstStyle/>
          <a:p>
            <a:r>
              <a:rPr lang="es-MX" sz="1700" b="1" dirty="0" err="1" smtClean="0">
                <a:latin typeface="Century Gothic" pitchFamily="34" charset="0"/>
              </a:rPr>
              <a:t>Located</a:t>
            </a:r>
            <a:r>
              <a:rPr lang="es-MX" sz="1700" b="1" dirty="0" smtClean="0">
                <a:latin typeface="Century Gothic" pitchFamily="34" charset="0"/>
              </a:rPr>
              <a:t> ~140 miles </a:t>
            </a:r>
            <a:r>
              <a:rPr lang="es-MX" sz="1700" b="1" dirty="0" err="1" smtClean="0">
                <a:latin typeface="Century Gothic" pitchFamily="34" charset="0"/>
              </a:rPr>
              <a:t>south</a:t>
            </a:r>
            <a:r>
              <a:rPr lang="es-MX" sz="1700" b="1" dirty="0" smtClean="0">
                <a:latin typeface="Century Gothic" pitchFamily="34" charset="0"/>
              </a:rPr>
              <a:t> </a:t>
            </a:r>
            <a:r>
              <a:rPr lang="es-MX" sz="1700" b="1" dirty="0" err="1" smtClean="0">
                <a:latin typeface="Century Gothic" pitchFamily="34" charset="0"/>
              </a:rPr>
              <a:t>from</a:t>
            </a:r>
            <a:r>
              <a:rPr lang="es-MX" sz="1700" b="1" dirty="0" smtClean="0">
                <a:latin typeface="Century Gothic" pitchFamily="34" charset="0"/>
              </a:rPr>
              <a:t> </a:t>
            </a:r>
            <a:r>
              <a:rPr lang="es-MX" sz="1700" b="1" dirty="0" err="1" smtClean="0">
                <a:latin typeface="Century Gothic" pitchFamily="34" charset="0"/>
              </a:rPr>
              <a:t>Mexico</a:t>
            </a:r>
            <a:r>
              <a:rPr lang="es-MX" sz="1700" b="1" dirty="0" smtClean="0">
                <a:latin typeface="Century Gothic" pitchFamily="34" charset="0"/>
              </a:rPr>
              <a:t>-US </a:t>
            </a:r>
            <a:r>
              <a:rPr lang="es-MX" sz="1700" b="1" dirty="0" err="1" smtClean="0">
                <a:latin typeface="Century Gothic" pitchFamily="34" charset="0"/>
              </a:rPr>
              <a:t>border</a:t>
            </a:r>
            <a:endParaRPr lang="es-MX" sz="1700" b="1" dirty="0" smtClean="0">
              <a:latin typeface="Century Gothic" pitchFamily="34" charset="0"/>
            </a:endParaRPr>
          </a:p>
          <a:p>
            <a:r>
              <a:rPr lang="es-MX" sz="1700" b="1" dirty="0" err="1" smtClean="0">
                <a:latin typeface="Century Gothic" pitchFamily="34" charset="0"/>
              </a:rPr>
              <a:t>Third</a:t>
            </a:r>
            <a:r>
              <a:rPr lang="es-MX" sz="1700" b="1" dirty="0" smtClean="0">
                <a:latin typeface="Century Gothic" pitchFamily="34" charset="0"/>
              </a:rPr>
              <a:t> </a:t>
            </a:r>
            <a:r>
              <a:rPr lang="es-MX" sz="1700" b="1" dirty="0" err="1" smtClean="0">
                <a:latin typeface="Century Gothic" pitchFamily="34" charset="0"/>
              </a:rPr>
              <a:t>most</a:t>
            </a:r>
            <a:r>
              <a:rPr lang="es-MX" sz="1700" b="1" dirty="0" smtClean="0">
                <a:latin typeface="Century Gothic" pitchFamily="34" charset="0"/>
              </a:rPr>
              <a:t> </a:t>
            </a:r>
            <a:r>
              <a:rPr lang="es-MX" sz="1700" b="1" dirty="0" err="1" smtClean="0">
                <a:latin typeface="Century Gothic" pitchFamily="34" charset="0"/>
              </a:rPr>
              <a:t>populous</a:t>
            </a:r>
            <a:r>
              <a:rPr lang="es-MX" sz="1700" b="1" dirty="0" smtClean="0">
                <a:latin typeface="Century Gothic" pitchFamily="34" charset="0"/>
              </a:rPr>
              <a:t> </a:t>
            </a:r>
            <a:r>
              <a:rPr lang="es-MX" sz="1700" b="1" dirty="0" err="1" smtClean="0">
                <a:latin typeface="Century Gothic" pitchFamily="34" charset="0"/>
              </a:rPr>
              <a:t>city</a:t>
            </a:r>
            <a:r>
              <a:rPr lang="es-MX" sz="1700" b="1" dirty="0" smtClean="0">
                <a:latin typeface="Century Gothic" pitchFamily="34" charset="0"/>
              </a:rPr>
              <a:t> in </a:t>
            </a:r>
            <a:r>
              <a:rPr lang="es-MX" sz="1700" b="1" dirty="0" err="1" smtClean="0">
                <a:latin typeface="Century Gothic" pitchFamily="34" charset="0"/>
              </a:rPr>
              <a:t>Mexico</a:t>
            </a:r>
            <a:r>
              <a:rPr lang="es-MX" sz="1700" b="1" dirty="0" smtClean="0">
                <a:latin typeface="Century Gothic" pitchFamily="34" charset="0"/>
              </a:rPr>
              <a:t>, home </a:t>
            </a:r>
            <a:r>
              <a:rPr lang="es-MX" sz="1700" b="1" dirty="0" err="1" smtClean="0">
                <a:latin typeface="Century Gothic" pitchFamily="34" charset="0"/>
              </a:rPr>
              <a:t>to</a:t>
            </a:r>
            <a:r>
              <a:rPr lang="es-MX" sz="1700" b="1" dirty="0" smtClean="0">
                <a:latin typeface="Century Gothic" pitchFamily="34" charset="0"/>
              </a:rPr>
              <a:t>  </a:t>
            </a:r>
            <a:r>
              <a:rPr lang="en-US" sz="1700" b="1" dirty="0" smtClean="0">
                <a:latin typeface="Century Gothic" pitchFamily="34" charset="0"/>
              </a:rPr>
              <a:t>~ 3.7 million people.</a:t>
            </a:r>
            <a:endParaRPr lang="es-MX" sz="1700" b="1" dirty="0" smtClean="0">
              <a:latin typeface="Century Gothic" pitchFamily="34" charset="0"/>
            </a:endParaRPr>
          </a:p>
          <a:p>
            <a:r>
              <a:rPr lang="es-MX" sz="1700" b="1" dirty="0" err="1" smtClean="0">
                <a:latin typeface="Century Gothic" pitchFamily="34" charset="0"/>
              </a:rPr>
              <a:t>Major</a:t>
            </a:r>
            <a:r>
              <a:rPr lang="es-MX" sz="1700" b="1" dirty="0" smtClean="0">
                <a:latin typeface="Century Gothic" pitchFamily="34" charset="0"/>
              </a:rPr>
              <a:t> industrial and </a:t>
            </a:r>
            <a:r>
              <a:rPr lang="es-MX" sz="1700" b="1" dirty="0" err="1" smtClean="0">
                <a:latin typeface="Century Gothic" pitchFamily="34" charset="0"/>
              </a:rPr>
              <a:t>business</a:t>
            </a:r>
            <a:r>
              <a:rPr lang="es-MX" sz="1700" b="1" dirty="0" smtClean="0">
                <a:latin typeface="Century Gothic" pitchFamily="34" charset="0"/>
              </a:rPr>
              <a:t> center</a:t>
            </a:r>
            <a:endParaRPr lang="en-US" sz="1700" b="1" dirty="0">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066800"/>
          </a:xfrm>
        </p:spPr>
        <p:txBody>
          <a:bodyPr/>
          <a:lstStyle/>
          <a:p>
            <a:r>
              <a:rPr lang="en-US" b="1" dirty="0" smtClean="0"/>
              <a:t>Introduction</a:t>
            </a:r>
            <a:endParaRPr lang="en-US" b="1" dirty="0"/>
          </a:p>
        </p:txBody>
      </p:sp>
      <p:graphicFrame>
        <p:nvGraphicFramePr>
          <p:cNvPr id="5" name="Table 4"/>
          <p:cNvGraphicFramePr>
            <a:graphicFrameLocks noGrp="1"/>
          </p:cNvGraphicFramePr>
          <p:nvPr/>
        </p:nvGraphicFramePr>
        <p:xfrm>
          <a:off x="228600" y="1752600"/>
          <a:ext cx="4419600" cy="4267198"/>
        </p:xfrm>
        <a:graphic>
          <a:graphicData uri="http://schemas.openxmlformats.org/drawingml/2006/table">
            <a:tbl>
              <a:tblPr firstRow="1">
                <a:tableStyleId>{0660B408-B3CF-4A94-85FC-2B1E0A45F4A2}</a:tableStyleId>
              </a:tblPr>
              <a:tblGrid>
                <a:gridCol w="1143000"/>
                <a:gridCol w="1143000"/>
                <a:gridCol w="1143000"/>
                <a:gridCol w="990600"/>
              </a:tblGrid>
              <a:tr h="451041">
                <a:tc gridSpan="4">
                  <a:txBody>
                    <a:bodyPr/>
                    <a:lstStyle/>
                    <a:p>
                      <a:pPr algn="ctr"/>
                      <a:r>
                        <a:rPr lang="es-ES" sz="1400" b="1" dirty="0" smtClean="0">
                          <a:latin typeface="Century Gothic" pitchFamily="34" charset="0"/>
                        </a:rPr>
                        <a:t>Air </a:t>
                      </a:r>
                      <a:r>
                        <a:rPr lang="es-ES" sz="1400" b="1" dirty="0" err="1" smtClean="0">
                          <a:latin typeface="Century Gothic" pitchFamily="34" charset="0"/>
                        </a:rPr>
                        <a:t>Quality</a:t>
                      </a:r>
                      <a:r>
                        <a:rPr lang="es-ES" sz="1400" b="1" dirty="0" smtClean="0">
                          <a:latin typeface="Century Gothic" pitchFamily="34" charset="0"/>
                        </a:rPr>
                        <a:t> </a:t>
                      </a:r>
                      <a:r>
                        <a:rPr lang="es-ES" sz="1400" b="1" dirty="0" err="1" smtClean="0">
                          <a:latin typeface="Century Gothic" pitchFamily="34" charset="0"/>
                        </a:rPr>
                        <a:t>Metrics</a:t>
                      </a:r>
                      <a:r>
                        <a:rPr lang="es-ES" sz="1400" b="1" baseline="0" dirty="0" smtClean="0">
                          <a:latin typeface="Century Gothic" pitchFamily="34" charset="0"/>
                        </a:rPr>
                        <a:t> </a:t>
                      </a:r>
                      <a:r>
                        <a:rPr lang="es-ES" sz="1400" b="1" baseline="0" dirty="0" err="1" smtClean="0">
                          <a:latin typeface="Century Gothic" pitchFamily="34" charset="0"/>
                        </a:rPr>
                        <a:t>for</a:t>
                      </a:r>
                      <a:r>
                        <a:rPr lang="es-ES" sz="1400" b="1" baseline="0" dirty="0" smtClean="0">
                          <a:latin typeface="Century Gothic" pitchFamily="34" charset="0"/>
                        </a:rPr>
                        <a:t> 2006</a:t>
                      </a:r>
                      <a:endParaRPr lang="es-ES" sz="1400" b="1" dirty="0">
                        <a:latin typeface="Century Gothic" pitchFamily="34" charset="0"/>
                      </a:endParaRPr>
                    </a:p>
                  </a:txBody>
                  <a:tcPr marL="67733" marR="67733" marT="33867" marB="338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r>
              <a:tr h="1109911">
                <a:tc>
                  <a:txBody>
                    <a:bodyPr/>
                    <a:lstStyle/>
                    <a:p>
                      <a:pPr algn="ctr"/>
                      <a:r>
                        <a:rPr lang="en-US" sz="1400" dirty="0" smtClean="0">
                          <a:latin typeface="Century Gothic" pitchFamily="34" charset="0"/>
                        </a:rPr>
                        <a:t>Pollutant</a:t>
                      </a:r>
                      <a:endParaRPr lang="en-US" sz="1400" b="0" dirty="0">
                        <a:latin typeface="Century Gothic" pitchFamily="34" charset="0"/>
                      </a:endParaRPr>
                    </a:p>
                  </a:txBody>
                  <a:tcPr marL="67733" marR="67733" marT="33867" marB="33867">
                    <a:lnL w="12700" cap="flat" cmpd="sng" algn="ctr">
                      <a:solidFill>
                        <a:schemeClr val="tx1"/>
                      </a:solidFill>
                      <a:prstDash val="solid"/>
                      <a:round/>
                      <a:headEnd type="none" w="med" len="med"/>
                      <a:tailEnd type="none" w="med" len="med"/>
                    </a:lnL>
                  </a:tcPr>
                </a:tc>
                <a:tc>
                  <a:txBody>
                    <a:bodyPr/>
                    <a:lstStyle/>
                    <a:p>
                      <a:pPr algn="ctr"/>
                      <a:r>
                        <a:rPr lang="en-US" sz="1400" dirty="0" smtClean="0">
                          <a:latin typeface="Century Gothic" pitchFamily="34" charset="0"/>
                        </a:rPr>
                        <a:t>Number of days above the standard</a:t>
                      </a:r>
                      <a:endParaRPr lang="en-US" sz="1400" b="0" dirty="0">
                        <a:latin typeface="Century Gothic" pitchFamily="34" charset="0"/>
                      </a:endParaRPr>
                    </a:p>
                  </a:txBody>
                  <a:tcPr marL="67733" marR="67733" marT="33867" marB="33867"/>
                </a:tc>
                <a:tc>
                  <a:txBody>
                    <a:bodyPr/>
                    <a:lstStyle/>
                    <a:p>
                      <a:pPr algn="ctr"/>
                      <a:r>
                        <a:rPr lang="en-US" sz="1400" dirty="0" smtClean="0">
                          <a:latin typeface="Century Gothic" pitchFamily="34" charset="0"/>
                        </a:rPr>
                        <a:t>Annual average </a:t>
                      </a:r>
                      <a:r>
                        <a:rPr lang="en-US" sz="1100" dirty="0" smtClean="0">
                          <a:latin typeface="Century Gothic" pitchFamily="34" charset="0"/>
                        </a:rPr>
                        <a:t>concentration</a:t>
                      </a:r>
                      <a:endParaRPr lang="en-US" sz="1400" b="0" dirty="0">
                        <a:latin typeface="Century Gothic" pitchFamily="34" charset="0"/>
                      </a:endParaRPr>
                    </a:p>
                  </a:txBody>
                  <a:tcPr marL="67733" marR="67733" marT="33867" marB="33867"/>
                </a:tc>
                <a:tc>
                  <a:txBody>
                    <a:bodyPr/>
                    <a:lstStyle/>
                    <a:p>
                      <a:pPr algn="ctr"/>
                      <a:r>
                        <a:rPr lang="en-US" sz="1400" dirty="0" smtClean="0">
                          <a:latin typeface="Century Gothic" pitchFamily="34" charset="0"/>
                        </a:rPr>
                        <a:t>Maximum</a:t>
                      </a:r>
                      <a:r>
                        <a:rPr lang="en-US" sz="1400" baseline="0" dirty="0" smtClean="0">
                          <a:latin typeface="Century Gothic" pitchFamily="34" charset="0"/>
                        </a:rPr>
                        <a:t> IMECA</a:t>
                      </a:r>
                      <a:endParaRPr lang="en-US" sz="1400" b="0" dirty="0">
                        <a:latin typeface="Century Gothic" pitchFamily="34" charset="0"/>
                      </a:endParaRPr>
                    </a:p>
                  </a:txBody>
                  <a:tcPr marL="67733" marR="67733" marT="33867" marB="33867">
                    <a:lnR w="12700" cap="flat" cmpd="sng" algn="ctr">
                      <a:solidFill>
                        <a:schemeClr val="tx1"/>
                      </a:solidFill>
                      <a:prstDash val="solid"/>
                      <a:round/>
                      <a:headEnd type="none" w="med" len="med"/>
                      <a:tailEnd type="none" w="med" len="med"/>
                    </a:lnR>
                  </a:tcPr>
                </a:tc>
              </a:tr>
              <a:tr h="451041">
                <a:tc>
                  <a:txBody>
                    <a:bodyPr/>
                    <a:lstStyle/>
                    <a:p>
                      <a:pPr algn="ctr"/>
                      <a:r>
                        <a:rPr lang="en-US" sz="1400" dirty="0">
                          <a:latin typeface="Century Gothic" pitchFamily="34" charset="0"/>
                        </a:rPr>
                        <a:t>PM</a:t>
                      </a:r>
                      <a:r>
                        <a:rPr lang="en-US" sz="1400" baseline="-25000" dirty="0">
                          <a:latin typeface="Century Gothic" pitchFamily="34" charset="0"/>
                        </a:rPr>
                        <a:t>10 </a:t>
                      </a:r>
                    </a:p>
                  </a:txBody>
                  <a:tcPr marL="67733" marR="67733" marT="33867" marB="33867">
                    <a:lnL w="12700" cap="flat" cmpd="sng" algn="ctr">
                      <a:solidFill>
                        <a:schemeClr val="tx1"/>
                      </a:solidFill>
                      <a:prstDash val="solid"/>
                      <a:round/>
                      <a:headEnd type="none" w="med" len="med"/>
                      <a:tailEnd type="none" w="med" len="med"/>
                    </a:lnL>
                  </a:tcPr>
                </a:tc>
                <a:tc>
                  <a:txBody>
                    <a:bodyPr/>
                    <a:lstStyle/>
                    <a:p>
                      <a:pPr algn="ctr"/>
                      <a:r>
                        <a:rPr lang="en-US" sz="1400">
                          <a:latin typeface="Century Gothic" pitchFamily="34" charset="0"/>
                        </a:rPr>
                        <a:t>193 </a:t>
                      </a:r>
                    </a:p>
                  </a:txBody>
                  <a:tcPr marL="67733" marR="67733" marT="33867" marB="33867"/>
                </a:tc>
                <a:tc>
                  <a:txBody>
                    <a:bodyPr/>
                    <a:lstStyle/>
                    <a:p>
                      <a:pPr algn="ctr"/>
                      <a:r>
                        <a:rPr lang="en-US" sz="1400" dirty="0">
                          <a:latin typeface="Century Gothic" pitchFamily="34" charset="0"/>
                        </a:rPr>
                        <a:t>85.8 µg/m </a:t>
                      </a:r>
                      <a:r>
                        <a:rPr lang="en-US" sz="1400" baseline="30000" dirty="0">
                          <a:latin typeface="Century Gothic" pitchFamily="34" charset="0"/>
                        </a:rPr>
                        <a:t>3 </a:t>
                      </a:r>
                    </a:p>
                  </a:txBody>
                  <a:tcPr marL="67733" marR="67733" marT="33867" marB="33867"/>
                </a:tc>
                <a:tc>
                  <a:txBody>
                    <a:bodyPr/>
                    <a:lstStyle/>
                    <a:p>
                      <a:pPr algn="ctr"/>
                      <a:r>
                        <a:rPr lang="en-US" sz="1400" dirty="0">
                          <a:latin typeface="Century Gothic" pitchFamily="34" charset="0"/>
                        </a:rPr>
                        <a:t>301 + </a:t>
                      </a:r>
                    </a:p>
                  </a:txBody>
                  <a:tcPr marL="67733" marR="67733" marT="33867" marB="33867">
                    <a:lnR w="12700" cap="flat" cmpd="sng" algn="ctr">
                      <a:solidFill>
                        <a:schemeClr val="tx1"/>
                      </a:solidFill>
                      <a:prstDash val="solid"/>
                      <a:round/>
                      <a:headEnd type="none" w="med" len="med"/>
                      <a:tailEnd type="none" w="med" len="med"/>
                    </a:lnR>
                  </a:tcPr>
                </a:tc>
              </a:tr>
              <a:tr h="451041">
                <a:tc>
                  <a:txBody>
                    <a:bodyPr/>
                    <a:lstStyle/>
                    <a:p>
                      <a:pPr algn="ctr"/>
                      <a:r>
                        <a:rPr lang="en-US" sz="1400" dirty="0">
                          <a:latin typeface="Century Gothic" pitchFamily="34" charset="0"/>
                        </a:rPr>
                        <a:t>O</a:t>
                      </a:r>
                      <a:r>
                        <a:rPr lang="en-US" sz="1400" baseline="-25000" dirty="0">
                          <a:latin typeface="Century Gothic" pitchFamily="34" charset="0"/>
                        </a:rPr>
                        <a:t>3</a:t>
                      </a:r>
                      <a:r>
                        <a:rPr lang="en-US" sz="1400" dirty="0">
                          <a:latin typeface="Century Gothic" pitchFamily="34" charset="0"/>
                        </a:rPr>
                        <a:t> </a:t>
                      </a:r>
                    </a:p>
                  </a:txBody>
                  <a:tcPr marL="67733" marR="67733" marT="33867" marB="33867">
                    <a:lnL w="12700" cap="flat" cmpd="sng" algn="ctr">
                      <a:solidFill>
                        <a:schemeClr val="tx1"/>
                      </a:solidFill>
                      <a:prstDash val="solid"/>
                      <a:round/>
                      <a:headEnd type="none" w="med" len="med"/>
                      <a:tailEnd type="none" w="med" len="med"/>
                    </a:lnL>
                  </a:tcPr>
                </a:tc>
                <a:tc>
                  <a:txBody>
                    <a:bodyPr/>
                    <a:lstStyle/>
                    <a:p>
                      <a:pPr algn="ctr"/>
                      <a:r>
                        <a:rPr lang="en-US" sz="1400">
                          <a:latin typeface="Century Gothic" pitchFamily="34" charset="0"/>
                        </a:rPr>
                        <a:t>24 </a:t>
                      </a:r>
                    </a:p>
                  </a:txBody>
                  <a:tcPr marL="67733" marR="67733" marT="33867" marB="33867"/>
                </a:tc>
                <a:tc>
                  <a:txBody>
                    <a:bodyPr/>
                    <a:lstStyle/>
                    <a:p>
                      <a:pPr algn="ctr"/>
                      <a:r>
                        <a:rPr lang="en-US" sz="1400" dirty="0">
                          <a:latin typeface="Century Gothic" pitchFamily="34" charset="0"/>
                        </a:rPr>
                        <a:t>26.0 ppb </a:t>
                      </a:r>
                    </a:p>
                  </a:txBody>
                  <a:tcPr marL="67733" marR="67733" marT="33867" marB="33867"/>
                </a:tc>
                <a:tc>
                  <a:txBody>
                    <a:bodyPr/>
                    <a:lstStyle/>
                    <a:p>
                      <a:pPr algn="ctr"/>
                      <a:r>
                        <a:rPr lang="en-US" sz="1400" dirty="0">
                          <a:latin typeface="Century Gothic" pitchFamily="34" charset="0"/>
                        </a:rPr>
                        <a:t>152 </a:t>
                      </a:r>
                    </a:p>
                  </a:txBody>
                  <a:tcPr marL="67733" marR="67733" marT="33867" marB="33867">
                    <a:lnR w="12700" cap="flat" cmpd="sng" algn="ctr">
                      <a:solidFill>
                        <a:schemeClr val="tx1"/>
                      </a:solidFill>
                      <a:prstDash val="solid"/>
                      <a:round/>
                      <a:headEnd type="none" w="med" len="med"/>
                      <a:tailEnd type="none" w="med" len="med"/>
                    </a:lnR>
                  </a:tcPr>
                </a:tc>
              </a:tr>
              <a:tr h="451041">
                <a:tc>
                  <a:txBody>
                    <a:bodyPr/>
                    <a:lstStyle/>
                    <a:p>
                      <a:pPr algn="ctr"/>
                      <a:r>
                        <a:rPr lang="en-US" sz="1400" dirty="0">
                          <a:latin typeface="Century Gothic" pitchFamily="34" charset="0"/>
                        </a:rPr>
                        <a:t>SO</a:t>
                      </a:r>
                      <a:r>
                        <a:rPr lang="en-US" sz="1400" baseline="-25000" dirty="0">
                          <a:latin typeface="Century Gothic" pitchFamily="34" charset="0"/>
                        </a:rPr>
                        <a:t>2</a:t>
                      </a:r>
                      <a:r>
                        <a:rPr lang="en-US" sz="1400" dirty="0">
                          <a:latin typeface="Century Gothic" pitchFamily="34" charset="0"/>
                        </a:rPr>
                        <a:t> </a:t>
                      </a:r>
                    </a:p>
                  </a:txBody>
                  <a:tcPr marL="67733" marR="67733" marT="33867" marB="33867">
                    <a:lnL w="12700" cap="flat" cmpd="sng" algn="ctr">
                      <a:solidFill>
                        <a:schemeClr val="tx1"/>
                      </a:solidFill>
                      <a:prstDash val="solid"/>
                      <a:round/>
                      <a:headEnd type="none" w="med" len="med"/>
                      <a:tailEnd type="none" w="med" len="med"/>
                    </a:lnL>
                  </a:tcPr>
                </a:tc>
                <a:tc>
                  <a:txBody>
                    <a:bodyPr/>
                    <a:lstStyle/>
                    <a:p>
                      <a:pPr algn="ctr"/>
                      <a:r>
                        <a:rPr lang="en-US" sz="1400" dirty="0">
                          <a:latin typeface="Century Gothic" pitchFamily="34" charset="0"/>
                        </a:rPr>
                        <a:t>0 </a:t>
                      </a:r>
                    </a:p>
                  </a:txBody>
                  <a:tcPr marL="67733" marR="67733" marT="33867" marB="33867"/>
                </a:tc>
                <a:tc>
                  <a:txBody>
                    <a:bodyPr/>
                    <a:lstStyle/>
                    <a:p>
                      <a:pPr algn="ctr"/>
                      <a:r>
                        <a:rPr lang="en-US" sz="1400">
                          <a:latin typeface="Century Gothic" pitchFamily="34" charset="0"/>
                        </a:rPr>
                        <a:t>6.27 ppb </a:t>
                      </a:r>
                    </a:p>
                  </a:txBody>
                  <a:tcPr marL="67733" marR="67733" marT="33867" marB="33867"/>
                </a:tc>
                <a:tc>
                  <a:txBody>
                    <a:bodyPr/>
                    <a:lstStyle/>
                    <a:p>
                      <a:pPr algn="ctr"/>
                      <a:r>
                        <a:rPr lang="en-US" sz="1400" dirty="0">
                          <a:latin typeface="Century Gothic" pitchFamily="34" charset="0"/>
                        </a:rPr>
                        <a:t>18 </a:t>
                      </a:r>
                    </a:p>
                  </a:txBody>
                  <a:tcPr marL="67733" marR="67733" marT="33867" marB="33867">
                    <a:lnR w="12700" cap="flat" cmpd="sng" algn="ctr">
                      <a:solidFill>
                        <a:schemeClr val="tx1"/>
                      </a:solidFill>
                      <a:prstDash val="solid"/>
                      <a:round/>
                      <a:headEnd type="none" w="med" len="med"/>
                      <a:tailEnd type="none" w="med" len="med"/>
                    </a:lnR>
                  </a:tcPr>
                </a:tc>
              </a:tr>
              <a:tr h="451041">
                <a:tc>
                  <a:txBody>
                    <a:bodyPr/>
                    <a:lstStyle/>
                    <a:p>
                      <a:pPr algn="ctr"/>
                      <a:r>
                        <a:rPr lang="en-US" sz="1400">
                          <a:latin typeface="Century Gothic" pitchFamily="34" charset="0"/>
                        </a:rPr>
                        <a:t>CO </a:t>
                      </a:r>
                    </a:p>
                  </a:txBody>
                  <a:tcPr marL="67733" marR="67733" marT="33867" marB="33867">
                    <a:lnL w="12700" cap="flat" cmpd="sng" algn="ctr">
                      <a:solidFill>
                        <a:schemeClr val="tx1"/>
                      </a:solidFill>
                      <a:prstDash val="solid"/>
                      <a:round/>
                      <a:headEnd type="none" w="med" len="med"/>
                      <a:tailEnd type="none" w="med" len="med"/>
                    </a:lnL>
                  </a:tcPr>
                </a:tc>
                <a:tc>
                  <a:txBody>
                    <a:bodyPr/>
                    <a:lstStyle/>
                    <a:p>
                      <a:pPr algn="ctr"/>
                      <a:r>
                        <a:rPr lang="en-US" sz="1400">
                          <a:latin typeface="Century Gothic" pitchFamily="34" charset="0"/>
                        </a:rPr>
                        <a:t>1 </a:t>
                      </a:r>
                    </a:p>
                  </a:txBody>
                  <a:tcPr marL="67733" marR="67733" marT="33867" marB="33867"/>
                </a:tc>
                <a:tc>
                  <a:txBody>
                    <a:bodyPr/>
                    <a:lstStyle/>
                    <a:p>
                      <a:pPr algn="ctr"/>
                      <a:r>
                        <a:rPr lang="en-US" sz="1400">
                          <a:latin typeface="Century Gothic" pitchFamily="34" charset="0"/>
                        </a:rPr>
                        <a:t>1.57 ppm </a:t>
                      </a:r>
                    </a:p>
                  </a:txBody>
                  <a:tcPr marL="67733" marR="67733" marT="33867" marB="33867"/>
                </a:tc>
                <a:tc>
                  <a:txBody>
                    <a:bodyPr/>
                    <a:lstStyle/>
                    <a:p>
                      <a:pPr algn="ctr"/>
                      <a:r>
                        <a:rPr lang="en-US" sz="1400" dirty="0">
                          <a:latin typeface="Century Gothic" pitchFamily="34" charset="0"/>
                        </a:rPr>
                        <a:t>102 </a:t>
                      </a:r>
                    </a:p>
                  </a:txBody>
                  <a:tcPr marL="67733" marR="67733" marT="33867" marB="33867">
                    <a:lnR w="12700" cap="flat" cmpd="sng" algn="ctr">
                      <a:solidFill>
                        <a:schemeClr val="tx1"/>
                      </a:solidFill>
                      <a:prstDash val="solid"/>
                      <a:round/>
                      <a:headEnd type="none" w="med" len="med"/>
                      <a:tailEnd type="none" w="med" len="med"/>
                    </a:lnR>
                  </a:tcPr>
                </a:tc>
              </a:tr>
              <a:tr h="451041">
                <a:tc>
                  <a:txBody>
                    <a:bodyPr/>
                    <a:lstStyle/>
                    <a:p>
                      <a:pPr algn="ctr"/>
                      <a:r>
                        <a:rPr lang="en-US" sz="1400" dirty="0">
                          <a:latin typeface="Century Gothic" pitchFamily="34" charset="0"/>
                        </a:rPr>
                        <a:t>NO</a:t>
                      </a:r>
                      <a:r>
                        <a:rPr lang="en-US" sz="1400" baseline="-25000" dirty="0">
                          <a:latin typeface="Century Gothic" pitchFamily="34" charset="0"/>
                        </a:rPr>
                        <a:t>2</a:t>
                      </a:r>
                      <a:r>
                        <a:rPr lang="en-US" sz="1400" dirty="0">
                          <a:latin typeface="Century Gothic" pitchFamily="34" charset="0"/>
                        </a:rPr>
                        <a:t> </a:t>
                      </a:r>
                    </a:p>
                  </a:txBody>
                  <a:tcPr marL="67733" marR="67733" marT="33867" marB="33867">
                    <a:lnL w="12700" cap="flat" cmpd="sng" algn="ctr">
                      <a:solidFill>
                        <a:schemeClr val="tx1"/>
                      </a:solidFill>
                      <a:prstDash val="solid"/>
                      <a:round/>
                      <a:headEnd type="none" w="med" len="med"/>
                      <a:tailEnd type="none" w="med" len="med"/>
                    </a:lnL>
                  </a:tcPr>
                </a:tc>
                <a:tc>
                  <a:txBody>
                    <a:bodyPr/>
                    <a:lstStyle/>
                    <a:p>
                      <a:pPr algn="ctr"/>
                      <a:r>
                        <a:rPr lang="en-US" sz="1400">
                          <a:latin typeface="Century Gothic" pitchFamily="34" charset="0"/>
                        </a:rPr>
                        <a:t>0 </a:t>
                      </a:r>
                    </a:p>
                  </a:txBody>
                  <a:tcPr marL="67733" marR="67733" marT="33867" marB="33867"/>
                </a:tc>
                <a:tc>
                  <a:txBody>
                    <a:bodyPr/>
                    <a:lstStyle/>
                    <a:p>
                      <a:pPr algn="ctr"/>
                      <a:r>
                        <a:rPr lang="en-US" sz="1400" dirty="0">
                          <a:latin typeface="Century Gothic" pitchFamily="34" charset="0"/>
                        </a:rPr>
                        <a:t>20.0 ppb </a:t>
                      </a:r>
                    </a:p>
                  </a:txBody>
                  <a:tcPr marL="67733" marR="67733" marT="33867" marB="33867"/>
                </a:tc>
                <a:tc>
                  <a:txBody>
                    <a:bodyPr/>
                    <a:lstStyle/>
                    <a:p>
                      <a:pPr algn="ctr"/>
                      <a:r>
                        <a:rPr lang="en-US" sz="1400" dirty="0">
                          <a:latin typeface="Century Gothic" pitchFamily="34" charset="0"/>
                        </a:rPr>
                        <a:t>81 </a:t>
                      </a:r>
                    </a:p>
                  </a:txBody>
                  <a:tcPr marL="67733" marR="67733" marT="33867" marB="33867">
                    <a:lnR w="12700" cap="flat" cmpd="sng" algn="ctr">
                      <a:solidFill>
                        <a:schemeClr val="tx1"/>
                      </a:solidFill>
                      <a:prstDash val="solid"/>
                      <a:round/>
                      <a:headEnd type="none" w="med" len="med"/>
                      <a:tailEnd type="none" w="med" len="med"/>
                    </a:lnR>
                  </a:tcPr>
                </a:tc>
              </a:tr>
              <a:tr h="451041">
                <a:tc>
                  <a:txBody>
                    <a:bodyPr/>
                    <a:lstStyle/>
                    <a:p>
                      <a:pPr algn="ctr"/>
                      <a:r>
                        <a:rPr lang="en-US" sz="1400" dirty="0">
                          <a:latin typeface="Century Gothic" pitchFamily="34" charset="0"/>
                        </a:rPr>
                        <a:t>PM</a:t>
                      </a:r>
                      <a:r>
                        <a:rPr lang="en-US" sz="1400" baseline="-25000" dirty="0">
                          <a:latin typeface="Century Gothic" pitchFamily="34" charset="0"/>
                        </a:rPr>
                        <a:t>2.5</a:t>
                      </a:r>
                      <a:r>
                        <a:rPr lang="en-US" sz="1400" dirty="0">
                          <a:latin typeface="Century Gothic" pitchFamily="34" charset="0"/>
                        </a:rPr>
                        <a:t> </a:t>
                      </a:r>
                    </a:p>
                  </a:txBody>
                  <a:tcPr marL="67733" marR="67733" marT="33867" marB="3386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Century Gothic" pitchFamily="34" charset="0"/>
                        </a:rPr>
                        <a:t>NA</a:t>
                      </a:r>
                      <a:endParaRPr lang="en-US" sz="1400" dirty="0">
                        <a:latin typeface="Century Gothic" pitchFamily="34" charset="0"/>
                      </a:endParaRPr>
                    </a:p>
                  </a:txBody>
                  <a:tcPr marL="67733" marR="67733" marT="33867" marB="33867">
                    <a:lnB w="12700" cap="flat" cmpd="sng" algn="ctr">
                      <a:solidFill>
                        <a:schemeClr val="tx1"/>
                      </a:solidFill>
                      <a:prstDash val="solid"/>
                      <a:round/>
                      <a:headEnd type="none" w="med" len="med"/>
                      <a:tailEnd type="none" w="med" len="med"/>
                    </a:lnB>
                  </a:tcPr>
                </a:tc>
                <a:tc>
                  <a:txBody>
                    <a:bodyPr/>
                    <a:lstStyle/>
                    <a:p>
                      <a:pPr algn="ctr"/>
                      <a:r>
                        <a:rPr lang="en-US" sz="1400" dirty="0">
                          <a:latin typeface="Century Gothic" pitchFamily="34" charset="0"/>
                        </a:rPr>
                        <a:t>36.3 µg/m </a:t>
                      </a:r>
                      <a:r>
                        <a:rPr lang="en-US" sz="1400" baseline="30000" dirty="0">
                          <a:latin typeface="Century Gothic" pitchFamily="34" charset="0"/>
                        </a:rPr>
                        <a:t>3</a:t>
                      </a:r>
                      <a:r>
                        <a:rPr lang="en-US" sz="1400" dirty="0">
                          <a:latin typeface="Century Gothic" pitchFamily="34" charset="0"/>
                        </a:rPr>
                        <a:t> </a:t>
                      </a:r>
                    </a:p>
                  </a:txBody>
                  <a:tcPr marL="67733" marR="67733" marT="33867" marB="33867">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Century Gothic" pitchFamily="34" charset="0"/>
                        </a:rPr>
                        <a:t>NA</a:t>
                      </a:r>
                      <a:endParaRPr lang="en-US" sz="1400" dirty="0">
                        <a:latin typeface="Century Gothic" pitchFamily="34" charset="0"/>
                      </a:endParaRPr>
                    </a:p>
                  </a:txBody>
                  <a:tcPr marL="67733" marR="67733" marT="33867" marB="3386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7" name="Chart 6"/>
          <p:cNvGraphicFramePr/>
          <p:nvPr/>
        </p:nvGraphicFramePr>
        <p:xfrm>
          <a:off x="4800600" y="1676400"/>
          <a:ext cx="40386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066800"/>
          </a:xfrm>
        </p:spPr>
        <p:txBody>
          <a:bodyPr/>
          <a:lstStyle/>
          <a:p>
            <a:r>
              <a:rPr lang="en-US" b="1" dirty="0" smtClean="0"/>
              <a:t>Introduction</a:t>
            </a:r>
            <a:endParaRPr lang="en-US" b="1" dirty="0"/>
          </a:p>
        </p:txBody>
      </p:sp>
      <p:sp>
        <p:nvSpPr>
          <p:cNvPr id="3" name="Content Placeholder 2"/>
          <p:cNvSpPr>
            <a:spLocks noGrp="1"/>
          </p:cNvSpPr>
          <p:nvPr>
            <p:ph idx="1"/>
          </p:nvPr>
        </p:nvSpPr>
        <p:spPr>
          <a:xfrm>
            <a:off x="-76200" y="1295400"/>
            <a:ext cx="6400800" cy="1447800"/>
          </a:xfrm>
        </p:spPr>
        <p:txBody>
          <a:bodyPr>
            <a:normAutofit fontScale="70000" lnSpcReduction="20000"/>
          </a:bodyPr>
          <a:lstStyle/>
          <a:p>
            <a:pPr>
              <a:lnSpc>
                <a:spcPct val="120000"/>
              </a:lnSpc>
            </a:pPr>
            <a:r>
              <a:rPr lang="en-US" sz="2300" b="1" dirty="0" smtClean="0">
                <a:latin typeface="Century Gothic" pitchFamily="34" charset="0"/>
              </a:rPr>
              <a:t>On March 18, 2008 high-speed winds struck Monterrey causing great damages in the area (&gt;20 million </a:t>
            </a:r>
            <a:r>
              <a:rPr lang="en-US" sz="2300" b="1" dirty="0" err="1" smtClean="0">
                <a:latin typeface="Century Gothic" pitchFamily="34" charset="0"/>
              </a:rPr>
              <a:t>dlls</a:t>
            </a:r>
            <a:r>
              <a:rPr lang="en-US" sz="2300" b="1" dirty="0" smtClean="0">
                <a:latin typeface="Century Gothic" pitchFamily="34" charset="0"/>
              </a:rPr>
              <a:t>).</a:t>
            </a:r>
          </a:p>
          <a:p>
            <a:pPr>
              <a:lnSpc>
                <a:spcPct val="120000"/>
              </a:lnSpc>
            </a:pPr>
            <a:r>
              <a:rPr lang="en-US" sz="2300" b="1" dirty="0" smtClean="0">
                <a:latin typeface="Century Gothic" pitchFamily="34" charset="0"/>
              </a:rPr>
              <a:t>Particulate matter (PM10) reached concentrations &gt;500 </a:t>
            </a:r>
            <a:r>
              <a:rPr lang="en-US" sz="2300" b="1" dirty="0" smtClean="0">
                <a:latin typeface="Symbol" pitchFamily="18" charset="2"/>
              </a:rPr>
              <a:t>m</a:t>
            </a:r>
            <a:r>
              <a:rPr lang="en-US" sz="2300" b="1" dirty="0" smtClean="0">
                <a:latin typeface="Century Gothic" pitchFamily="34" charset="0"/>
              </a:rPr>
              <a:t>g/m</a:t>
            </a:r>
            <a:r>
              <a:rPr lang="en-US" sz="2300" b="1" baseline="30000" dirty="0" smtClean="0">
                <a:latin typeface="Century Gothic" pitchFamily="34" charset="0"/>
              </a:rPr>
              <a:t>3</a:t>
            </a:r>
            <a:r>
              <a:rPr lang="en-US" sz="2300" b="1" dirty="0" smtClean="0">
                <a:latin typeface="Century Gothic" pitchFamily="34" charset="0"/>
              </a:rPr>
              <a:t> , that resulted from the dust cloud that covered the city.</a:t>
            </a:r>
          </a:p>
          <a:p>
            <a:endParaRPr lang="en-US" dirty="0"/>
          </a:p>
        </p:txBody>
      </p:sp>
      <p:pic>
        <p:nvPicPr>
          <p:cNvPr id="4" name="Picture 3"/>
          <p:cNvPicPr>
            <a:picLocks noChangeAspect="1" noChangeArrowheads="1"/>
          </p:cNvPicPr>
          <p:nvPr/>
        </p:nvPicPr>
        <p:blipFill>
          <a:blip r:embed="rId2"/>
          <a:srcRect l="6042" r="5061" b="11592"/>
          <a:stretch>
            <a:fillRect/>
          </a:stretch>
        </p:blipFill>
        <p:spPr bwMode="auto">
          <a:xfrm>
            <a:off x="6400800" y="914400"/>
            <a:ext cx="2335885" cy="2514600"/>
          </a:xfrm>
          <a:prstGeom prst="rect">
            <a:avLst/>
          </a:prstGeom>
          <a:noFill/>
          <a:ln w="25400">
            <a:noFill/>
            <a:miter lim="800000"/>
            <a:headEnd/>
            <a:tailEnd/>
          </a:ln>
        </p:spPr>
      </p:pic>
      <p:pic>
        <p:nvPicPr>
          <p:cNvPr id="5" name="Picture 1"/>
          <p:cNvPicPr>
            <a:picLocks noChangeAspect="1" noChangeArrowheads="1"/>
          </p:cNvPicPr>
          <p:nvPr/>
        </p:nvPicPr>
        <p:blipFill>
          <a:blip r:embed="rId3"/>
          <a:srcRect l="6522" b="13974"/>
          <a:stretch>
            <a:fillRect/>
          </a:stretch>
        </p:blipFill>
        <p:spPr bwMode="auto">
          <a:xfrm>
            <a:off x="6400800" y="3733800"/>
            <a:ext cx="2362200" cy="2590800"/>
          </a:xfrm>
          <a:prstGeom prst="rect">
            <a:avLst/>
          </a:prstGeom>
          <a:noFill/>
          <a:ln w="31750">
            <a:noFill/>
            <a:miter lim="800000"/>
            <a:headEnd/>
            <a:tailEnd/>
          </a:ln>
        </p:spPr>
      </p:pic>
      <p:graphicFrame>
        <p:nvGraphicFramePr>
          <p:cNvPr id="6" name="Chart 5"/>
          <p:cNvGraphicFramePr/>
          <p:nvPr/>
        </p:nvGraphicFramePr>
        <p:xfrm>
          <a:off x="228600" y="2743200"/>
          <a:ext cx="5791200" cy="3810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066800"/>
          </a:xfrm>
        </p:spPr>
        <p:txBody>
          <a:bodyPr/>
          <a:lstStyle/>
          <a:p>
            <a:r>
              <a:rPr lang="en-US" b="1" dirty="0" smtClean="0"/>
              <a:t>What could have happened?</a:t>
            </a:r>
            <a:endParaRPr lang="en-US" b="1" dirty="0"/>
          </a:p>
        </p:txBody>
      </p:sp>
      <p:sp>
        <p:nvSpPr>
          <p:cNvPr id="8" name="TextBox 7"/>
          <p:cNvSpPr txBox="1"/>
          <p:nvPr/>
        </p:nvSpPr>
        <p:spPr>
          <a:xfrm>
            <a:off x="228600" y="1268135"/>
            <a:ext cx="3657600" cy="5970865"/>
          </a:xfrm>
          <a:prstGeom prst="rect">
            <a:avLst/>
          </a:prstGeom>
          <a:noFill/>
        </p:spPr>
        <p:txBody>
          <a:bodyPr wrap="square" rtlCol="0">
            <a:spAutoFit/>
          </a:bodyPr>
          <a:lstStyle/>
          <a:p>
            <a:pPr fontAlgn="base"/>
            <a:r>
              <a:rPr lang="en-US" sz="1350" dirty="0" smtClean="0"/>
              <a:t>“</a:t>
            </a:r>
            <a:r>
              <a:rPr lang="en-US" sz="1350" i="1" dirty="0" smtClean="0"/>
              <a:t>A </a:t>
            </a:r>
            <a:r>
              <a:rPr lang="en-US" sz="1350" i="1" dirty="0"/>
              <a:t>dust storm struck central Mexico on March 18, 2008, and winds transported the dust into southern Texas. The Moderate Resolution Imaging </a:t>
            </a:r>
            <a:r>
              <a:rPr lang="en-US" sz="1350" i="1" dirty="0" smtClean="0"/>
              <a:t> </a:t>
            </a:r>
            <a:r>
              <a:rPr lang="en-US" sz="1350" i="1" dirty="0" err="1" smtClean="0"/>
              <a:t>Spectroradiometer</a:t>
            </a:r>
            <a:r>
              <a:rPr lang="en-US" sz="1350" i="1" dirty="0"/>
              <a:t> </a:t>
            </a:r>
            <a:r>
              <a:rPr lang="en-US" sz="1350" i="1" dirty="0">
                <a:hlinkClick r:id="rId2"/>
              </a:rPr>
              <a:t>(MODIS)</a:t>
            </a:r>
            <a:r>
              <a:rPr lang="en-US" sz="1350" i="1" dirty="0"/>
              <a:t> on NASA’s </a:t>
            </a:r>
            <a:r>
              <a:rPr lang="en-US" sz="1350" i="1" dirty="0">
                <a:hlinkClick r:id="rId3"/>
              </a:rPr>
              <a:t>Terra</a:t>
            </a:r>
            <a:r>
              <a:rPr lang="en-US" sz="1350" i="1" dirty="0"/>
              <a:t> satellite took this picture the same day</a:t>
            </a:r>
            <a:r>
              <a:rPr lang="en-US" sz="1350" i="1" dirty="0" smtClean="0"/>
              <a:t>.</a:t>
            </a:r>
          </a:p>
          <a:p>
            <a:pPr fontAlgn="base"/>
            <a:endParaRPr lang="en-US" sz="1350" i="1" dirty="0"/>
          </a:p>
          <a:p>
            <a:pPr fontAlgn="base"/>
            <a:r>
              <a:rPr lang="en-US" sz="1350" i="1" dirty="0"/>
              <a:t>This image shows both the plumes of dust from the storm, and fires in the northeast that produce their own plumes of smoke. While the dust ranges in color from orange to tan, the smoke appears fairly uniform gray-beige. Red outlines mark the hotspots caused by the cluster fires. The same winds stirring the dust may also play a role in spreading the fires</a:t>
            </a:r>
            <a:r>
              <a:rPr lang="en-US" sz="1350" i="1" dirty="0" smtClean="0"/>
              <a:t>.</a:t>
            </a:r>
          </a:p>
          <a:p>
            <a:pPr fontAlgn="base"/>
            <a:endParaRPr lang="en-US" sz="1350" i="1" dirty="0"/>
          </a:p>
          <a:p>
            <a:pPr fontAlgn="base"/>
            <a:r>
              <a:rPr lang="en-US" sz="1350" i="1" dirty="0"/>
              <a:t>According to news reports, residents of San Antonio, Texas, found abundant mud on their cars on the afternoon of March 18. Dust from Mexico mixed in the atmosphere with rain showers, raining mud over the city and creating what some described as “a car wash owner’s dream,” according to San Antonio’s KSAT.com</a:t>
            </a:r>
            <a:r>
              <a:rPr lang="en-US" sz="1350" i="1" dirty="0" smtClean="0"/>
              <a:t>.”</a:t>
            </a:r>
            <a:endParaRPr lang="en-US" sz="1350" i="1" dirty="0"/>
          </a:p>
          <a:p>
            <a:endParaRPr lang="en-US" dirty="0"/>
          </a:p>
        </p:txBody>
      </p:sp>
      <p:pic>
        <p:nvPicPr>
          <p:cNvPr id="2051" name="Picture 3"/>
          <p:cNvPicPr>
            <a:picLocks noChangeAspect="1" noChangeArrowheads="1"/>
          </p:cNvPicPr>
          <p:nvPr/>
        </p:nvPicPr>
        <p:blipFill>
          <a:blip r:embed="rId4"/>
          <a:srcRect l="28125" t="28000" r="30000" b="22000"/>
          <a:stretch>
            <a:fillRect/>
          </a:stretch>
        </p:blipFill>
        <p:spPr bwMode="auto">
          <a:xfrm>
            <a:off x="4114800" y="1143000"/>
            <a:ext cx="4594860" cy="3429000"/>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a:stretch>
            <a:fillRect/>
          </a:stretch>
        </p:blipFill>
        <p:spPr bwMode="auto">
          <a:xfrm>
            <a:off x="4114800" y="4800600"/>
            <a:ext cx="2347232" cy="1752600"/>
          </a:xfrm>
          <a:prstGeom prst="rect">
            <a:avLst/>
          </a:prstGeom>
          <a:noFill/>
          <a:ln w="9525">
            <a:noFill/>
            <a:miter lim="800000"/>
            <a:headEnd/>
            <a:tailEnd/>
          </a:ln>
          <a:effectLst/>
        </p:spPr>
      </p:pic>
      <p:sp>
        <p:nvSpPr>
          <p:cNvPr id="11" name="Rectangle 10"/>
          <p:cNvSpPr/>
          <p:nvPr/>
        </p:nvSpPr>
        <p:spPr>
          <a:xfrm>
            <a:off x="4953000" y="5334000"/>
            <a:ext cx="381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53200" y="5791200"/>
            <a:ext cx="2133600" cy="707886"/>
          </a:xfrm>
          <a:prstGeom prst="rect">
            <a:avLst/>
          </a:prstGeom>
          <a:noFill/>
        </p:spPr>
        <p:txBody>
          <a:bodyPr wrap="square" rtlCol="0">
            <a:spAutoFit/>
          </a:bodyPr>
          <a:lstStyle/>
          <a:p>
            <a:r>
              <a:rPr lang="en-US" sz="800" dirty="0" smtClean="0"/>
              <a:t>NASA image courtesy Jeff Schmaltz, </a:t>
            </a:r>
            <a:r>
              <a:rPr lang="en-US" sz="800" dirty="0" smtClean="0">
                <a:hlinkClick r:id="rId6"/>
              </a:rPr>
              <a:t>MODIS Rapid Response</a:t>
            </a:r>
            <a:r>
              <a:rPr lang="en-US" sz="800" dirty="0" smtClean="0"/>
              <a:t> team. Caption by </a:t>
            </a:r>
            <a:r>
              <a:rPr lang="en-US" sz="800" dirty="0" err="1" smtClean="0"/>
              <a:t>Michon</a:t>
            </a:r>
            <a:r>
              <a:rPr lang="en-US" sz="800" dirty="0" smtClean="0"/>
              <a:t> Scott.. Available at: http://earthobservatory.nasa.gov/NaturalHazards/view.php?id=19696&amp;oldid=14751</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066800"/>
          </a:xfrm>
        </p:spPr>
        <p:txBody>
          <a:bodyPr/>
          <a:lstStyle/>
          <a:p>
            <a:r>
              <a:rPr lang="en-US" b="1" dirty="0" smtClean="0"/>
              <a:t>Superficial meteorology</a:t>
            </a:r>
            <a:endParaRPr lang="en-US" b="1" dirty="0"/>
          </a:p>
        </p:txBody>
      </p:sp>
      <p:grpSp>
        <p:nvGrpSpPr>
          <p:cNvPr id="8" name="Group 43"/>
          <p:cNvGrpSpPr>
            <a:grpSpLocks/>
          </p:cNvGrpSpPr>
          <p:nvPr/>
        </p:nvGrpSpPr>
        <p:grpSpPr bwMode="auto">
          <a:xfrm>
            <a:off x="457200" y="1600200"/>
            <a:ext cx="8153400" cy="2514600"/>
            <a:chOff x="17526015" y="7270069"/>
            <a:chExt cx="31937477" cy="7458075"/>
          </a:xfrm>
        </p:grpSpPr>
        <p:pic>
          <p:nvPicPr>
            <p:cNvPr id="9" name="Picture 3"/>
            <p:cNvPicPr>
              <a:picLocks noChangeAspect="1" noChangeArrowheads="1"/>
            </p:cNvPicPr>
            <p:nvPr/>
          </p:nvPicPr>
          <p:blipFill>
            <a:blip r:embed="rId2"/>
            <a:srcRect/>
            <a:stretch>
              <a:fillRect/>
            </a:stretch>
          </p:blipFill>
          <p:spPr bwMode="auto">
            <a:xfrm>
              <a:off x="28313154" y="7270069"/>
              <a:ext cx="10363200" cy="7458075"/>
            </a:xfrm>
            <a:prstGeom prst="rect">
              <a:avLst/>
            </a:prstGeom>
            <a:noFill/>
            <a:ln w="9525">
              <a:noFill/>
              <a:miter lim="800000"/>
              <a:headEnd/>
              <a:tailEnd/>
            </a:ln>
          </p:spPr>
        </p:pic>
        <p:pic>
          <p:nvPicPr>
            <p:cNvPr id="10" name="Picture 2"/>
            <p:cNvPicPr>
              <a:picLocks noChangeAspect="1" noChangeArrowheads="1"/>
            </p:cNvPicPr>
            <p:nvPr/>
          </p:nvPicPr>
          <p:blipFill>
            <a:blip r:embed="rId3"/>
            <a:srcRect/>
            <a:stretch>
              <a:fillRect/>
            </a:stretch>
          </p:blipFill>
          <p:spPr bwMode="auto">
            <a:xfrm>
              <a:off x="17526015" y="7270070"/>
              <a:ext cx="10363198" cy="7458074"/>
            </a:xfrm>
            <a:prstGeom prst="rect">
              <a:avLst/>
            </a:prstGeom>
            <a:noFill/>
            <a:ln w="9525">
              <a:noFill/>
              <a:miter lim="800000"/>
              <a:headEnd/>
              <a:tailEnd/>
            </a:ln>
          </p:spPr>
        </p:pic>
        <p:pic>
          <p:nvPicPr>
            <p:cNvPr id="12" name="Picture 4"/>
            <p:cNvPicPr>
              <a:picLocks noChangeAspect="1" noChangeArrowheads="1"/>
            </p:cNvPicPr>
            <p:nvPr/>
          </p:nvPicPr>
          <p:blipFill>
            <a:blip r:embed="rId2"/>
            <a:srcRect/>
            <a:stretch>
              <a:fillRect/>
            </a:stretch>
          </p:blipFill>
          <p:spPr bwMode="auto">
            <a:xfrm>
              <a:off x="39100292" y="7270069"/>
              <a:ext cx="10363200" cy="7458075"/>
            </a:xfrm>
            <a:prstGeom prst="rect">
              <a:avLst/>
            </a:prstGeom>
            <a:noFill/>
            <a:ln w="9525">
              <a:noFill/>
              <a:miter lim="800000"/>
              <a:headEnd/>
              <a:tailEnd/>
            </a:ln>
          </p:spPr>
        </p:pic>
      </p:grpSp>
      <p:pic>
        <p:nvPicPr>
          <p:cNvPr id="15" name="Picture 14" descr="[GIF]"/>
          <p:cNvPicPr/>
          <p:nvPr/>
        </p:nvPicPr>
        <p:blipFill>
          <a:blip r:embed="rId4"/>
          <a:srcRect l="801" t="8650" r="40508" b="36507"/>
          <a:stretch>
            <a:fillRect/>
          </a:stretch>
        </p:blipFill>
        <p:spPr bwMode="auto">
          <a:xfrm>
            <a:off x="3124200" y="4495800"/>
            <a:ext cx="3243242" cy="1989811"/>
          </a:xfrm>
          <a:prstGeom prst="rect">
            <a:avLst/>
          </a:prstGeom>
          <a:noFill/>
          <a:ln w="6350"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066800"/>
          </a:xfrm>
        </p:spPr>
        <p:txBody>
          <a:bodyPr/>
          <a:lstStyle/>
          <a:p>
            <a:r>
              <a:rPr lang="en-US" b="1" dirty="0" smtClean="0"/>
              <a:t>Meteorology at 850 </a:t>
            </a:r>
            <a:r>
              <a:rPr lang="en-US" b="1" dirty="0" err="1" smtClean="0"/>
              <a:t>mb</a:t>
            </a:r>
            <a:endParaRPr lang="en-US" b="1" dirty="0"/>
          </a:p>
        </p:txBody>
      </p:sp>
      <p:sp>
        <p:nvSpPr>
          <p:cNvPr id="3" name="Content Placeholder 2"/>
          <p:cNvSpPr>
            <a:spLocks noGrp="1"/>
          </p:cNvSpPr>
          <p:nvPr>
            <p:ph idx="1"/>
          </p:nvPr>
        </p:nvSpPr>
        <p:spPr>
          <a:xfrm>
            <a:off x="1676400" y="4191000"/>
            <a:ext cx="7010400" cy="2383536"/>
          </a:xfrm>
        </p:spPr>
        <p:txBody>
          <a:bodyPr/>
          <a:lstStyle/>
          <a:p>
            <a:endParaRPr lang="en-US" dirty="0"/>
          </a:p>
        </p:txBody>
      </p:sp>
      <p:pic>
        <p:nvPicPr>
          <p:cNvPr id="5" name="Picture 4" descr="C:\Users\Yael\Desktop\mty_maps\upper_air\08031812.gif"/>
          <p:cNvPicPr/>
          <p:nvPr/>
        </p:nvPicPr>
        <p:blipFill>
          <a:blip r:embed="rId2"/>
          <a:srcRect r="50000" b="50124"/>
          <a:stretch>
            <a:fillRect/>
          </a:stretch>
        </p:blipFill>
        <p:spPr bwMode="auto">
          <a:xfrm>
            <a:off x="381000" y="1295400"/>
            <a:ext cx="8305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066800"/>
          </a:xfrm>
        </p:spPr>
        <p:txBody>
          <a:bodyPr/>
          <a:lstStyle/>
          <a:p>
            <a:r>
              <a:rPr lang="en-US" b="1" dirty="0" smtClean="0"/>
              <a:t>Wind trajectory analysis</a:t>
            </a:r>
            <a:endParaRPr lang="en-US" b="1" dirty="0"/>
          </a:p>
        </p:txBody>
      </p:sp>
      <p:pic>
        <p:nvPicPr>
          <p:cNvPr id="4" name="Content Placeholder 3" descr="C:\Documents and Settings\Administrator\Desktop\Back_18mar.gif"/>
          <p:cNvPicPr>
            <a:picLocks noGrp="1"/>
          </p:cNvPicPr>
          <p:nvPr>
            <p:ph idx="1"/>
          </p:nvPr>
        </p:nvPicPr>
        <p:blipFill>
          <a:blip r:embed="rId2"/>
          <a:srcRect/>
          <a:stretch>
            <a:fillRect/>
          </a:stretch>
        </p:blipFill>
        <p:spPr bwMode="auto">
          <a:xfrm>
            <a:off x="533400" y="1447800"/>
            <a:ext cx="3810000" cy="4191000"/>
          </a:xfrm>
          <a:prstGeom prst="rect">
            <a:avLst/>
          </a:prstGeom>
          <a:noFill/>
          <a:ln w="9525">
            <a:noFill/>
            <a:miter lim="800000"/>
            <a:headEnd/>
            <a:tailEnd/>
          </a:ln>
        </p:spPr>
      </p:pic>
      <p:pic>
        <p:nvPicPr>
          <p:cNvPr id="5" name="Picture 4" descr="C:\Documents and Settings\Administrator\Desktop\Fwd_18mar.gif"/>
          <p:cNvPicPr/>
          <p:nvPr/>
        </p:nvPicPr>
        <p:blipFill>
          <a:blip r:embed="rId3"/>
          <a:srcRect/>
          <a:stretch>
            <a:fillRect/>
          </a:stretch>
        </p:blipFill>
        <p:spPr bwMode="auto">
          <a:xfrm>
            <a:off x="4648200" y="1447800"/>
            <a:ext cx="4038600" cy="4191000"/>
          </a:xfrm>
          <a:prstGeom prst="rect">
            <a:avLst/>
          </a:prstGeom>
          <a:noFill/>
          <a:ln w="9525">
            <a:noFill/>
            <a:miter lim="800000"/>
            <a:headEnd/>
            <a:tailEnd/>
          </a:ln>
        </p:spPr>
      </p:pic>
      <p:sp>
        <p:nvSpPr>
          <p:cNvPr id="6" name="TextBox 5"/>
          <p:cNvSpPr txBox="1"/>
          <p:nvPr/>
        </p:nvSpPr>
        <p:spPr>
          <a:xfrm>
            <a:off x="4876800" y="5867400"/>
            <a:ext cx="4267200" cy="338554"/>
          </a:xfrm>
          <a:prstGeom prst="rect">
            <a:avLst/>
          </a:prstGeom>
          <a:noFill/>
        </p:spPr>
        <p:txBody>
          <a:bodyPr wrap="square" rtlCol="0">
            <a:spAutoFit/>
          </a:bodyPr>
          <a:lstStyle/>
          <a:p>
            <a:r>
              <a:rPr lang="en-US" sz="1600" b="1" dirty="0" smtClean="0">
                <a:latin typeface="Century Gothic" pitchFamily="34" charset="0"/>
              </a:rPr>
              <a:t>Forward trajectories during March 18</a:t>
            </a:r>
            <a:r>
              <a:rPr lang="en-US" sz="1600" b="1" baseline="30000" dirty="0" smtClean="0">
                <a:latin typeface="Century Gothic" pitchFamily="34" charset="0"/>
              </a:rPr>
              <a:t>th</a:t>
            </a:r>
            <a:r>
              <a:rPr lang="en-US" sz="1600" b="1" dirty="0" smtClean="0">
                <a:latin typeface="Century Gothic" pitchFamily="34" charset="0"/>
              </a:rPr>
              <a:t>. </a:t>
            </a:r>
            <a:endParaRPr lang="en-US" sz="1600" b="1" dirty="0">
              <a:latin typeface="Century Gothic" pitchFamily="34" charset="0"/>
            </a:endParaRPr>
          </a:p>
        </p:txBody>
      </p:sp>
      <p:sp>
        <p:nvSpPr>
          <p:cNvPr id="7" name="TextBox 6"/>
          <p:cNvSpPr txBox="1"/>
          <p:nvPr/>
        </p:nvSpPr>
        <p:spPr>
          <a:xfrm>
            <a:off x="609600" y="5867400"/>
            <a:ext cx="4267200" cy="338554"/>
          </a:xfrm>
          <a:prstGeom prst="rect">
            <a:avLst/>
          </a:prstGeom>
          <a:noFill/>
        </p:spPr>
        <p:txBody>
          <a:bodyPr wrap="square" rtlCol="0">
            <a:spAutoFit/>
          </a:bodyPr>
          <a:lstStyle/>
          <a:p>
            <a:r>
              <a:rPr lang="en-US" sz="1600" b="1" dirty="0" smtClean="0">
                <a:latin typeface="Century Gothic" pitchFamily="34" charset="0"/>
              </a:rPr>
              <a:t>Backward trajectories for March 17</a:t>
            </a:r>
            <a:r>
              <a:rPr lang="en-US" sz="1600" b="1" baseline="30000" dirty="0" smtClean="0">
                <a:latin typeface="Century Gothic" pitchFamily="34" charset="0"/>
              </a:rPr>
              <a:t>th</a:t>
            </a:r>
            <a:r>
              <a:rPr lang="en-US" sz="1600" b="1" dirty="0" smtClean="0">
                <a:latin typeface="Century Gothic" pitchFamily="34" charset="0"/>
              </a:rPr>
              <a:t>. </a:t>
            </a:r>
            <a:endParaRPr lang="en-US" sz="1600" b="1" dirty="0">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066800"/>
          </a:xfrm>
        </p:spPr>
        <p:txBody>
          <a:bodyPr/>
          <a:lstStyle/>
          <a:p>
            <a:r>
              <a:rPr lang="en-US" b="1" dirty="0" smtClean="0"/>
              <a:t>In 2009…</a:t>
            </a:r>
            <a:endParaRPr lang="en-US" b="1" dirty="0"/>
          </a:p>
        </p:txBody>
      </p:sp>
      <p:sp>
        <p:nvSpPr>
          <p:cNvPr id="3" name="Content Placeholder 2"/>
          <p:cNvSpPr>
            <a:spLocks noGrp="1"/>
          </p:cNvSpPr>
          <p:nvPr>
            <p:ph idx="1"/>
          </p:nvPr>
        </p:nvSpPr>
        <p:spPr>
          <a:xfrm>
            <a:off x="3276600" y="1447800"/>
            <a:ext cx="5867400" cy="5029200"/>
          </a:xfrm>
        </p:spPr>
        <p:txBody>
          <a:bodyPr>
            <a:normAutofit fontScale="92500" lnSpcReduction="10000"/>
          </a:bodyPr>
          <a:lstStyle/>
          <a:p>
            <a:r>
              <a:rPr lang="en-US" sz="2600" b="1" dirty="0" smtClean="0">
                <a:latin typeface="Century Gothic" pitchFamily="34" charset="0"/>
              </a:rPr>
              <a:t>The March 2008 high-wind/high-pollution event was seen as an extraordinary meteorological event.</a:t>
            </a:r>
          </a:p>
          <a:p>
            <a:endParaRPr lang="en-US" sz="2600" b="1" dirty="0" smtClean="0">
              <a:latin typeface="Century Gothic" pitchFamily="34" charset="0"/>
            </a:endParaRPr>
          </a:p>
          <a:p>
            <a:r>
              <a:rPr lang="en-US" sz="2600" b="1" dirty="0" smtClean="0">
                <a:latin typeface="Century Gothic" pitchFamily="34" charset="0"/>
              </a:rPr>
              <a:t>However, on April 2, 2009 a similar meteorological event struck Monterrey.</a:t>
            </a:r>
          </a:p>
          <a:p>
            <a:pPr marL="624078" indent="-514350">
              <a:buFont typeface="Courier New" pitchFamily="49" charset="0"/>
              <a:buChar char="o"/>
            </a:pPr>
            <a:r>
              <a:rPr lang="en-US" sz="2000" dirty="0" smtClean="0">
                <a:latin typeface="Century Gothic" pitchFamily="34" charset="0"/>
              </a:rPr>
              <a:t>How did April 2, 2009 winds compare to those of 2008?</a:t>
            </a:r>
          </a:p>
          <a:p>
            <a:pPr marL="624078" indent="-514350">
              <a:buFont typeface="Courier New" pitchFamily="49" charset="0"/>
              <a:buChar char="o"/>
            </a:pPr>
            <a:r>
              <a:rPr lang="en-US" sz="2000" dirty="0" smtClean="0">
                <a:latin typeface="Century Gothic" pitchFamily="34" charset="0"/>
              </a:rPr>
              <a:t>What superficial and upper-atmosphere meteorological conditions influenced the April 2009 event?</a:t>
            </a:r>
          </a:p>
          <a:p>
            <a:pPr marL="624078" indent="-514350">
              <a:buFont typeface="Courier New" pitchFamily="49" charset="0"/>
              <a:buChar char="o"/>
            </a:pPr>
            <a:r>
              <a:rPr lang="en-US" sz="2000" dirty="0" smtClean="0">
                <a:latin typeface="Century Gothic" pitchFamily="34" charset="0"/>
              </a:rPr>
              <a:t>How did PM concentrations compare to those observed in 2008?</a:t>
            </a:r>
          </a:p>
          <a:p>
            <a:pPr marL="624078" indent="-514350">
              <a:buNone/>
            </a:pPr>
            <a:endParaRPr lang="en-US" dirty="0"/>
          </a:p>
        </p:txBody>
      </p:sp>
      <p:pic>
        <p:nvPicPr>
          <p:cNvPr id="4" name="Picture 3"/>
          <p:cNvPicPr/>
          <p:nvPr/>
        </p:nvPicPr>
        <p:blipFill>
          <a:blip r:embed="rId2"/>
          <a:srcRect l="22596" t="11795" r="22436" b="30769"/>
          <a:stretch>
            <a:fillRect/>
          </a:stretch>
        </p:blipFill>
        <p:spPr bwMode="auto">
          <a:xfrm>
            <a:off x="457200" y="4419600"/>
            <a:ext cx="2581275" cy="1981200"/>
          </a:xfrm>
          <a:prstGeom prst="rect">
            <a:avLst/>
          </a:prstGeom>
          <a:noFill/>
          <a:ln w="9525">
            <a:noFill/>
            <a:miter lim="800000"/>
            <a:headEnd/>
            <a:tailEnd/>
          </a:ln>
        </p:spPr>
      </p:pic>
      <p:pic>
        <p:nvPicPr>
          <p:cNvPr id="5" name="Picture 4"/>
          <p:cNvPicPr/>
          <p:nvPr/>
        </p:nvPicPr>
        <p:blipFill>
          <a:blip r:embed="rId3" cstate="print"/>
          <a:srcRect l="10577" t="11539" r="12500" b="4615"/>
          <a:stretch>
            <a:fillRect/>
          </a:stretch>
        </p:blipFill>
        <p:spPr bwMode="auto">
          <a:xfrm rot="20145671">
            <a:off x="269080" y="1666180"/>
            <a:ext cx="2967038" cy="1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316</TotalTime>
  <Words>568</Words>
  <Application>Microsoft Office PowerPoint</Application>
  <PresentationFormat>On-screen Show (4:3)</PresentationFormat>
  <Paragraphs>84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vt:lpstr>
      <vt:lpstr>Analysis of meteorological conditions enhancing high particulate matter episodes in Monterrey, Mexico</vt:lpstr>
      <vt:lpstr>Monterrey, Mexico</vt:lpstr>
      <vt:lpstr>Introduction</vt:lpstr>
      <vt:lpstr>Introduction</vt:lpstr>
      <vt:lpstr>What could have happened?</vt:lpstr>
      <vt:lpstr>Superficial meteorology</vt:lpstr>
      <vt:lpstr>Meteorology at 850 mb</vt:lpstr>
      <vt:lpstr>Wind trajectory analysis</vt:lpstr>
      <vt:lpstr>In 2009…</vt:lpstr>
      <vt:lpstr>Wind velocity and PM10 concentrations in Monterrey during April 1-2, 2009</vt:lpstr>
      <vt:lpstr>On-going work</vt:lpstr>
      <vt:lpstr>References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Meteorological events enhancing pollutant concentrations in Monterrey, Mexico</dc:title>
  <dc:creator>Ana Yael Vanoye Garcia</dc:creator>
  <cp:lastModifiedBy>Ana Yael Vanoye Garcia</cp:lastModifiedBy>
  <cp:revision>33</cp:revision>
  <dcterms:created xsi:type="dcterms:W3CDTF">2009-04-16T15:08:35Z</dcterms:created>
  <dcterms:modified xsi:type="dcterms:W3CDTF">2009-04-16T20:29:26Z</dcterms:modified>
</cp:coreProperties>
</file>