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9" r:id="rId1"/>
  </p:sldMasterIdLst>
  <p:notesMasterIdLst>
    <p:notesMasterId r:id="rId17"/>
  </p:notesMasterIdLst>
  <p:sldIdLst>
    <p:sldId id="256" r:id="rId2"/>
    <p:sldId id="257" r:id="rId3"/>
    <p:sldId id="276" r:id="rId4"/>
    <p:sldId id="258" r:id="rId5"/>
    <p:sldId id="261" r:id="rId6"/>
    <p:sldId id="267" r:id="rId7"/>
    <p:sldId id="270" r:id="rId8"/>
    <p:sldId id="274" r:id="rId9"/>
    <p:sldId id="263" r:id="rId10"/>
    <p:sldId id="277" r:id="rId11"/>
    <p:sldId id="278" r:id="rId12"/>
    <p:sldId id="271" r:id="rId13"/>
    <p:sldId id="272" r:id="rId14"/>
    <p:sldId id="269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2919" autoAdjust="0"/>
    <p:restoredTop sz="94660"/>
  </p:normalViewPr>
  <p:slideViewPr>
    <p:cSldViewPr snapToObjects="1">
      <p:cViewPr varScale="1">
        <p:scale>
          <a:sx n="120" d="100"/>
          <a:sy n="120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9D6D0-424F-6B41-9841-776C57B792D5}" type="datetimeFigureOut">
              <a:rPr lang="en-US" smtClean="0"/>
              <a:t>4/16/09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98865-8373-2141-9ED5-BA931E49EC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5 : transported from FYI,</a:t>
            </a:r>
            <a:r>
              <a:rPr lang="en-US" baseline="0" dirty="0" smtClean="0"/>
              <a:t> and soluble bromide show the max. among cases. BrO/Br2 ratio is also strongly small.</a:t>
            </a:r>
          </a:p>
          <a:p>
            <a:r>
              <a:rPr lang="en-US" baseline="0" dirty="0" smtClean="0"/>
              <a:t>-&gt; able to be considered as ODE.</a:t>
            </a:r>
          </a:p>
          <a:p>
            <a:r>
              <a:rPr lang="en-US" baseline="0" dirty="0" smtClean="0"/>
              <a:t>Case 7 : This case is interesting. Trajectory of case 7 is similar to the case 1 and case 2. But little ODE. </a:t>
            </a:r>
          </a:p>
          <a:p>
            <a:r>
              <a:rPr lang="en-US" baseline="0" dirty="0" smtClean="0"/>
              <a:t>Looking into more,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98865-8373-2141-9ED5-BA931E49EC7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 : 1-D </a:t>
            </a:r>
            <a:r>
              <a:rPr lang="en-US" dirty="0" err="1" smtClean="0"/>
              <a:t>Lagrangian</a:t>
            </a:r>
            <a:r>
              <a:rPr lang="en-US" dirty="0" smtClean="0"/>
              <a:t> model following to the back-trajectory.</a:t>
            </a:r>
          </a:p>
          <a:p>
            <a:r>
              <a:rPr lang="en-US" dirty="0" smtClean="0"/>
              <a:t>In this case,</a:t>
            </a:r>
            <a:r>
              <a:rPr lang="en-US" baseline="0" dirty="0" smtClean="0"/>
              <a:t> Br2 source have to be considered, based on the information of FF, FYI, open leads, </a:t>
            </a:r>
            <a:r>
              <a:rPr lang="en-US" baseline="0" dirty="0" err="1" smtClean="0"/>
              <a:t>polynia</a:t>
            </a:r>
            <a:r>
              <a:rPr lang="en-US" baseline="0" dirty="0" smtClean="0"/>
              <a:t>, and so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98865-8373-2141-9ED5-BA931E49EC7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1, 2, 7 is located nearby, north</a:t>
            </a:r>
            <a:r>
              <a:rPr lang="en-US" baseline="0" dirty="0" smtClean="0"/>
              <a:t> of Alaska where it is known that air mass usually shows depleted-ozone.</a:t>
            </a:r>
          </a:p>
          <a:p>
            <a:r>
              <a:rPr lang="en-US" baseline="0" dirty="0" smtClean="0"/>
              <a:t>Case 1, 2 show ODE but case 7 shows non-ODE. The difference is back trajectory. Case 7 trajectory is shorter, not reaching to the FYI region (north of </a:t>
            </a:r>
            <a:r>
              <a:rPr lang="en-US" baseline="0" dirty="0" err="1" smtClean="0"/>
              <a:t>canada</a:t>
            </a:r>
            <a:r>
              <a:rPr lang="en-US" baseline="0" dirty="0" smtClean="0"/>
              <a:t> archipelago). If local chemistry is more important, ODE should be shown in case 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98865-8373-2141-9ED5-BA931E49EC7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2B3AD3-D3BD-7242-BF1C-C1B852756139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3AD3-D3BD-7242-BF1C-C1B852756139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293-731D-C64A-89FF-733477DF6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3AD3-D3BD-7242-BF1C-C1B852756139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293-731D-C64A-89FF-733477DF6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3AD3-D3BD-7242-BF1C-C1B852756139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293-731D-C64A-89FF-733477DF6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3AD3-D3BD-7242-BF1C-C1B852756139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293-731D-C64A-89FF-733477DF6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3AD3-D3BD-7242-BF1C-C1B852756139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293-731D-C64A-89FF-733477DF6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2B3AD3-D3BD-7242-BF1C-C1B852756139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3AD3-D3BD-7242-BF1C-C1B852756139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293-731D-C64A-89FF-733477DF617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3AD3-D3BD-7242-BF1C-C1B852756139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293-731D-C64A-89FF-733477DF6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3AD3-D3BD-7242-BF1C-C1B852756139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293-731D-C64A-89FF-733477DF61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3AD3-D3BD-7242-BF1C-C1B852756139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293-731D-C64A-89FF-733477DF6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3AD3-D3BD-7242-BF1C-C1B852756139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293-731D-C64A-89FF-733477DF6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3AD3-D3BD-7242-BF1C-C1B852756139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A52C293-731D-C64A-89FF-733477DF6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E2B3AD3-D3BD-7242-BF1C-C1B852756139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A52C293-731D-C64A-89FF-733477DF6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4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gif"/><Relationship Id="rId5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763000" cy="25908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Properties of observed Arctic ozone and bromine compound based on the back trajectory analysis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5943600"/>
            <a:ext cx="2590800" cy="609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Ja</a:t>
            </a:r>
            <a:r>
              <a:rPr lang="en-US" sz="2800" dirty="0" smtClean="0">
                <a:solidFill>
                  <a:schemeClr val="tx1"/>
                </a:solidFill>
              </a:rPr>
              <a:t>-Ho Koo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152400"/>
            <a:ext cx="3657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 6792 Term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341"/>
            <a:ext cx="8702746" cy="721659"/>
          </a:xfrm>
        </p:spPr>
        <p:txBody>
          <a:bodyPr/>
          <a:lstStyle/>
          <a:p>
            <a:r>
              <a:rPr lang="en-US" sz="4400" dirty="0" smtClean="0"/>
              <a:t>Comparison to previous research</a:t>
            </a:r>
            <a:endParaRPr lang="en-US" sz="4400" dirty="0"/>
          </a:p>
        </p:txBody>
      </p:sp>
      <p:pic>
        <p:nvPicPr>
          <p:cNvPr id="7" name="Picture 6" descr="fig-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8" y="1572454"/>
            <a:ext cx="3083512" cy="2864108"/>
          </a:xfrm>
          <a:prstGeom prst="rect">
            <a:avLst/>
          </a:prstGeom>
        </p:spPr>
      </p:pic>
      <p:pic>
        <p:nvPicPr>
          <p:cNvPr id="8" name="Picture 7" descr="fig-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524000"/>
            <a:ext cx="3036074" cy="2893759"/>
          </a:xfrm>
          <a:prstGeom prst="rect">
            <a:avLst/>
          </a:prstGeom>
        </p:spPr>
      </p:pic>
      <p:pic>
        <p:nvPicPr>
          <p:cNvPr id="9" name="Picture 8" descr="fig-c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524001"/>
            <a:ext cx="2911547" cy="286410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4572000"/>
            <a:ext cx="8610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Alert, </a:t>
            </a:r>
            <a:r>
              <a:rPr lang="en-US" sz="2400" dirty="0" err="1" smtClean="0"/>
              <a:t>Zeppelinfjellet</a:t>
            </a:r>
            <a:r>
              <a:rPr lang="en-US" sz="2400" dirty="0" smtClean="0"/>
              <a:t> : </a:t>
            </a:r>
            <a:r>
              <a:rPr lang="en-US" sz="2400" dirty="0" err="1" smtClean="0"/>
              <a:t>depletied</a:t>
            </a:r>
            <a:r>
              <a:rPr lang="en-US" sz="2400" dirty="0" smtClean="0"/>
              <a:t> ozone source – North of Russia.</a:t>
            </a:r>
          </a:p>
          <a:p>
            <a:pPr lvl="1"/>
            <a:r>
              <a:rPr lang="en-US" sz="2200" dirty="0" smtClean="0"/>
              <a:t>Usual first year ice region.</a:t>
            </a:r>
          </a:p>
          <a:p>
            <a:pPr lvl="1"/>
            <a:r>
              <a:rPr lang="en-US" sz="2200" dirty="0" smtClean="0"/>
              <a:t>Long-range transport for 5~6 days : Far from source.</a:t>
            </a:r>
          </a:p>
          <a:p>
            <a:r>
              <a:rPr lang="en-US" sz="2400" dirty="0" smtClean="0"/>
              <a:t>Barrow : </a:t>
            </a:r>
            <a:r>
              <a:rPr lang="en-US" sz="2400" dirty="0" err="1" smtClean="0"/>
              <a:t>depletied</a:t>
            </a:r>
            <a:r>
              <a:rPr lang="en-US" sz="2400" dirty="0" smtClean="0"/>
              <a:t> ozone source – North of Alaska.</a:t>
            </a:r>
          </a:p>
          <a:p>
            <a:pPr lvl="1"/>
            <a:r>
              <a:rPr lang="en-US" sz="2200" dirty="0" smtClean="0"/>
              <a:t>Close to source.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4126468"/>
            <a:ext cx="990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Alert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4067230"/>
            <a:ext cx="990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Barrow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9000" y="4048427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err="1" smtClean="0"/>
              <a:t>Zeppelinfjellet</a:t>
            </a:r>
            <a:endParaRPr lang="en-US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57200" y="914400"/>
            <a:ext cx="8275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 smtClean="0"/>
              <a:t>Bottenheim</a:t>
            </a:r>
            <a:r>
              <a:rPr lang="en-US" sz="2400" dirty="0" smtClean="0"/>
              <a:t> and Chan (JGR, 2006)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702746" cy="533400"/>
          </a:xfrm>
        </p:spPr>
        <p:txBody>
          <a:bodyPr/>
          <a:lstStyle/>
          <a:p>
            <a:r>
              <a:rPr lang="en-US" sz="3600" dirty="0" smtClean="0"/>
              <a:t>Sea ice concentration </a:t>
            </a:r>
            <a:r>
              <a:rPr lang="en-US" sz="2400" dirty="0" smtClean="0"/>
              <a:t>(from NSIDC)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33400"/>
            <a:ext cx="8275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Nimbus-7 SMMR and DMSP SSM/I passive microwave data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" y="1905000"/>
            <a:ext cx="990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Sep. 16 2007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016946" y="4648200"/>
            <a:ext cx="990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Apr. 17 2008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4648200"/>
            <a:ext cx="990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Apr. 16 2008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16946" y="1905000"/>
            <a:ext cx="990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Sep. 17 2007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113467" y="1098013"/>
            <a:ext cx="6811333" cy="5607586"/>
            <a:chOff x="1113467" y="1098013"/>
            <a:chExt cx="6811333" cy="5607586"/>
          </a:xfrm>
        </p:grpSpPr>
        <p:pic>
          <p:nvPicPr>
            <p:cNvPr id="4" name="Picture 3" descr="nt_20070916_f13_v01_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377958" y="833522"/>
              <a:ext cx="2777152" cy="3306133"/>
            </a:xfrm>
            <a:prstGeom prst="rect">
              <a:avLst/>
            </a:prstGeom>
          </p:spPr>
        </p:pic>
        <p:pic>
          <p:nvPicPr>
            <p:cNvPr id="5" name="Picture 4" descr="nt_20070917_f13_v01_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883158" y="833522"/>
              <a:ext cx="2777152" cy="3306133"/>
            </a:xfrm>
            <a:prstGeom prst="rect">
              <a:avLst/>
            </a:prstGeom>
          </p:spPr>
        </p:pic>
        <p:pic>
          <p:nvPicPr>
            <p:cNvPr id="6" name="Picture 5" descr="nt_20080416_f13_nrt_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1377959" y="3663958"/>
              <a:ext cx="2777151" cy="3306132"/>
            </a:xfrm>
            <a:prstGeom prst="rect">
              <a:avLst/>
            </a:prstGeom>
          </p:spPr>
        </p:pic>
        <p:pic>
          <p:nvPicPr>
            <p:cNvPr id="7" name="Picture 6" descr="nt_20080417_f13_nrt_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4883158" y="3663958"/>
              <a:ext cx="2777151" cy="3306132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5875967" y="2819400"/>
              <a:ext cx="571500" cy="609600"/>
            </a:xfrm>
            <a:prstGeom prst="ellipse">
              <a:avLst/>
            </a:prstGeom>
            <a:noFill/>
            <a:ln w="76200" cap="flat" cmpd="sng" algn="ctr">
              <a:solidFill>
                <a:srgbClr val="FFFF00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676067" y="2743200"/>
              <a:ext cx="609600" cy="685800"/>
            </a:xfrm>
            <a:prstGeom prst="ellipse">
              <a:avLst/>
            </a:prstGeom>
            <a:noFill/>
            <a:ln w="76200" cap="flat" cmpd="sng" algn="ctr">
              <a:solidFill>
                <a:srgbClr val="FFFF00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990267" y="2362200"/>
              <a:ext cx="457200" cy="304800"/>
            </a:xfrm>
            <a:prstGeom prst="ellipse">
              <a:avLst/>
            </a:prstGeom>
            <a:noFill/>
            <a:ln w="76200" cap="flat" cmpd="sng" algn="ctr">
              <a:solidFill>
                <a:srgbClr val="FFFF00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94567" y="2819400"/>
              <a:ext cx="647700" cy="609600"/>
            </a:xfrm>
            <a:prstGeom prst="ellipse">
              <a:avLst/>
            </a:prstGeom>
            <a:noFill/>
            <a:ln w="76200" cap="flat" cmpd="sng" algn="ctr">
              <a:solidFill>
                <a:srgbClr val="FFFF00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170867" y="2667000"/>
              <a:ext cx="609600" cy="685800"/>
            </a:xfrm>
            <a:prstGeom prst="ellipse">
              <a:avLst/>
            </a:prstGeom>
            <a:noFill/>
            <a:ln w="76200" cap="flat" cmpd="sng" algn="ctr">
              <a:solidFill>
                <a:srgbClr val="FFFF00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408867" y="2362200"/>
              <a:ext cx="533400" cy="304800"/>
            </a:xfrm>
            <a:prstGeom prst="ellipse">
              <a:avLst/>
            </a:prstGeom>
            <a:noFill/>
            <a:ln w="76200" cap="flat" cmpd="sng" algn="ctr">
              <a:solidFill>
                <a:srgbClr val="FFFF00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789867" y="2209800"/>
              <a:ext cx="304800" cy="228600"/>
            </a:xfrm>
            <a:prstGeom prst="ellipse">
              <a:avLst/>
            </a:prstGeom>
            <a:noFill/>
            <a:ln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95067" y="2209800"/>
              <a:ext cx="304800" cy="228600"/>
            </a:xfrm>
            <a:prstGeom prst="ellipse">
              <a:avLst/>
            </a:prstGeom>
            <a:noFill/>
            <a:ln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102659"/>
          </a:xfrm>
        </p:spPr>
        <p:txBody>
          <a:bodyPr/>
          <a:lstStyle/>
          <a:p>
            <a:r>
              <a:rPr lang="en-US" sz="4800" dirty="0" smtClean="0"/>
              <a:t>Summary and further study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Case summary</a:t>
            </a:r>
          </a:p>
          <a:p>
            <a:pPr lvl="1"/>
            <a:r>
              <a:rPr lang="en-US" sz="2200" dirty="0" smtClean="0"/>
              <a:t>Case 1, 2 : Transport from north of Canada, strong ODE.</a:t>
            </a:r>
          </a:p>
          <a:p>
            <a:pPr lvl="1"/>
            <a:r>
              <a:rPr lang="en-US" sz="2200" dirty="0" smtClean="0"/>
              <a:t>Case 7 : Transport from north of Canada, little ODE.</a:t>
            </a:r>
          </a:p>
          <a:p>
            <a:pPr lvl="1"/>
            <a:r>
              <a:rPr lang="en-US" sz="2200" dirty="0" smtClean="0"/>
              <a:t>Case 4, 6 : Transport from north of Russia, but no ODE. </a:t>
            </a:r>
          </a:p>
          <a:p>
            <a:pPr lvl="1"/>
            <a:r>
              <a:rPr lang="en-US" sz="2200" dirty="0" smtClean="0"/>
              <a:t>Case 5 : Transport from north of Russia, weak ODE.</a:t>
            </a:r>
          </a:p>
          <a:p>
            <a:pPr lvl="1"/>
            <a:r>
              <a:rPr lang="en-US" sz="2200" dirty="0" smtClean="0"/>
              <a:t>Case 3 : Transport from west, no ODE</a:t>
            </a:r>
            <a:r>
              <a:rPr lang="en-US" sz="2200" dirty="0" smtClean="0"/>
              <a:t>.</a:t>
            </a:r>
          </a:p>
          <a:p>
            <a:pPr lvl="1">
              <a:buNone/>
            </a:pPr>
            <a:r>
              <a:rPr lang="en-US" sz="22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200" dirty="0" smtClean="0"/>
              <a:t> </a:t>
            </a:r>
            <a:r>
              <a:rPr lang="en-US" sz="2200" dirty="0" smtClean="0"/>
              <a:t>C</a:t>
            </a:r>
            <a:r>
              <a:rPr lang="en-US" sz="2200" dirty="0" smtClean="0"/>
              <a:t>ase 1,2,7 located nearby show the significance of transport.</a:t>
            </a:r>
            <a:endParaRPr lang="en-US" sz="2200" dirty="0" smtClean="0"/>
          </a:p>
          <a:p>
            <a:r>
              <a:rPr lang="en-US" sz="2400" dirty="0" smtClean="0"/>
              <a:t>The amount of ozone seems to be related to Br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concentration almost perfectly.</a:t>
            </a:r>
          </a:p>
          <a:p>
            <a:r>
              <a:rPr lang="en-US" sz="2400" dirty="0" smtClean="0"/>
              <a:t>Ozone depletion shows the similar pattern to the BrO/Br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ratio and it also looks related to the transportation of air mass.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2819400"/>
            <a:ext cx="7570787" cy="1411941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DE04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29643" cy="6858000"/>
          </a:xfrm>
          <a:prstGeom prst="rect">
            <a:avLst/>
          </a:prstGeom>
        </p:spPr>
      </p:pic>
      <p:pic>
        <p:nvPicPr>
          <p:cNvPr id="7" name="Picture 6" descr="ODE04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21" y="0"/>
            <a:ext cx="4606979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0"/>
            <a:ext cx="7570787" cy="1230054"/>
          </a:xfrm>
        </p:spPr>
        <p:txBody>
          <a:bodyPr anchor="ctr"/>
          <a:lstStyle/>
          <a:p>
            <a:r>
              <a:rPr lang="en-US" sz="4400" dirty="0" smtClean="0"/>
              <a:t>Comparison between measurement and model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5257800"/>
            <a:ext cx="8382000" cy="15240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200" dirty="0" smtClean="0"/>
              <a:t>Box model  - Simulation for bromine compounds</a:t>
            </a:r>
          </a:p>
          <a:p>
            <a:pPr lvl="2"/>
            <a:r>
              <a:rPr lang="en-US" sz="2000" dirty="0" smtClean="0"/>
              <a:t>Based on the chemistry in REAM model, new 41 reactions (33 gas-phase reactions + 8 photolysis reactions) were added related to the halogen (chlorine, bromine) chemistry.</a:t>
            </a:r>
          </a:p>
          <a:p>
            <a:pPr lvl="2"/>
            <a:r>
              <a:rPr lang="en-US" sz="2000" dirty="0" smtClean="0"/>
              <a:t>Meteorological field was considered using MM5 simulation.</a:t>
            </a:r>
          </a:p>
          <a:p>
            <a:endParaRPr lang="en-US" sz="2400" dirty="0" smtClean="0"/>
          </a:p>
        </p:txBody>
      </p:sp>
      <p:pic>
        <p:nvPicPr>
          <p:cNvPr id="4" name="Picture 3" descr="Fi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476643"/>
            <a:ext cx="3352800" cy="256195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61900" y="1935897"/>
          <a:ext cx="809300" cy="1035903"/>
        </p:xfrm>
        <a:graphic>
          <a:graphicData uri="http://schemas.openxmlformats.org/presentationml/2006/ole">
            <p:oleObj spid="_x0000_s156674" name="Equation" r:id="rId4" imgW="317500" imgH="40640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267200" y="2583597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3272135"/>
            <a:ext cx="4038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Ozone and Br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fixed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4020611"/>
            <a:ext cx="8382000" cy="1160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Candara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BrO/Br2 ratio pattern is similar between measurement and model simulation, but not quantitatively matched.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Candara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Heterogeneous reactions will have to be considered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Candara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102659"/>
          </a:xfrm>
        </p:spPr>
        <p:txBody>
          <a:bodyPr/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Tropospheric</a:t>
            </a:r>
            <a:r>
              <a:rPr lang="en-US" sz="2400" dirty="0" smtClean="0"/>
              <a:t> ozone depletion event (ODE) usually happens in spring,</a:t>
            </a:r>
            <a:r>
              <a:rPr lang="en-US" sz="2400" dirty="0" smtClean="0"/>
              <a:t> </a:t>
            </a:r>
            <a:r>
              <a:rPr lang="en-US" sz="2400" dirty="0" smtClean="0"/>
              <a:t>polar</a:t>
            </a:r>
            <a:r>
              <a:rPr lang="en-US" sz="2400" dirty="0" smtClean="0"/>
              <a:t> </a:t>
            </a:r>
            <a:r>
              <a:rPr lang="en-US" sz="2400" dirty="0" smtClean="0"/>
              <a:t>region.</a:t>
            </a:r>
          </a:p>
          <a:p>
            <a:r>
              <a:rPr lang="en-US" sz="2400" dirty="0" smtClean="0"/>
              <a:t>ODE looks strongly related to the amount of atmospheric bromine chemistry based on the heterogeneous reaction (Barrie et al., 1988)</a:t>
            </a:r>
            <a:r>
              <a:rPr lang="en-US" sz="2400" dirty="0" smtClean="0"/>
              <a:t>. Related this, </a:t>
            </a:r>
            <a:r>
              <a:rPr lang="en-US" sz="2400" dirty="0" err="1" smtClean="0"/>
              <a:t>BrO</a:t>
            </a:r>
            <a:r>
              <a:rPr lang="en-US" sz="2400" dirty="0" smtClean="0"/>
              <a:t> shows well negative correlation with </a:t>
            </a:r>
            <a:r>
              <a:rPr lang="en-US" sz="2400" dirty="0" smtClean="0"/>
              <a:t>the amount of ozone (e.g. </a:t>
            </a:r>
            <a:r>
              <a:rPr lang="en-US" sz="2400" dirty="0" err="1" smtClean="0"/>
              <a:t>zeng</a:t>
            </a:r>
            <a:r>
              <a:rPr lang="en-US" sz="2400" dirty="0" smtClean="0"/>
              <a:t> et al., 2003).</a:t>
            </a:r>
            <a:endParaRPr lang="en-US" sz="2400" dirty="0" smtClean="0"/>
          </a:p>
          <a:p>
            <a:r>
              <a:rPr lang="en-US" sz="2400" dirty="0" smtClean="0"/>
              <a:t>Source of bromine is still uncertain bur thermodynamic process of sea ice has been considered as significant source.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Transport of air mass in which ozone is depleted can also influence the </a:t>
            </a:r>
            <a:r>
              <a:rPr lang="en-US" sz="2400" dirty="0" smtClean="0"/>
              <a:t>ODE.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102659"/>
          </a:xfrm>
        </p:spPr>
        <p:txBody>
          <a:bodyPr/>
          <a:lstStyle/>
          <a:p>
            <a:r>
              <a:rPr lang="en-US" sz="4800" dirty="0" smtClean="0"/>
              <a:t>Basics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4102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Chemistry between ozone and bromine in gas phase (e.g. </a:t>
            </a:r>
            <a:r>
              <a:rPr lang="en-US" sz="2000" dirty="0" err="1" smtClean="0"/>
              <a:t>Zeng</a:t>
            </a:r>
            <a:r>
              <a:rPr lang="en-US" sz="2000" dirty="0" smtClean="0"/>
              <a:t> et al., 2003)</a:t>
            </a:r>
          </a:p>
          <a:p>
            <a:pPr lvl="1"/>
            <a:r>
              <a:rPr lang="en-US" sz="2000" dirty="0" smtClean="0"/>
              <a:t>Br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+  </a:t>
            </a:r>
            <a:r>
              <a:rPr lang="en-US" sz="2000" dirty="0" err="1" smtClean="0"/>
              <a:t>hv</a:t>
            </a:r>
            <a:r>
              <a:rPr lang="en-US" sz="2000" dirty="0" smtClean="0"/>
              <a:t>  -&gt;  Br  +  Br</a:t>
            </a:r>
          </a:p>
          <a:p>
            <a:pPr lvl="1"/>
            <a:r>
              <a:rPr lang="en-US" sz="2000" dirty="0" smtClean="0"/>
              <a:t>Br +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-&gt;  </a:t>
            </a:r>
            <a:r>
              <a:rPr lang="en-US" sz="2000" dirty="0" err="1" smtClean="0"/>
              <a:t>BrO</a:t>
            </a:r>
            <a:r>
              <a:rPr lang="en-US" sz="2000" dirty="0" smtClean="0"/>
              <a:t>  +  O2</a:t>
            </a:r>
          </a:p>
          <a:p>
            <a:pPr lvl="1"/>
            <a:r>
              <a:rPr lang="en-US" sz="2000" dirty="0" err="1" smtClean="0"/>
              <a:t>BrO</a:t>
            </a:r>
            <a:r>
              <a:rPr lang="en-US" sz="2000" dirty="0" smtClean="0"/>
              <a:t>  +  </a:t>
            </a:r>
            <a:r>
              <a:rPr lang="en-US" sz="2000" dirty="0" err="1" smtClean="0"/>
              <a:t>BrO</a:t>
            </a:r>
            <a:r>
              <a:rPr lang="en-US" sz="2000" dirty="0" smtClean="0"/>
              <a:t>  -&gt;  Br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+  O2</a:t>
            </a:r>
          </a:p>
          <a:p>
            <a:r>
              <a:rPr lang="en-US" sz="2000" dirty="0" smtClean="0"/>
              <a:t>Chemistry between ozone and bromine in Heterogeneous </a:t>
            </a:r>
            <a:r>
              <a:rPr lang="en-US" sz="2000" dirty="0" smtClean="0"/>
              <a:t>phase (Bromine explosion)</a:t>
            </a:r>
          </a:p>
          <a:p>
            <a:pPr lvl="1"/>
            <a:r>
              <a:rPr lang="en-US" sz="2000" dirty="0" err="1" smtClean="0"/>
              <a:t>HOBr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Br-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H+ (</a:t>
            </a:r>
            <a:r>
              <a:rPr lang="en-US" sz="2000" dirty="0" err="1" smtClean="0"/>
              <a:t>aq</a:t>
            </a:r>
            <a:r>
              <a:rPr lang="en-US" sz="2000" dirty="0" smtClean="0"/>
              <a:t>)   -&gt;  Br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 (e.g. Fan and Jacob, 1992)</a:t>
            </a:r>
          </a:p>
          <a:p>
            <a:pPr lvl="1"/>
            <a:r>
              <a:rPr lang="en-US" sz="2000" dirty="0" err="1" smtClean="0"/>
              <a:t>HOBr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</a:t>
            </a:r>
            <a:r>
              <a:rPr lang="en-US" sz="2000" dirty="0" err="1" smtClean="0"/>
              <a:t>Cl</a:t>
            </a:r>
            <a:r>
              <a:rPr lang="en-US" sz="2000" dirty="0" smtClean="0"/>
              <a:t>-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H+ (</a:t>
            </a:r>
            <a:r>
              <a:rPr lang="en-US" sz="2000" dirty="0" err="1" smtClean="0"/>
              <a:t>aq</a:t>
            </a:r>
            <a:r>
              <a:rPr lang="en-US" sz="2000" dirty="0" smtClean="0"/>
              <a:t>)   -&gt;  </a:t>
            </a:r>
            <a:r>
              <a:rPr lang="en-US" sz="2000" dirty="0" err="1" smtClean="0"/>
              <a:t>BrCl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 (e.g. Foster et al., 2001)</a:t>
            </a:r>
          </a:p>
          <a:p>
            <a:r>
              <a:rPr lang="en-US" sz="2000" dirty="0" smtClean="0"/>
              <a:t>Source of bromine </a:t>
            </a:r>
          </a:p>
          <a:p>
            <a:pPr lvl="1"/>
            <a:r>
              <a:rPr lang="en-US" sz="2000" dirty="0" smtClean="0"/>
              <a:t>Frost flower (e.g. Rankin et al., </a:t>
            </a:r>
            <a:r>
              <a:rPr lang="en-US" sz="2000" dirty="0" smtClean="0"/>
              <a:t>2002, </a:t>
            </a:r>
            <a:r>
              <a:rPr lang="en-US" sz="2000" dirty="0" err="1" smtClean="0"/>
              <a:t>Kaleschke</a:t>
            </a:r>
            <a:r>
              <a:rPr lang="en-US" sz="2000" dirty="0" smtClean="0"/>
              <a:t> et al., 2004)</a:t>
            </a:r>
            <a:endParaRPr lang="en-US" sz="2000" dirty="0" smtClean="0"/>
          </a:p>
          <a:p>
            <a:pPr lvl="1"/>
            <a:r>
              <a:rPr lang="en-US" sz="2000" dirty="0" smtClean="0"/>
              <a:t>First sea ice (e.g. Simpson et al., 2007)</a:t>
            </a:r>
          </a:p>
          <a:p>
            <a:r>
              <a:rPr lang="en-US" sz="2200" dirty="0" smtClean="0"/>
              <a:t>Transport effect</a:t>
            </a:r>
          </a:p>
          <a:p>
            <a:pPr lvl="1"/>
            <a:r>
              <a:rPr lang="en-US" sz="2000" dirty="0" smtClean="0"/>
              <a:t>Back trajectory analysis (e.g. </a:t>
            </a:r>
            <a:r>
              <a:rPr lang="en-US" sz="2000" dirty="0" err="1" smtClean="0"/>
              <a:t>Bottenheim</a:t>
            </a:r>
            <a:r>
              <a:rPr lang="en-US" sz="2000" dirty="0" smtClean="0"/>
              <a:t> and Chan, 2006)</a:t>
            </a:r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102659"/>
          </a:xfrm>
        </p:spPr>
        <p:txBody>
          <a:bodyPr/>
          <a:lstStyle/>
          <a:p>
            <a:r>
              <a:rPr lang="en-US" sz="4800" dirty="0" smtClean="0"/>
              <a:t>Motivation and Objective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800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Case study Using </a:t>
            </a:r>
            <a:r>
              <a:rPr lang="en-US" sz="2400" dirty="0" smtClean="0"/>
              <a:t>aircraft measurement data and</a:t>
            </a:r>
            <a:r>
              <a:rPr lang="en-US" sz="2400" dirty="0" smtClean="0"/>
              <a:t> back trajectory calculation.</a:t>
            </a:r>
            <a:endParaRPr lang="en-US" sz="2400" dirty="0" smtClean="0"/>
          </a:p>
          <a:p>
            <a:r>
              <a:rPr lang="en-US" sz="2400" dirty="0" smtClean="0"/>
              <a:t>Influence of air mass transportation for ozone depletion</a:t>
            </a:r>
          </a:p>
          <a:p>
            <a:pPr lvl="1"/>
            <a:r>
              <a:rPr lang="en-US" sz="2200" dirty="0" smtClean="0"/>
              <a:t>Back trajectory analysis</a:t>
            </a:r>
          </a:p>
          <a:p>
            <a:r>
              <a:rPr lang="en-US" sz="2400" dirty="0" smtClean="0"/>
              <a:t>Looking into measured data</a:t>
            </a:r>
          </a:p>
          <a:p>
            <a:pPr lvl="1"/>
            <a:r>
              <a:rPr lang="en-US" sz="2200" dirty="0" smtClean="0"/>
              <a:t>Relationship between 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and Br</a:t>
            </a:r>
            <a:r>
              <a:rPr lang="en-US" sz="2200" baseline="-25000" dirty="0" smtClean="0"/>
              <a:t>2</a:t>
            </a:r>
          </a:p>
          <a:p>
            <a:pPr lvl="1"/>
            <a:r>
              <a:rPr lang="en-US" sz="2200" dirty="0" smtClean="0"/>
              <a:t>Focus on the </a:t>
            </a:r>
            <a:r>
              <a:rPr lang="en-US" sz="2200" dirty="0" err="1" smtClean="0"/>
              <a:t>BrO</a:t>
            </a:r>
            <a:r>
              <a:rPr lang="en-US" sz="2200" dirty="0" smtClean="0"/>
              <a:t> / Br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102659"/>
          </a:xfrm>
        </p:spPr>
        <p:txBody>
          <a:bodyPr/>
          <a:lstStyle/>
          <a:p>
            <a:r>
              <a:rPr lang="en-US" sz="4800" dirty="0" smtClean="0"/>
              <a:t>Method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Measurement (Apr 16 ~ 17, 2008)</a:t>
            </a:r>
          </a:p>
          <a:p>
            <a:pPr lvl="1"/>
            <a:r>
              <a:rPr lang="en-US" sz="2200" dirty="0" smtClean="0"/>
              <a:t>Aircraft measurement was executed in ARCTAS 2008 project.</a:t>
            </a:r>
          </a:p>
          <a:p>
            <a:pPr lvl="1"/>
            <a:r>
              <a:rPr lang="en-US" sz="2200" dirty="0" smtClean="0"/>
              <a:t>Selecting 7 cases measured below 1 km.</a:t>
            </a:r>
          </a:p>
          <a:p>
            <a:r>
              <a:rPr lang="en-US" sz="2400" dirty="0" smtClean="0"/>
              <a:t>Calculation of 5-day back trajectories</a:t>
            </a:r>
          </a:p>
          <a:p>
            <a:pPr lvl="1"/>
            <a:r>
              <a:rPr lang="en-US" sz="2000" dirty="0" smtClean="0"/>
              <a:t>HYSPLIT model serviced by NOAA (</a:t>
            </a:r>
            <a:r>
              <a:rPr lang="en-US" sz="2000" dirty="0" err="1" smtClean="0"/>
              <a:t>Draxler</a:t>
            </a:r>
            <a:r>
              <a:rPr lang="en-US" sz="2000" dirty="0" smtClean="0"/>
              <a:t> and </a:t>
            </a:r>
            <a:r>
              <a:rPr lang="en-US" sz="2000" dirty="0" err="1" smtClean="0"/>
              <a:t>Rolph</a:t>
            </a:r>
            <a:r>
              <a:rPr lang="en-US" sz="2000" dirty="0" smtClean="0"/>
              <a:t>, 2003) </a:t>
            </a:r>
            <a:endParaRPr lang="en-US" sz="1600" dirty="0" smtClean="0"/>
          </a:p>
          <a:p>
            <a:pPr lvl="1"/>
            <a:r>
              <a:rPr lang="en-US" sz="2200" dirty="0" smtClean="0"/>
              <a:t>Online version (www.ready.noaa.gov/ready/open/hysplit4.html)</a:t>
            </a:r>
          </a:p>
          <a:p>
            <a:pPr lvl="1"/>
            <a:r>
              <a:rPr lang="en-US" sz="2200" dirty="0" smtClean="0"/>
              <a:t>Simulations for air mass at noon of 7 cases.</a:t>
            </a:r>
          </a:p>
          <a:p>
            <a:pPr lvl="1"/>
            <a:r>
              <a:rPr lang="en-US" sz="2200" dirty="0" smtClean="0"/>
              <a:t>3 heights (100, 500, 1000m)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102659"/>
          </a:xfrm>
        </p:spPr>
        <p:txBody>
          <a:bodyPr/>
          <a:lstStyle/>
          <a:p>
            <a:r>
              <a:rPr lang="en-US" sz="4800" dirty="0" smtClean="0"/>
              <a:t>ARCTAS 2008 for bromine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3733800" cy="4800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Ozone, </a:t>
            </a:r>
            <a:r>
              <a:rPr lang="en-US" sz="2400" dirty="0" err="1" smtClean="0"/>
              <a:t>BrO</a:t>
            </a:r>
            <a:r>
              <a:rPr lang="en-US" sz="2400" dirty="0" smtClean="0"/>
              <a:t>, Br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soluble bromide is observed.</a:t>
            </a:r>
          </a:p>
          <a:p>
            <a:r>
              <a:rPr lang="en-US" sz="2400" dirty="0" smtClean="0"/>
              <a:t>2-day measurement </a:t>
            </a:r>
          </a:p>
          <a:p>
            <a:pPr lvl="1"/>
            <a:r>
              <a:rPr lang="en-US" sz="2200" dirty="0" smtClean="0"/>
              <a:t>Apr 16 : case 1~3</a:t>
            </a:r>
          </a:p>
          <a:p>
            <a:pPr lvl="1"/>
            <a:r>
              <a:rPr lang="en-US" sz="2200" dirty="0" smtClean="0"/>
              <a:t>Apr 17 : case 4~7</a:t>
            </a:r>
          </a:p>
          <a:p>
            <a:r>
              <a:rPr lang="en-US" sz="2400" dirty="0" smtClean="0"/>
              <a:t>Case : Aircraft measurement executed below 1km.</a:t>
            </a:r>
            <a:endParaRPr lang="en-US" sz="2400" dirty="0"/>
          </a:p>
        </p:txBody>
      </p:sp>
      <p:pic>
        <p:nvPicPr>
          <p:cNvPr id="8" name="Picture 7" descr="track_ca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633" y="1442967"/>
            <a:ext cx="4929767" cy="5034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38" y="5257800"/>
            <a:ext cx="8793162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Measured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Br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shows distinctly anti-correlated pattern.</a:t>
            </a:r>
          </a:p>
          <a:p>
            <a:r>
              <a:rPr lang="en-US" sz="2400" dirty="0" smtClean="0"/>
              <a:t>Case1 and 2 : strong ozone depletion (&lt; 10 </a:t>
            </a:r>
            <a:r>
              <a:rPr lang="en-US" sz="2400" dirty="0" err="1" smtClean="0"/>
              <a:t>ppbv</a:t>
            </a:r>
            <a:r>
              <a:rPr lang="en-US" sz="2400" dirty="0" smtClean="0"/>
              <a:t>) happened.</a:t>
            </a:r>
          </a:p>
        </p:txBody>
      </p:sp>
      <p:pic>
        <p:nvPicPr>
          <p:cNvPr id="6" name="Picture 5" descr="F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1524000"/>
            <a:ext cx="4686931" cy="358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1295400"/>
            <a:ext cx="2971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Barrie et </a:t>
            </a:r>
            <a:r>
              <a:rPr lang="en-US" dirty="0" smtClean="0"/>
              <a:t>al. (Nature, 1988</a:t>
            </a:r>
            <a:r>
              <a:rPr lang="en-US" dirty="0" smtClean="0"/>
              <a:t>)</a:t>
            </a:r>
          </a:p>
        </p:txBody>
      </p:sp>
      <p:pic>
        <p:nvPicPr>
          <p:cNvPr id="7" name="Picture 6" descr="Barrie_o3br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76400"/>
            <a:ext cx="4109804" cy="35814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66700" y="152400"/>
            <a:ext cx="8610600" cy="102645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Measurement – (1) O</a:t>
            </a:r>
            <a:r>
              <a:rPr kumimoji="0" lang="en-US" sz="4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3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and Br</a:t>
            </a:r>
            <a:r>
              <a:rPr kumimoji="0" lang="en-US" sz="4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2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2741"/>
            <a:ext cx="8610600" cy="1026459"/>
          </a:xfrm>
        </p:spPr>
        <p:txBody>
          <a:bodyPr wrap="square">
            <a:noAutofit/>
          </a:bodyPr>
          <a:lstStyle/>
          <a:p>
            <a:r>
              <a:rPr lang="en-US" sz="4800" dirty="0" smtClean="0"/>
              <a:t>Measurement – (2) Bromine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3058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BrO</a:t>
            </a:r>
            <a:r>
              <a:rPr lang="en-US" sz="2400" dirty="0" smtClean="0"/>
              <a:t> / Br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less than 1 : Case 1, 2, 5, 7.  - shows similar pattern to the ozone mixing ratio.</a:t>
            </a:r>
          </a:p>
          <a:p>
            <a:r>
              <a:rPr lang="en-US" sz="2400" dirty="0" smtClean="0"/>
              <a:t>Soluble bromide is the largest for case 5.</a:t>
            </a:r>
          </a:p>
        </p:txBody>
      </p:sp>
      <p:pic>
        <p:nvPicPr>
          <p:cNvPr id="7" name="Picture 6" descr="sbrom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8" y="1523999"/>
            <a:ext cx="4602162" cy="3604527"/>
          </a:xfrm>
          <a:prstGeom prst="rect">
            <a:avLst/>
          </a:prstGeom>
        </p:spPr>
      </p:pic>
      <p:pic>
        <p:nvPicPr>
          <p:cNvPr id="10" name="Picture 9" descr="br_rat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875" y="1524000"/>
            <a:ext cx="449092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2"/>
            <a:ext cx="7570787" cy="869594"/>
          </a:xfrm>
        </p:spPr>
        <p:txBody>
          <a:bodyPr/>
          <a:lstStyle/>
          <a:p>
            <a:r>
              <a:rPr lang="en-US" sz="4800" dirty="0" smtClean="0"/>
              <a:t>Back trajectory (5-day)</a:t>
            </a:r>
            <a:endParaRPr lang="en-US" sz="4800" dirty="0"/>
          </a:p>
        </p:txBody>
      </p:sp>
      <p:pic>
        <p:nvPicPr>
          <p:cNvPr id="14" name="Picture 13" descr="track_case1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48229"/>
            <a:ext cx="2848775" cy="2822241"/>
          </a:xfrm>
          <a:prstGeom prst="rect">
            <a:avLst/>
          </a:prstGeom>
        </p:spPr>
      </p:pic>
      <p:pic>
        <p:nvPicPr>
          <p:cNvPr id="15" name="Picture 14" descr="track_case5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407" y="1848229"/>
            <a:ext cx="2970393" cy="2841668"/>
          </a:xfrm>
          <a:prstGeom prst="rect">
            <a:avLst/>
          </a:prstGeom>
        </p:spPr>
      </p:pic>
      <p:pic>
        <p:nvPicPr>
          <p:cNvPr id="16" name="Picture 15" descr="track_case10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828800"/>
            <a:ext cx="3033540" cy="284166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04800" y="4822870"/>
            <a:ext cx="8610599" cy="180653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Trajectory can show transport effect from the bromine source.</a:t>
            </a:r>
          </a:p>
          <a:p>
            <a:r>
              <a:rPr lang="en-US" sz="2400" dirty="0" smtClean="0"/>
              <a:t>According to the source  :  Case 1, 2, 7 /  case 4,5,6 / case 3</a:t>
            </a:r>
          </a:p>
          <a:p>
            <a:r>
              <a:rPr lang="en-US" sz="2400" dirty="0" smtClean="0"/>
              <a:t>Strong ozone depletion case (case1, case2) shows similar back trajectories.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1" y="909935"/>
            <a:ext cx="8610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(Calculated by HYSPLIT model – online serviced by NOAA)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3541</TotalTime>
  <Words>1103</Words>
  <Application>Microsoft Macintosh PowerPoint</Application>
  <PresentationFormat>On-screen Show (4:3)</PresentationFormat>
  <Paragraphs>100</Paragraphs>
  <Slides>15</Slides>
  <Notes>3</Notes>
  <HiddenSlides>2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Infusion</vt:lpstr>
      <vt:lpstr>Equation</vt:lpstr>
      <vt:lpstr>Properties of observed Arctic ozone and bromine compound based on the back trajectory analysis</vt:lpstr>
      <vt:lpstr>Introduction</vt:lpstr>
      <vt:lpstr>Basics</vt:lpstr>
      <vt:lpstr>Motivation and Objective</vt:lpstr>
      <vt:lpstr>Method</vt:lpstr>
      <vt:lpstr>ARCTAS 2008 for bromine</vt:lpstr>
      <vt:lpstr>Slide 7</vt:lpstr>
      <vt:lpstr>Measurement – (2) Bromine</vt:lpstr>
      <vt:lpstr>Back trajectory (5-day)</vt:lpstr>
      <vt:lpstr>Comparison to previous research</vt:lpstr>
      <vt:lpstr>Sea ice concentration (from NSIDC)</vt:lpstr>
      <vt:lpstr>Summary and further study</vt:lpstr>
      <vt:lpstr>Thank you</vt:lpstr>
      <vt:lpstr>Slide 14</vt:lpstr>
      <vt:lpstr>Comparison between measurement and model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Ja-ho Koo</dc:creator>
  <cp:lastModifiedBy>Ja-ho Koo</cp:lastModifiedBy>
  <cp:revision>104</cp:revision>
  <cp:lastPrinted>2009-04-10T21:21:13Z</cp:lastPrinted>
  <dcterms:created xsi:type="dcterms:W3CDTF">2009-04-16T13:05:13Z</dcterms:created>
  <dcterms:modified xsi:type="dcterms:W3CDTF">2009-04-16T17:14:49Z</dcterms:modified>
</cp:coreProperties>
</file>