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88" r:id="rId3"/>
    <p:sldId id="257" r:id="rId4"/>
    <p:sldId id="287" r:id="rId5"/>
    <p:sldId id="289" r:id="rId6"/>
    <p:sldId id="290" r:id="rId7"/>
    <p:sldId id="291" r:id="rId8"/>
    <p:sldId id="278" r:id="rId9"/>
    <p:sldId id="279" r:id="rId10"/>
    <p:sldId id="280" r:id="rId11"/>
    <p:sldId id="281" r:id="rId12"/>
    <p:sldId id="282" r:id="rId13"/>
    <p:sldId id="262" r:id="rId14"/>
    <p:sldId id="263" r:id="rId15"/>
    <p:sldId id="264" r:id="rId16"/>
    <p:sldId id="265" r:id="rId17"/>
    <p:sldId id="266" r:id="rId18"/>
    <p:sldId id="268" r:id="rId19"/>
    <p:sldId id="269" r:id="rId20"/>
    <p:sldId id="270" r:id="rId21"/>
    <p:sldId id="271" r:id="rId22"/>
    <p:sldId id="272" r:id="rId23"/>
    <p:sldId id="274" r:id="rId24"/>
    <p:sldId id="283" r:id="rId25"/>
    <p:sldId id="284" r:id="rId26"/>
    <p:sldId id="285" r:id="rId27"/>
    <p:sldId id="286" r:id="rId28"/>
    <p:sldId id="258" r:id="rId29"/>
    <p:sldId id="259" r:id="rId30"/>
    <p:sldId id="292" r:id="rId31"/>
    <p:sldId id="294" r:id="rId32"/>
    <p:sldId id="293"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9A64EC-A694-4C04-A4D3-73AFB6B7C16A}">
          <p14:sldIdLst>
            <p14:sldId id="256"/>
            <p14:sldId id="288"/>
            <p14:sldId id="257"/>
            <p14:sldId id="287"/>
            <p14:sldId id="289"/>
            <p14:sldId id="290"/>
            <p14:sldId id="291"/>
            <p14:sldId id="278"/>
            <p14:sldId id="279"/>
            <p14:sldId id="280"/>
            <p14:sldId id="281"/>
            <p14:sldId id="282"/>
            <p14:sldId id="262"/>
            <p14:sldId id="263"/>
            <p14:sldId id="264"/>
            <p14:sldId id="265"/>
            <p14:sldId id="266"/>
            <p14:sldId id="268"/>
            <p14:sldId id="269"/>
            <p14:sldId id="270"/>
            <p14:sldId id="271"/>
            <p14:sldId id="272"/>
            <p14:sldId id="274"/>
            <p14:sldId id="283"/>
            <p14:sldId id="284"/>
            <p14:sldId id="285"/>
            <p14:sldId id="286"/>
            <p14:sldId id="258"/>
            <p14:sldId id="259"/>
            <p14:sldId id="292"/>
            <p14:sldId id="294"/>
            <p14:sldId id="293"/>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29" autoAdjust="0"/>
  </p:normalViewPr>
  <p:slideViewPr>
    <p:cSldViewPr>
      <p:cViewPr>
        <p:scale>
          <a:sx n="80" d="100"/>
          <a:sy n="80" d="100"/>
        </p:scale>
        <p:origin x="-210"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4D94C-8EF7-422D-A949-B39C684F2FF8}" type="datetimeFigureOut">
              <a:rPr lang="en-US" smtClean="0"/>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B510B-CF51-42DC-86AB-9E7C1BD40AE7}" type="slidenum">
              <a:rPr lang="en-US" smtClean="0"/>
              <a:t>‹#›</a:t>
            </a:fld>
            <a:endParaRPr lang="en-US"/>
          </a:p>
        </p:txBody>
      </p:sp>
    </p:spTree>
    <p:extLst>
      <p:ext uri="{BB962C8B-B14F-4D97-AF65-F5344CB8AC3E}">
        <p14:creationId xmlns:p14="http://schemas.microsoft.com/office/powerpoint/2010/main" val="213779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Historically, air pollution has been studied mostly in terms of immediate local and regional concerns, rather than as a global change issue.</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systematic effort to apply combined global and regional climate and air quality models to investigations of potential climate change impacts on future U.S. regional air quality. </a:t>
            </a:r>
            <a:endParaRPr lang="en-US" i="1" dirty="0" smtClean="0"/>
          </a:p>
          <a:p>
            <a:endParaRPr lang="en-US" dirty="0"/>
          </a:p>
        </p:txBody>
      </p:sp>
      <p:sp>
        <p:nvSpPr>
          <p:cNvPr id="4" name="Slide Number Placeholder 3"/>
          <p:cNvSpPr>
            <a:spLocks noGrp="1"/>
          </p:cNvSpPr>
          <p:nvPr>
            <p:ph type="sldNum" sz="quarter" idx="10"/>
          </p:nvPr>
        </p:nvSpPr>
        <p:spPr/>
        <p:txBody>
          <a:bodyPr/>
          <a:lstStyle/>
          <a:p>
            <a:fld id="{1B0B510B-CF51-42DC-86AB-9E7C1BD40AE7}" type="slidenum">
              <a:rPr lang="en-US" smtClean="0"/>
              <a:t>3</a:t>
            </a:fld>
            <a:endParaRPr lang="en-US"/>
          </a:p>
        </p:txBody>
      </p:sp>
    </p:spTree>
    <p:extLst>
      <p:ext uri="{BB962C8B-B14F-4D97-AF65-F5344CB8AC3E}">
        <p14:creationId xmlns:p14="http://schemas.microsoft.com/office/powerpoint/2010/main" val="91786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a small number of regions across the simulations, there is no strong correspondence between O3 concentrations and either insolation or temperature (e.g., the areas around Oklahoma 3-28 in the Illinois 1 experiment and Nevada/Utah/Idaho in the Illinois 2 experiment), suggesting that other forcing factors may be important, and/or that a correspondence might exist, but only for different averaging periods and statistics of these variables.</a:t>
            </a:r>
            <a:endParaRPr lang="en-US" dirty="0" smtClean="0"/>
          </a:p>
          <a:p>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20</a:t>
            </a:fld>
            <a:endParaRPr lang="en-US"/>
          </a:p>
        </p:txBody>
      </p:sp>
    </p:spTree>
    <p:extLst>
      <p:ext uri="{BB962C8B-B14F-4D97-AF65-F5344CB8AC3E}">
        <p14:creationId xmlns:p14="http://schemas.microsoft.com/office/powerpoint/2010/main" val="222143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Notably, the WSU simulation shows large decreases in O3 in some of the parts of</a:t>
            </a:r>
          </a:p>
          <a:p>
            <a:r>
              <a:rPr lang="en-US" sz="1200" b="0" i="0" u="none" strike="noStrike" kern="1200" baseline="0" dirty="0" smtClean="0">
                <a:solidFill>
                  <a:schemeClr val="tx1"/>
                </a:solidFill>
                <a:latin typeface="+mn-lt"/>
                <a:ea typeface="+mn-ea"/>
                <a:cs typeface="+mn-cs"/>
              </a:rPr>
              <a:t>the Southeast and Gulf Coast where increases in VOC emissions are the strongest, a result that is</a:t>
            </a:r>
          </a:p>
          <a:p>
            <a:r>
              <a:rPr lang="en-US" sz="1200" b="0" i="0" u="none" strike="noStrike" kern="1200" baseline="0" dirty="0" smtClean="0">
                <a:solidFill>
                  <a:schemeClr val="tx1"/>
                </a:solidFill>
                <a:latin typeface="+mn-lt"/>
                <a:ea typeface="+mn-ea"/>
                <a:cs typeface="+mn-cs"/>
              </a:rPr>
              <a:t>partially attributed to increases in precipitation, and hence reduced photo-production.</a:t>
            </a:r>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21</a:t>
            </a:fld>
            <a:endParaRPr lang="en-US"/>
          </a:p>
        </p:txBody>
      </p:sp>
    </p:spTree>
    <p:extLst>
      <p:ext uri="{BB962C8B-B14F-4D97-AF65-F5344CB8AC3E}">
        <p14:creationId xmlns:p14="http://schemas.microsoft.com/office/powerpoint/2010/main" val="174946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One way to summarize the aggregate results presented in Figures 3-1 and 3-6 to 3-8 is to  say that O3  responds to the meteorological/emissions drivers in a qualitatively consistent manner across the simulations, but the regional patterns of relative changes in  these drivers is highly variable across these same simulations. </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22</a:t>
            </a:fld>
            <a:endParaRPr lang="en-US"/>
          </a:p>
        </p:txBody>
      </p:sp>
    </p:spTree>
    <p:extLst>
      <p:ext uri="{BB962C8B-B14F-4D97-AF65-F5344CB8AC3E}">
        <p14:creationId xmlns:p14="http://schemas.microsoft.com/office/powerpoint/2010/main" val="247500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differences between these two sets of re </a:t>
            </a:r>
            <a:r>
              <a:rPr lang="en-US" altLang="zh-CN" dirty="0" err="1" smtClean="0"/>
              <a:t>sults</a:t>
            </a:r>
            <a:r>
              <a:rPr lang="en-US" altLang="zh-CN" dirty="0" smtClean="0"/>
              <a:t> can seemingly mostly be explained by two factors:  (1) differences in the future simulation of the summertime storm track across the </a:t>
            </a:r>
          </a:p>
          <a:p>
            <a:r>
              <a:rPr lang="en-US" altLang="zh-CN" dirty="0" smtClean="0"/>
              <a:t>northern part of the country and (2) differences in the response of O3 to changes in biogenic </a:t>
            </a:r>
          </a:p>
          <a:p>
            <a:r>
              <a:rPr lang="en-US" altLang="zh-CN" dirty="0" smtClean="0"/>
              <a:t>VOC emissions in the southeastern United States. </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23</a:t>
            </a:fld>
            <a:endParaRPr lang="en-US"/>
          </a:p>
        </p:txBody>
      </p:sp>
    </p:spTree>
    <p:extLst>
      <p:ext uri="{BB962C8B-B14F-4D97-AF65-F5344CB8AC3E}">
        <p14:creationId xmlns:p14="http://schemas.microsoft.com/office/powerpoint/2010/main" val="339549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of the results shown in this section are model-based. </a:t>
            </a:r>
          </a:p>
          <a:p>
            <a:r>
              <a:rPr lang="en-US" sz="1200" b="0" i="0" u="none" strike="noStrike" kern="1200" baseline="0" dirty="0" smtClean="0">
                <a:solidFill>
                  <a:schemeClr val="tx1"/>
                </a:solidFill>
                <a:latin typeface="+mn-lt"/>
                <a:ea typeface="+mn-ea"/>
                <a:cs typeface="+mn-cs"/>
              </a:rPr>
              <a:t>This results from technical challenges, such as limitations on computing power, as well as from a fundamental lack of understanding of certain processes.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Differences</a:t>
            </a:r>
          </a:p>
          <a:p>
            <a:r>
              <a:rPr lang="en-US" sz="1200" b="0" i="0" u="none" strike="noStrike" kern="1200" baseline="0" dirty="0" smtClean="0">
                <a:solidFill>
                  <a:schemeClr val="tx1"/>
                </a:solidFill>
                <a:latin typeface="+mn-lt"/>
                <a:ea typeface="+mn-ea"/>
                <a:cs typeface="+mn-cs"/>
              </a:rPr>
              <a:t>in simulated O3 concentrations among modeling studies may be attributed, in part, to differences in the choice of photochemical mechanism. Each mechanism, in turn, will have characteristic uncertainties as well as biases in simulated O3 concentrations,</a:t>
            </a:r>
            <a:endParaRPr lang="en-US" dirty="0"/>
          </a:p>
        </p:txBody>
      </p:sp>
      <p:sp>
        <p:nvSpPr>
          <p:cNvPr id="4" name="Slide Number Placeholder 3"/>
          <p:cNvSpPr>
            <a:spLocks noGrp="1"/>
          </p:cNvSpPr>
          <p:nvPr>
            <p:ph type="sldNum" sz="quarter" idx="10"/>
          </p:nvPr>
        </p:nvSpPr>
        <p:spPr/>
        <p:txBody>
          <a:bodyPr/>
          <a:lstStyle/>
          <a:p>
            <a:fld id="{1B0B510B-CF51-42DC-86AB-9E7C1BD40AE7}" type="slidenum">
              <a:rPr lang="en-US" smtClean="0"/>
              <a:t>28</a:t>
            </a:fld>
            <a:endParaRPr lang="en-US"/>
          </a:p>
        </p:txBody>
      </p:sp>
    </p:spTree>
    <p:extLst>
      <p:ext uri="{BB962C8B-B14F-4D97-AF65-F5344CB8AC3E}">
        <p14:creationId xmlns:p14="http://schemas.microsoft.com/office/powerpoint/2010/main" val="57059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Phase II of the assessment program requires a transition from climate-only studies to an evaluation of the integrated effects of changes in climate and changes in anthropogenic air pollutant emissions.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Uncertainty- Substantial uncertainty remains in the modeling of current biogenic VOC emissions.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of the additional complexities and uncertainties associated with PM and its response to climate change, these results were not incorporated into the synthesis, while simulated PM is sensitive to precipitation, model</a:t>
            </a:r>
          </a:p>
          <a:p>
            <a:r>
              <a:rPr lang="en-US" sz="1200" b="0" i="0" u="none" strike="noStrike" kern="1200" baseline="0" dirty="0" smtClean="0">
                <a:solidFill>
                  <a:schemeClr val="tx1"/>
                </a:solidFill>
                <a:latin typeface="+mn-lt"/>
                <a:ea typeface="+mn-ea"/>
                <a:cs typeface="+mn-cs"/>
              </a:rPr>
              <a:t>aerosol chemistry, aerosol-cloud interactions, volatilization of semi-volatile PM species, such as nitrate and secondary organic aerosol (SOA),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Climate change can potentially impact a number of atmospheric processes that help determine the fate of Hg, including heterogeneous oxidation of gas-phase Hg, dry deposition of elemental, reactive gas-phase and particulate Hg, and Hg chemistry in the presence of fog, clouds, and photochemical smog.</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0B510B-CF51-42DC-86AB-9E7C1BD40AE7}" type="slidenum">
              <a:rPr lang="en-US" smtClean="0"/>
              <a:t>29</a:t>
            </a:fld>
            <a:endParaRPr lang="en-US"/>
          </a:p>
        </p:txBody>
      </p:sp>
    </p:spTree>
    <p:extLst>
      <p:ext uri="{BB962C8B-B14F-4D97-AF65-F5344CB8AC3E}">
        <p14:creationId xmlns:p14="http://schemas.microsoft.com/office/powerpoint/2010/main" val="247634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combined effects of climate and anthropogenic precursor emissions changes are much more sensitive to the assumptions about future emissions trajectories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Human activities, such as population growth and migration, economic growth, land use, and technology change are key drivers affecting emissions. There is a gap in our understanding of how these factors will interact to influence air quality at urban and regional scales in the United States.</a:t>
            </a:r>
            <a:endParaRPr lang="en-US" dirty="0" smtClean="0"/>
          </a:p>
          <a:p>
            <a:endParaRPr lang="en-US" dirty="0"/>
          </a:p>
        </p:txBody>
      </p:sp>
      <p:sp>
        <p:nvSpPr>
          <p:cNvPr id="4" name="Slide Number Placeholder 3"/>
          <p:cNvSpPr>
            <a:spLocks noGrp="1"/>
          </p:cNvSpPr>
          <p:nvPr>
            <p:ph type="sldNum" sz="quarter" idx="10"/>
          </p:nvPr>
        </p:nvSpPr>
        <p:spPr/>
        <p:txBody>
          <a:bodyPr/>
          <a:lstStyle/>
          <a:p>
            <a:fld id="{1B0B510B-CF51-42DC-86AB-9E7C1BD40AE7}" type="slidenum">
              <a:rPr lang="en-US" smtClean="0"/>
              <a:t>30</a:t>
            </a:fld>
            <a:endParaRPr lang="en-US"/>
          </a:p>
        </p:txBody>
      </p:sp>
    </p:spTree>
    <p:extLst>
      <p:ext uri="{BB962C8B-B14F-4D97-AF65-F5344CB8AC3E}">
        <p14:creationId xmlns:p14="http://schemas.microsoft.com/office/powerpoint/2010/main" val="41488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phased approach has been used to systematically achieve progress toward this overall goal.</a:t>
            </a:r>
          </a:p>
          <a:p>
            <a:r>
              <a:rPr lang="en-US" sz="1200" b="0" i="0" u="none" strike="noStrike" kern="1200" baseline="0" dirty="0" smtClean="0">
                <a:solidFill>
                  <a:schemeClr val="tx1"/>
                </a:solidFill>
                <a:latin typeface="+mn-lt"/>
                <a:ea typeface="+mn-ea"/>
                <a:cs typeface="+mn-cs"/>
              </a:rPr>
              <a:t>Phase I of the effort focuses on augmenting, linking, and applying existing climate and atmospheric chemistry models to investigate the range of current and potential future meteorological effects on air quality. (climate-only studies)</a:t>
            </a:r>
          </a:p>
          <a:p>
            <a:r>
              <a:rPr lang="en-US" sz="1200" b="0" i="0" u="none" strike="noStrike" kern="1200" baseline="0" dirty="0" smtClean="0">
                <a:solidFill>
                  <a:schemeClr val="tx1"/>
                </a:solidFill>
                <a:latin typeface="+mn-lt"/>
                <a:ea typeface="+mn-ea"/>
                <a:cs typeface="+mn-cs"/>
              </a:rPr>
              <a:t>Phase II of the assessment focuses on the combined impact of changing climate and changing air pollutant emissions on air quality. It builds on the findings from the first phase by extending the linked modeling systems developed therein, and also by exploring the scientific uncertainties more comprehensively.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processes linking global to regional scales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use of linked systems of global and regional climate and air quality models to investigate potential future changes in O3 that may occur due to climate change.</a:t>
            </a:r>
            <a:endParaRPr lang="en-US" dirty="0"/>
          </a:p>
        </p:txBody>
      </p:sp>
      <p:sp>
        <p:nvSpPr>
          <p:cNvPr id="4" name="Slide Number Placeholder 3"/>
          <p:cNvSpPr>
            <a:spLocks noGrp="1"/>
          </p:cNvSpPr>
          <p:nvPr>
            <p:ph type="sldNum" sz="quarter" idx="10"/>
          </p:nvPr>
        </p:nvSpPr>
        <p:spPr/>
        <p:txBody>
          <a:bodyPr/>
          <a:lstStyle/>
          <a:p>
            <a:fld id="{1B0B510B-CF51-42DC-86AB-9E7C1BD40AE7}" type="slidenum">
              <a:rPr lang="en-US" smtClean="0"/>
              <a:t>4</a:t>
            </a:fld>
            <a:endParaRPr lang="en-US"/>
          </a:p>
        </p:txBody>
      </p:sp>
    </p:spTree>
    <p:extLst>
      <p:ext uri="{BB962C8B-B14F-4D97-AF65-F5344CB8AC3E}">
        <p14:creationId xmlns:p14="http://schemas.microsoft.com/office/powerpoint/2010/main" val="271327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relation between the change of meteorological conditions and change of ozone. Warmer T can increase the reaction rates. Also if the weather is good, sky is clear, a good sunlight also contributes to a strong photochemical process. </a:t>
            </a:r>
          </a:p>
          <a:p>
            <a:r>
              <a:rPr lang="en-US" baseline="0" dirty="0" smtClean="0"/>
              <a:t>In this report, about impacts of climate on ozone. Climate change may alter weather patterns…so climate change affect the </a:t>
            </a:r>
            <a:r>
              <a:rPr lang="en-US" baseline="0" dirty="0" err="1" smtClean="0"/>
              <a:t>Meto</a:t>
            </a:r>
            <a:r>
              <a:rPr lang="en-US" baseline="0" dirty="0" smtClean="0"/>
              <a:t> </a:t>
            </a:r>
            <a:r>
              <a:rPr lang="en-US" baseline="0" dirty="0" err="1" smtClean="0"/>
              <a:t>Var</a:t>
            </a:r>
            <a:r>
              <a:rPr lang="en-US" baseline="0" dirty="0" smtClean="0"/>
              <a:t>, Met </a:t>
            </a:r>
            <a:r>
              <a:rPr lang="en-US" baseline="0" dirty="0" err="1" smtClean="0"/>
              <a:t>Var</a:t>
            </a:r>
            <a:r>
              <a:rPr lang="en-US" baseline="0" dirty="0" smtClean="0"/>
              <a:t> affect </a:t>
            </a:r>
            <a:r>
              <a:rPr lang="en-US" baseline="0" dirty="0" err="1" smtClean="0"/>
              <a:t>photochem</a:t>
            </a:r>
            <a:r>
              <a:rPr lang="en-US" baseline="0" dirty="0" smtClean="0"/>
              <a:t>, so O2 could be affect </a:t>
            </a:r>
            <a:endParaRPr lang="en-US" dirty="0" smtClean="0"/>
          </a:p>
          <a:p>
            <a:r>
              <a:rPr lang="en-US" dirty="0" smtClean="0"/>
              <a:t>meteorological conditions most favor strong net photochemical production—persistent high pressure, stagnant air, lack of convection, clear skies, and warm temperatures—and vice versa</a:t>
            </a:r>
          </a:p>
          <a:p>
            <a:r>
              <a:rPr lang="en-US" dirty="0" smtClean="0"/>
              <a:t>To the extent that climate change may alter weather patterns, and, hence, the frequency, duration, and intensity of these episodes, for example, O3 concentrations could be significantly affected.</a:t>
            </a:r>
          </a:p>
          <a:p>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13</a:t>
            </a:fld>
            <a:endParaRPr lang="en-US"/>
          </a:p>
        </p:txBody>
      </p:sp>
    </p:spTree>
    <p:extLst>
      <p:ext uri="{BB962C8B-B14F-4D97-AF65-F5344CB8AC3E}">
        <p14:creationId xmlns:p14="http://schemas.microsoft.com/office/powerpoint/2010/main" val="160637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a:t>
            </a:r>
            <a:r>
              <a:rPr lang="en-US" baseline="0" dirty="0" err="1" smtClean="0"/>
              <a:t>eg</a:t>
            </a:r>
            <a:r>
              <a:rPr lang="en-US" baseline="0" dirty="0" smtClean="0"/>
              <a:t> of meteorological variables..  T affects the reaction rate. Humidity affects the condensation and aerosols, which can change the reaction surface area and water-soluble reactions. Cloud cover, </a:t>
            </a:r>
            <a:r>
              <a:rPr lang="en-US" baseline="0" dirty="0" err="1" smtClean="0"/>
              <a:t>precipation</a:t>
            </a:r>
            <a:r>
              <a:rPr lang="en-US" baseline="0" dirty="0" smtClean="0"/>
              <a:t>, humidity also affects the radiation…</a:t>
            </a:r>
            <a:r>
              <a:rPr lang="en-US" dirty="0" smtClean="0"/>
              <a:t>Planetary Boundary Layer (PBL) height Near-surface wind speed and direction</a:t>
            </a:r>
          </a:p>
          <a:p>
            <a:r>
              <a:rPr lang="en-US" dirty="0" smtClean="0"/>
              <a:t>Ventilation and mixing due to convective events</a:t>
            </a:r>
          </a:p>
          <a:p>
            <a:r>
              <a:rPr lang="en-US" dirty="0" smtClean="0"/>
              <a:t>Ventilation and mixing due to synoptic-scale cyclones</a:t>
            </a:r>
          </a:p>
          <a:p>
            <a:r>
              <a:rPr lang="en-US" dirty="0" smtClean="0"/>
              <a:t>Ventilation and mixing due to coastal onshore flow</a:t>
            </a:r>
          </a:p>
          <a:p>
            <a:r>
              <a:rPr lang="en-US" baseline="0" dirty="0" smtClean="0"/>
              <a:t>..transport of pollutant</a:t>
            </a:r>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14</a:t>
            </a:fld>
            <a:endParaRPr lang="en-US"/>
          </a:p>
        </p:txBody>
      </p:sp>
    </p:spTree>
    <p:extLst>
      <p:ext uri="{BB962C8B-B14F-4D97-AF65-F5344CB8AC3E}">
        <p14:creationId xmlns:p14="http://schemas.microsoft.com/office/powerpoint/2010/main" val="265262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causal chain linking </a:t>
            </a:r>
          </a:p>
          <a:p>
            <a:r>
              <a:rPr lang="en-US" dirty="0" smtClean="0"/>
              <a:t>(a) long-term global climate change, </a:t>
            </a:r>
          </a:p>
          <a:p>
            <a:r>
              <a:rPr lang="en-US" dirty="0" smtClean="0"/>
              <a:t>(b) changes in the aspects of (often) short-term meteorological variability that most directly drive near-surface O3 concentration changes of concern to air quality managers, </a:t>
            </a:r>
          </a:p>
          <a:p>
            <a:r>
              <a:rPr lang="en-US" dirty="0" smtClean="0"/>
              <a:t>(c) any O3 changes that ultimately result from the interaction of these meteorological changes with the pollutants present in the environment (which may themselves be sensitive to meteorology and climate) </a:t>
            </a:r>
          </a:p>
          <a:p>
            <a:pPr marL="0" indent="0">
              <a:buNone/>
            </a:pPr>
            <a:r>
              <a:rPr lang="en-US" dirty="0" smtClean="0"/>
              <a:t>      may not be straightforward. </a:t>
            </a:r>
          </a:p>
          <a:p>
            <a:pPr marL="0" indent="0">
              <a:buNone/>
            </a:pPr>
            <a:endParaRPr lang="en-US" dirty="0" smtClean="0"/>
          </a:p>
          <a:p>
            <a:r>
              <a:rPr lang="en-US" dirty="0" smtClean="0"/>
              <a:t>Changes in the O3 distribution of a given region due to climate change will reflect a balance among competing changes in multiple factors.</a:t>
            </a:r>
          </a:p>
          <a:p>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15</a:t>
            </a:fld>
            <a:endParaRPr lang="en-US"/>
          </a:p>
        </p:txBody>
      </p:sp>
    </p:spTree>
    <p:extLst>
      <p:ext uri="{BB962C8B-B14F-4D97-AF65-F5344CB8AC3E}">
        <p14:creationId xmlns:p14="http://schemas.microsoft.com/office/powerpoint/2010/main" val="426402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variables are not, in general, independent of each other. Instead, they vary, together or separately in different combinations, at different locations over different timescales, in ways that may favor either increases or decreases in O3.</a:t>
            </a:r>
          </a:p>
          <a:p>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16</a:t>
            </a:fld>
            <a:endParaRPr lang="en-US"/>
          </a:p>
        </p:txBody>
      </p:sp>
    </p:spTree>
    <p:extLst>
      <p:ext uri="{BB962C8B-B14F-4D97-AF65-F5344CB8AC3E}">
        <p14:creationId xmlns:p14="http://schemas.microsoft.com/office/powerpoint/2010/main" val="245402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Episode timescale</a:t>
            </a:r>
            <a:r>
              <a:rPr lang="en-US" baseline="0" dirty="0" smtClean="0"/>
              <a:t>, that means one or a few days. Many group found that increasing T cause a increasing Ozone. Because T affects the chemical reaction rates, </a:t>
            </a:r>
            <a:r>
              <a:rPr lang="en-US" baseline="0" dirty="0" err="1" smtClean="0"/>
              <a:t>eg</a:t>
            </a:r>
            <a:r>
              <a:rPr lang="en-US" baseline="0" dirty="0" smtClean="0"/>
              <a:t>, </a:t>
            </a:r>
            <a:r>
              <a:rPr lang="en-US" baseline="0" dirty="0" err="1" smtClean="0"/>
              <a:t>inreasing</a:t>
            </a:r>
            <a:r>
              <a:rPr lang="en-US" baseline="0" dirty="0" smtClean="0"/>
              <a:t> T tend to lead to more </a:t>
            </a:r>
            <a:r>
              <a:rPr lang="en-US" baseline="0" dirty="0" err="1" smtClean="0"/>
              <a:t>Nox</a:t>
            </a:r>
            <a:r>
              <a:rPr lang="en-US" baseline="0" dirty="0" smtClean="0"/>
              <a:t>, and hence more O3. </a:t>
            </a:r>
          </a:p>
          <a:p>
            <a:r>
              <a:rPr lang="en-US" baseline="0" dirty="0" smtClean="0"/>
              <a:t>For </a:t>
            </a:r>
            <a:r>
              <a:rPr lang="en-US" baseline="0" dirty="0" err="1" smtClean="0"/>
              <a:t>Season,the</a:t>
            </a:r>
            <a:r>
              <a:rPr lang="en-US" baseline="0" dirty="0" smtClean="0"/>
              <a:t> relation is not that simple, </a:t>
            </a:r>
            <a:r>
              <a:rPr lang="en-US" baseline="0" dirty="0" err="1" smtClean="0"/>
              <a:t>eg</a:t>
            </a:r>
            <a:r>
              <a:rPr lang="en-US" baseline="0" dirty="0" smtClean="0"/>
              <a:t>, in summer, we need to consider how often in a given summer that the day is cool, cloudy, rainy and windy. So, at season timescale, the T and O3 will also be positively correlated, but this relationship is partly because T itself is highly correlated with other factors like sunlight, precipitation and ventilation. And these factors affect ozone strongly. </a:t>
            </a:r>
          </a:p>
          <a:p>
            <a:r>
              <a:rPr lang="en-US" baseline="0" dirty="0" smtClean="0"/>
              <a:t>For large time scale, like long term climate change.  The relationship may play out in a </a:t>
            </a:r>
            <a:r>
              <a:rPr lang="en-US" baseline="0" dirty="0" err="1" smtClean="0"/>
              <a:t>differernt</a:t>
            </a:r>
            <a:r>
              <a:rPr lang="en-US" baseline="0" dirty="0" smtClean="0"/>
              <a:t> way. </a:t>
            </a:r>
            <a:r>
              <a:rPr lang="en-US" baseline="0" dirty="0" err="1" smtClean="0"/>
              <a:t>Eg</a:t>
            </a:r>
            <a:r>
              <a:rPr lang="en-US" baseline="0" dirty="0" smtClean="0"/>
              <a:t>. Climate change cause the average T increase in some regions. These regions suffer a increases in the duration, intensity of summertime, like heat wave, Ozone also increase. However, climate change may lead to changes in humidity. A warmer world is likely wetter, and has more clouds and precipitation. These will decrease the O3 </a:t>
            </a:r>
            <a:endParaRPr lang="en-US" dirty="0"/>
          </a:p>
        </p:txBody>
      </p:sp>
      <p:sp>
        <p:nvSpPr>
          <p:cNvPr id="4" name="Slide Number Placeholder 3"/>
          <p:cNvSpPr>
            <a:spLocks noGrp="1"/>
          </p:cNvSpPr>
          <p:nvPr>
            <p:ph type="sldNum" sz="quarter" idx="10"/>
          </p:nvPr>
        </p:nvSpPr>
        <p:spPr/>
        <p:txBody>
          <a:bodyPr/>
          <a:lstStyle/>
          <a:p>
            <a:fld id="{1B0B510B-CF51-42DC-86AB-9E7C1BD40AE7}" type="slidenum">
              <a:rPr lang="en-US" smtClean="0"/>
              <a:t>17</a:t>
            </a:fld>
            <a:endParaRPr lang="en-US"/>
          </a:p>
        </p:txBody>
      </p:sp>
    </p:spTree>
    <p:extLst>
      <p:ext uri="{BB962C8B-B14F-4D97-AF65-F5344CB8AC3E}">
        <p14:creationId xmlns:p14="http://schemas.microsoft.com/office/powerpoint/2010/main" val="154136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surface incoming solar radiation (insolation, largely reflect changes in cloud cover)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daily maximum temperature, precipitation, number of rainy days, and PBL height. At least at this level of analysis, they do not seem to add a great deal to the explanatory power of temperature and surface insolation</a:t>
            </a:r>
          </a:p>
          <a:p>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18</a:t>
            </a:fld>
            <a:endParaRPr lang="en-US"/>
          </a:p>
        </p:txBody>
      </p:sp>
    </p:spTree>
    <p:extLst>
      <p:ext uri="{BB962C8B-B14F-4D97-AF65-F5344CB8AC3E}">
        <p14:creationId xmlns:p14="http://schemas.microsoft.com/office/powerpoint/2010/main" val="408809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in many regions the O3 concentration changes (Figure 3-1) seem to correspond relatively well with combined changes in mean temperature (Figure 3-6) and mean surface insolation (Figure 3-7). For example, the NERL results show the O3 increases corresponding with temperature and insolation increases in the Mid-Atlantic and Gulf Coast and O3 decreases associated with the insolation decreases and the local minimum in temperature increases in the upper Midwest and the northern Plains.</a:t>
            </a:r>
          </a:p>
          <a:p>
            <a:r>
              <a:rPr lang="en-US" dirty="0" smtClean="0"/>
              <a:t>In other regions, temperature and insolation vary in opposite directions, with mixed impacts on O3 concentrations. For example, in the Illinois 1 simulations, in spite of insolation decreases over much of the Northwest, the large increase in temperature there seems to drive O3 increases.</a:t>
            </a:r>
          </a:p>
          <a:p>
            <a:endParaRPr lang="en-US" dirty="0"/>
          </a:p>
        </p:txBody>
      </p:sp>
      <p:sp>
        <p:nvSpPr>
          <p:cNvPr id="4" name="Slide Number Placeholder 3"/>
          <p:cNvSpPr>
            <a:spLocks noGrp="1"/>
          </p:cNvSpPr>
          <p:nvPr>
            <p:ph type="sldNum" sz="quarter" idx="10"/>
          </p:nvPr>
        </p:nvSpPr>
        <p:spPr/>
        <p:txBody>
          <a:bodyPr/>
          <a:lstStyle/>
          <a:p>
            <a:fld id="{B9210F09-CE3F-49CB-BF86-83C659EEBA35}" type="slidenum">
              <a:rPr lang="en-US" smtClean="0"/>
              <a:t>19</a:t>
            </a:fld>
            <a:endParaRPr lang="en-US"/>
          </a:p>
        </p:txBody>
      </p:sp>
    </p:spTree>
    <p:extLst>
      <p:ext uri="{BB962C8B-B14F-4D97-AF65-F5344CB8AC3E}">
        <p14:creationId xmlns:p14="http://schemas.microsoft.com/office/powerpoint/2010/main" val="70593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05F4762-B006-4401-9254-FB65B829B425}"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5F4762-B006-4401-9254-FB65B829B4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5F4762-B006-4401-9254-FB65B829B4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5F4762-B006-4401-9254-FB65B829B4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5F4762-B006-4401-9254-FB65B829B425}"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5F4762-B006-4401-9254-FB65B829B4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05F4762-B006-4401-9254-FB65B829B4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05F4762-B006-4401-9254-FB65B829B4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05F4762-B006-4401-9254-FB65B829B425}"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5F4762-B006-4401-9254-FB65B829B4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875A74B-1857-4DD3-BBA8-CE90F023D781}" type="datetimeFigureOut">
              <a:rPr lang="en-US" smtClean="0"/>
              <a:t>4/11/2013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5F4762-B006-4401-9254-FB65B829B425}"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875A74B-1857-4DD3-BBA8-CE90F023D781}" type="datetimeFigureOut">
              <a:rPr lang="en-US" smtClean="0"/>
              <a:t>4/11/2013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05F4762-B006-4401-9254-FB65B829B425}"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057400"/>
            <a:ext cx="8077200" cy="1470025"/>
          </a:xfrm>
        </p:spPr>
        <p:txBody>
          <a:bodyPr>
            <a:noAutofit/>
          </a:bodyPr>
          <a:lstStyle/>
          <a:p>
            <a:r>
              <a:rPr lang="en-US" sz="4000" dirty="0" smtClean="0"/>
              <a:t>Assessment of the Impacts of Global </a:t>
            </a:r>
            <a:br>
              <a:rPr lang="en-US" sz="4000" dirty="0" smtClean="0"/>
            </a:br>
            <a:r>
              <a:rPr lang="en-US" sz="4000" dirty="0" smtClean="0"/>
              <a:t>Change on Regional U.S.  Air Quality:</a:t>
            </a:r>
            <a:br>
              <a:rPr lang="en-US" sz="4000" dirty="0" smtClean="0"/>
            </a:br>
            <a:r>
              <a:rPr lang="en-US" sz="4000" dirty="0" smtClean="0"/>
              <a:t>A synthesis of climate change impacts on ground-level ozone</a:t>
            </a:r>
            <a:endParaRPr lang="en-US" sz="4000" dirty="0"/>
          </a:p>
        </p:txBody>
      </p:sp>
      <p:sp>
        <p:nvSpPr>
          <p:cNvPr id="3" name="Subtitle 2"/>
          <p:cNvSpPr>
            <a:spLocks noGrp="1"/>
          </p:cNvSpPr>
          <p:nvPr>
            <p:ph type="subTitle" idx="1"/>
          </p:nvPr>
        </p:nvSpPr>
        <p:spPr>
          <a:xfrm>
            <a:off x="1447800" y="3886200"/>
            <a:ext cx="7391400" cy="1752600"/>
          </a:xfrm>
        </p:spPr>
        <p:txBody>
          <a:bodyPr>
            <a:normAutofit/>
          </a:bodyPr>
          <a:lstStyle/>
          <a:p>
            <a:pPr algn="ctr"/>
            <a:r>
              <a:rPr lang="en-US" sz="2400" dirty="0" smtClean="0"/>
              <a:t>An Interim Report of the U.S. EPA Global Change Research Program</a:t>
            </a:r>
            <a:endParaRPr lang="en-US" sz="2400" dirty="0"/>
          </a:p>
        </p:txBody>
      </p:sp>
      <p:sp>
        <p:nvSpPr>
          <p:cNvPr id="4" name="Subtitle 2"/>
          <p:cNvSpPr txBox="1">
            <a:spLocks/>
          </p:cNvSpPr>
          <p:nvPr/>
        </p:nvSpPr>
        <p:spPr>
          <a:xfrm>
            <a:off x="1371600" y="4935292"/>
            <a:ext cx="7391400" cy="17526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ctr"/>
            <a:r>
              <a:rPr lang="en-US" sz="2000" dirty="0" smtClean="0">
                <a:solidFill>
                  <a:schemeClr val="bg1">
                    <a:lumMod val="50000"/>
                  </a:schemeClr>
                </a:solidFill>
              </a:rPr>
              <a:t>Presented by </a:t>
            </a:r>
            <a:r>
              <a:rPr lang="en-US" sz="2000" dirty="0" err="1" smtClean="0">
                <a:solidFill>
                  <a:schemeClr val="bg1">
                    <a:lumMod val="50000"/>
                  </a:schemeClr>
                </a:solidFill>
              </a:rPr>
              <a:t>Yuzhong</a:t>
            </a:r>
            <a:r>
              <a:rPr lang="en-US" sz="2000" dirty="0" smtClean="0">
                <a:solidFill>
                  <a:schemeClr val="bg1">
                    <a:lumMod val="50000"/>
                  </a:schemeClr>
                </a:solidFill>
              </a:rPr>
              <a:t> Zhang, Chao Wu, Ting Fang</a:t>
            </a:r>
          </a:p>
          <a:p>
            <a:pPr algn="ctr"/>
            <a:r>
              <a:rPr lang="en-US" sz="2000" dirty="0" smtClean="0">
                <a:solidFill>
                  <a:schemeClr val="bg1">
                    <a:lumMod val="50000"/>
                  </a:schemeClr>
                </a:solidFill>
              </a:rPr>
              <a:t>2013.4</a:t>
            </a:r>
            <a:endParaRPr lang="en-US" sz="2000" dirty="0">
              <a:solidFill>
                <a:schemeClr val="bg1">
                  <a:lumMod val="50000"/>
                </a:schemeClr>
              </a:solidFill>
            </a:endParaRPr>
          </a:p>
        </p:txBody>
      </p:sp>
    </p:spTree>
    <p:extLst>
      <p:ext uri="{BB962C8B-B14F-4D97-AF65-F5344CB8AC3E}">
        <p14:creationId xmlns:p14="http://schemas.microsoft.com/office/powerpoint/2010/main" val="1392269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62200" y="5723828"/>
            <a:ext cx="653192" cy="369332"/>
          </a:xfrm>
          <a:prstGeom prst="rect">
            <a:avLst/>
          </a:prstGeom>
          <a:noFill/>
        </p:spPr>
        <p:txBody>
          <a:bodyPr wrap="none" rtlCol="0">
            <a:spAutoFit/>
          </a:bodyPr>
          <a:lstStyle/>
          <a:p>
            <a:r>
              <a:rPr lang="en-US" altLang="zh-CN" dirty="0" err="1" smtClean="0"/>
              <a:t>ppbv</a:t>
            </a:r>
            <a:endParaRPr lang="zh-CN" alt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95" y="2595736"/>
            <a:ext cx="4093597" cy="306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1219200"/>
            <a:ext cx="3237489" cy="707886"/>
          </a:xfrm>
          <a:prstGeom prst="rect">
            <a:avLst/>
          </a:prstGeom>
          <a:noFill/>
        </p:spPr>
        <p:txBody>
          <a:bodyPr wrap="none" rtlCol="0">
            <a:spAutoFit/>
          </a:bodyPr>
          <a:lstStyle/>
          <a:p>
            <a:pPr marL="285750" indent="-285750">
              <a:buFont typeface="Arial" pitchFamily="34" charset="0"/>
              <a:buChar char="•"/>
            </a:pPr>
            <a:r>
              <a:rPr lang="en-US" altLang="zh-CN" sz="2000" dirty="0" smtClean="0"/>
              <a:t>Higher peak concentration</a:t>
            </a:r>
          </a:p>
          <a:p>
            <a:pPr marL="285750" indent="-285750">
              <a:buFont typeface="Arial" pitchFamily="34" charset="0"/>
              <a:buChar char="•"/>
            </a:pPr>
            <a:r>
              <a:rPr lang="en-US" altLang="zh-CN" sz="2000" dirty="0" smtClean="0"/>
              <a:t>Longer episode duration</a:t>
            </a:r>
            <a:endParaRPr lang="zh-CN" altLang="en-US" sz="2000" dirty="0"/>
          </a:p>
        </p:txBody>
      </p:sp>
      <p:sp>
        <p:nvSpPr>
          <p:cNvPr id="13" name="TextBox 12"/>
          <p:cNvSpPr txBox="1"/>
          <p:nvPr/>
        </p:nvSpPr>
        <p:spPr>
          <a:xfrm>
            <a:off x="4876800" y="1228344"/>
            <a:ext cx="3581400" cy="646331"/>
          </a:xfrm>
          <a:prstGeom prst="rect">
            <a:avLst/>
          </a:prstGeom>
          <a:noFill/>
        </p:spPr>
        <p:txBody>
          <a:bodyPr wrap="square" rtlCol="0">
            <a:spAutoFit/>
          </a:bodyPr>
          <a:lstStyle/>
          <a:p>
            <a:r>
              <a:rPr lang="en-US" altLang="zh-CN" dirty="0" smtClean="0"/>
              <a:t>Relevant to air quality management and health endpoint</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088" y="2687717"/>
            <a:ext cx="3287256" cy="28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p:cNvSpPr txBox="1">
            <a:spLocks/>
          </p:cNvSpPr>
          <p:nvPr/>
        </p:nvSpPr>
        <p:spPr>
          <a:xfrm>
            <a:off x="1143000" y="-9144"/>
            <a:ext cx="4523232" cy="694944"/>
          </a:xfrm>
          <a:prstGeom prst="rect">
            <a:avLst/>
          </a:prstGeom>
        </p:spPr>
        <p:txBody>
          <a:bodyPr anchor="ctr">
            <a:normAutofit fontScale="9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zh-CN" sz="4000" dirty="0"/>
              <a:t>Results: high </a:t>
            </a:r>
            <a:r>
              <a:rPr lang="en-US" altLang="zh-CN" sz="3600" dirty="0"/>
              <a:t>percentile</a:t>
            </a:r>
            <a:endParaRPr lang="zh-CN" altLang="en-US" sz="4000" dirty="0"/>
          </a:p>
        </p:txBody>
      </p:sp>
    </p:spTree>
    <p:extLst>
      <p:ext uri="{BB962C8B-B14F-4D97-AF65-F5344CB8AC3E}">
        <p14:creationId xmlns:p14="http://schemas.microsoft.com/office/powerpoint/2010/main" val="1306194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67056"/>
            <a:ext cx="7162800" cy="771144"/>
          </a:xfrm>
        </p:spPr>
        <p:txBody>
          <a:bodyPr>
            <a:normAutofit/>
          </a:bodyPr>
          <a:lstStyle/>
          <a:p>
            <a:r>
              <a:rPr lang="en-US" altLang="zh-CN" sz="3600" dirty="0" smtClean="0"/>
              <a:t>Results: longer ozone season</a:t>
            </a:r>
            <a:endParaRPr lang="zh-CN" altLang="en-US"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86430"/>
            <a:ext cx="7621903" cy="209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03698" y="2181630"/>
            <a:ext cx="1377941" cy="369332"/>
          </a:xfrm>
          <a:prstGeom prst="rect">
            <a:avLst/>
          </a:prstGeom>
          <a:noFill/>
        </p:spPr>
        <p:txBody>
          <a:bodyPr wrap="none" rtlCol="0">
            <a:spAutoFit/>
          </a:bodyPr>
          <a:lstStyle/>
          <a:p>
            <a:r>
              <a:rPr lang="en-US" altLang="zh-CN" dirty="0" smtClean="0"/>
              <a:t>June, August</a:t>
            </a:r>
            <a:endParaRPr lang="zh-CN" altLang="en-US" dirty="0"/>
          </a:p>
        </p:txBody>
      </p:sp>
      <p:sp>
        <p:nvSpPr>
          <p:cNvPr id="6" name="TextBox 5"/>
          <p:cNvSpPr txBox="1"/>
          <p:nvPr/>
        </p:nvSpPr>
        <p:spPr>
          <a:xfrm>
            <a:off x="6248400" y="2111002"/>
            <a:ext cx="2073068" cy="369332"/>
          </a:xfrm>
          <a:prstGeom prst="rect">
            <a:avLst/>
          </a:prstGeom>
          <a:noFill/>
        </p:spPr>
        <p:txBody>
          <a:bodyPr wrap="none" rtlCol="0">
            <a:spAutoFit/>
          </a:bodyPr>
          <a:lstStyle/>
          <a:p>
            <a:r>
              <a:rPr lang="en-US" altLang="zh-CN" dirty="0" smtClean="0"/>
              <a:t>September, October</a:t>
            </a:r>
            <a:endParaRPr lang="zh-CN" altLang="en-US" dirty="0"/>
          </a:p>
        </p:txBody>
      </p:sp>
      <p:sp>
        <p:nvSpPr>
          <p:cNvPr id="7" name="TextBox 6"/>
          <p:cNvSpPr txBox="1"/>
          <p:nvPr/>
        </p:nvSpPr>
        <p:spPr>
          <a:xfrm>
            <a:off x="1138334" y="1295400"/>
            <a:ext cx="2254335" cy="369332"/>
          </a:xfrm>
          <a:prstGeom prst="rect">
            <a:avLst/>
          </a:prstGeom>
          <a:noFill/>
        </p:spPr>
        <p:txBody>
          <a:bodyPr wrap="none" rtlCol="0">
            <a:spAutoFit/>
          </a:bodyPr>
          <a:lstStyle/>
          <a:p>
            <a:r>
              <a:rPr lang="en-US" altLang="zh-CN" dirty="0" smtClean="0"/>
              <a:t>EPA, Nolte et al., 2008</a:t>
            </a:r>
            <a:endParaRPr lang="zh-CN" altLang="en-US" dirty="0"/>
          </a:p>
        </p:txBody>
      </p:sp>
    </p:spTree>
    <p:extLst>
      <p:ext uri="{BB962C8B-B14F-4D97-AF65-F5344CB8AC3E}">
        <p14:creationId xmlns:p14="http://schemas.microsoft.com/office/powerpoint/2010/main" val="3860548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8707" y="2146"/>
            <a:ext cx="7772400" cy="771144"/>
          </a:xfrm>
        </p:spPr>
        <p:txBody>
          <a:bodyPr>
            <a:normAutofit/>
          </a:bodyPr>
          <a:lstStyle/>
          <a:p>
            <a:r>
              <a:rPr lang="en-US" altLang="zh-CN" sz="3600" dirty="0" smtClean="0"/>
              <a:t>Results: health endpoints</a:t>
            </a:r>
            <a:endParaRPr lang="zh-CN" alt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799"/>
            <a:ext cx="8839200" cy="518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62600" y="6302331"/>
            <a:ext cx="2057400" cy="369332"/>
          </a:xfrm>
          <a:prstGeom prst="rect">
            <a:avLst/>
          </a:prstGeom>
          <a:noFill/>
        </p:spPr>
        <p:txBody>
          <a:bodyPr wrap="square" rtlCol="0">
            <a:spAutoFit/>
          </a:bodyPr>
          <a:lstStyle/>
          <a:p>
            <a:r>
              <a:rPr lang="en-US" altLang="zh-CN" dirty="0" smtClean="0"/>
              <a:t>Bell, et al., 2007</a:t>
            </a:r>
            <a:endParaRPr lang="zh-CN" altLang="en-US" dirty="0"/>
          </a:p>
        </p:txBody>
      </p:sp>
    </p:spTree>
    <p:extLst>
      <p:ext uri="{BB962C8B-B14F-4D97-AF65-F5344CB8AC3E}">
        <p14:creationId xmlns:p14="http://schemas.microsoft.com/office/powerpoint/2010/main" val="236997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060" y="1676400"/>
            <a:ext cx="7901940" cy="4800600"/>
          </a:xfrm>
        </p:spPr>
        <p:txBody>
          <a:bodyPr>
            <a:normAutofit/>
          </a:bodyPr>
          <a:lstStyle/>
          <a:p>
            <a:r>
              <a:rPr lang="en-US" dirty="0" smtClean="0"/>
              <a:t>Meteorological </a:t>
            </a:r>
            <a:r>
              <a:rPr lang="en-US" dirty="0"/>
              <a:t>conditions </a:t>
            </a:r>
            <a:r>
              <a:rPr lang="en-US" dirty="0" smtClean="0"/>
              <a:t>play an important role in photochemical processes;</a:t>
            </a:r>
          </a:p>
          <a:p>
            <a:r>
              <a:rPr lang="en-US" dirty="0" smtClean="0"/>
              <a:t>Climate </a:t>
            </a:r>
            <a:r>
              <a:rPr lang="en-US" dirty="0"/>
              <a:t>change may alter weather </a:t>
            </a:r>
            <a:r>
              <a:rPr lang="en-US" dirty="0" smtClean="0"/>
              <a:t>patterns</a:t>
            </a:r>
            <a:endParaRPr lang="en-US" dirty="0"/>
          </a:p>
        </p:txBody>
      </p:sp>
      <p:sp>
        <p:nvSpPr>
          <p:cNvPr id="4" name="Title 1"/>
          <p:cNvSpPr txBox="1">
            <a:spLocks/>
          </p:cNvSpPr>
          <p:nvPr/>
        </p:nvSpPr>
        <p:spPr>
          <a:xfrm>
            <a:off x="1066800" y="47625"/>
            <a:ext cx="7848600" cy="147218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dirty="0" smtClean="0"/>
              <a:t>Effects of Meteorological Variables </a:t>
            </a:r>
            <a:endParaRPr lang="en-US" sz="3600" dirty="0"/>
          </a:p>
        </p:txBody>
      </p:sp>
    </p:spTree>
    <p:extLst>
      <p:ext uri="{BB962C8B-B14F-4D97-AF65-F5344CB8AC3E}">
        <p14:creationId xmlns:p14="http://schemas.microsoft.com/office/powerpoint/2010/main" val="75262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555992" cy="1143000"/>
          </a:xfrm>
        </p:spPr>
        <p:txBody>
          <a:bodyPr>
            <a:normAutofit/>
          </a:bodyPr>
          <a:lstStyle/>
          <a:p>
            <a:r>
              <a:rPr lang="en-US" sz="3200" dirty="0" smtClean="0"/>
              <a:t>E.g. Potentially important meteorological variables</a:t>
            </a:r>
            <a:endParaRPr lang="en-US" sz="3200" dirty="0"/>
          </a:p>
        </p:txBody>
      </p:sp>
      <p:sp>
        <p:nvSpPr>
          <p:cNvPr id="3" name="Content Placeholder 2"/>
          <p:cNvSpPr>
            <a:spLocks noGrp="1"/>
          </p:cNvSpPr>
          <p:nvPr>
            <p:ph idx="1"/>
          </p:nvPr>
        </p:nvSpPr>
        <p:spPr/>
        <p:txBody>
          <a:bodyPr>
            <a:normAutofit/>
          </a:bodyPr>
          <a:lstStyle/>
          <a:p>
            <a:r>
              <a:rPr lang="en-US" dirty="0"/>
              <a:t>Near-surface temperature</a:t>
            </a:r>
          </a:p>
          <a:p>
            <a:r>
              <a:rPr lang="en-US" dirty="0" smtClean="0"/>
              <a:t>Near-surface humidity</a:t>
            </a:r>
          </a:p>
          <a:p>
            <a:r>
              <a:rPr lang="en-US" dirty="0"/>
              <a:t>Precipitation</a:t>
            </a:r>
          </a:p>
          <a:p>
            <a:r>
              <a:rPr lang="en-US" dirty="0" smtClean="0"/>
              <a:t>Cloud cover</a:t>
            </a:r>
          </a:p>
          <a:p>
            <a:r>
              <a:rPr lang="en-US" dirty="0" smtClean="0"/>
              <a:t>…….</a:t>
            </a:r>
            <a:endParaRPr lang="en-US" dirty="0"/>
          </a:p>
        </p:txBody>
      </p:sp>
    </p:spTree>
    <p:extLst>
      <p:ext uri="{BB962C8B-B14F-4D97-AF65-F5344CB8AC3E}">
        <p14:creationId xmlns:p14="http://schemas.microsoft.com/office/powerpoint/2010/main" val="221504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27918"/>
            <a:ext cx="7924800" cy="5211763"/>
          </a:xfrm>
        </p:spPr>
        <p:txBody>
          <a:bodyPr>
            <a:normAutofit fontScale="92500" lnSpcReduction="20000"/>
          </a:bodyPr>
          <a:lstStyle/>
          <a:p>
            <a:pPr marL="0" indent="0">
              <a:buNone/>
            </a:pPr>
            <a:r>
              <a:rPr lang="en-US" dirty="0" smtClean="0"/>
              <a:t>     It’s </a:t>
            </a:r>
            <a:r>
              <a:rPr lang="en-US" dirty="0"/>
              <a:t>not straightforward </a:t>
            </a:r>
            <a:r>
              <a:rPr lang="en-US" dirty="0" smtClean="0"/>
              <a:t> </a:t>
            </a:r>
          </a:p>
          <a:p>
            <a:r>
              <a:rPr lang="en-US" dirty="0" smtClean="0"/>
              <a:t>(a) long-term global climate change, </a:t>
            </a:r>
          </a:p>
          <a:p>
            <a:endParaRPr lang="en-US" dirty="0" smtClean="0"/>
          </a:p>
          <a:p>
            <a:r>
              <a:rPr lang="en-US" dirty="0" smtClean="0"/>
              <a:t>(</a:t>
            </a:r>
            <a:r>
              <a:rPr lang="en-US" dirty="0"/>
              <a:t>b) changes in </a:t>
            </a:r>
            <a:r>
              <a:rPr lang="en-US" dirty="0" smtClean="0"/>
              <a:t>the aspects </a:t>
            </a:r>
            <a:r>
              <a:rPr lang="en-US" dirty="0"/>
              <a:t>of (often) short-term meteorological </a:t>
            </a:r>
            <a:r>
              <a:rPr lang="en-US" dirty="0" smtClean="0"/>
              <a:t>variability</a:t>
            </a:r>
          </a:p>
          <a:p>
            <a:endParaRPr lang="en-US" dirty="0" smtClean="0"/>
          </a:p>
          <a:p>
            <a:r>
              <a:rPr lang="en-US" dirty="0" smtClean="0"/>
              <a:t>(</a:t>
            </a:r>
            <a:r>
              <a:rPr lang="en-US" dirty="0"/>
              <a:t>c) </a:t>
            </a:r>
            <a:r>
              <a:rPr lang="en-US" dirty="0" smtClean="0"/>
              <a:t>O</a:t>
            </a:r>
            <a:r>
              <a:rPr lang="en-US" baseline="-25000" dirty="0" smtClean="0"/>
              <a:t>3</a:t>
            </a:r>
            <a:r>
              <a:rPr lang="en-US" dirty="0" smtClean="0"/>
              <a:t> changes</a:t>
            </a:r>
          </a:p>
          <a:p>
            <a:endParaRPr lang="en-US" dirty="0" smtClean="0"/>
          </a:p>
          <a:p>
            <a:pPr marL="0" indent="0">
              <a:buNone/>
            </a:pPr>
            <a:r>
              <a:rPr lang="en-US" dirty="0" smtClean="0"/>
              <a:t>    </a:t>
            </a:r>
          </a:p>
          <a:p>
            <a:pPr marL="0" indent="0">
              <a:buNone/>
            </a:pPr>
            <a:r>
              <a:rPr lang="en-US" dirty="0" smtClean="0"/>
              <a:t>Changes </a:t>
            </a:r>
            <a:r>
              <a:rPr lang="en-US" dirty="0"/>
              <a:t>in the O</a:t>
            </a:r>
            <a:r>
              <a:rPr lang="en-US" baseline="-25000" dirty="0"/>
              <a:t>3</a:t>
            </a:r>
            <a:r>
              <a:rPr lang="en-US" dirty="0"/>
              <a:t> distribution of a given region </a:t>
            </a:r>
            <a:r>
              <a:rPr lang="en-US" dirty="0" smtClean="0"/>
              <a:t>reflect </a:t>
            </a:r>
            <a:r>
              <a:rPr lang="en-US" dirty="0"/>
              <a:t>a balance among competing changes in multiple factors.</a:t>
            </a:r>
          </a:p>
        </p:txBody>
      </p:sp>
      <p:sp>
        <p:nvSpPr>
          <p:cNvPr id="4" name="Down Arrow 3"/>
          <p:cNvSpPr/>
          <p:nvPr/>
        </p:nvSpPr>
        <p:spPr>
          <a:xfrm>
            <a:off x="1954906" y="2057400"/>
            <a:ext cx="254894"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954906" y="3276600"/>
            <a:ext cx="254894"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447800" y="0"/>
            <a:ext cx="7498080" cy="1143000"/>
          </a:xfrm>
        </p:spPr>
        <p:txBody>
          <a:bodyPr/>
          <a:lstStyle/>
          <a:p>
            <a:r>
              <a:rPr lang="en-US" dirty="0" smtClean="0"/>
              <a:t>However</a:t>
            </a:r>
            <a:endParaRPr lang="en-US" dirty="0"/>
          </a:p>
        </p:txBody>
      </p:sp>
    </p:spTree>
    <p:extLst>
      <p:ext uri="{BB962C8B-B14F-4D97-AF65-F5344CB8AC3E}">
        <p14:creationId xmlns:p14="http://schemas.microsoft.com/office/powerpoint/2010/main" val="3805206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14400"/>
            <a:ext cx="7498080" cy="4800600"/>
          </a:xfrm>
        </p:spPr>
        <p:txBody>
          <a:bodyPr>
            <a:normAutofit/>
          </a:bodyPr>
          <a:lstStyle/>
          <a:p>
            <a:pPr marL="82296" indent="0">
              <a:buNone/>
            </a:pPr>
            <a:r>
              <a:rPr lang="en-US" dirty="0"/>
              <a:t>Not independent</a:t>
            </a:r>
          </a:p>
          <a:p>
            <a:r>
              <a:rPr lang="en-US" dirty="0" smtClean="0"/>
              <a:t>together </a:t>
            </a:r>
            <a:r>
              <a:rPr lang="en-US" dirty="0"/>
              <a:t>or separately in different </a:t>
            </a:r>
            <a:r>
              <a:rPr lang="en-US" dirty="0" smtClean="0"/>
              <a:t>combinations</a:t>
            </a:r>
          </a:p>
          <a:p>
            <a:r>
              <a:rPr lang="en-US" dirty="0"/>
              <a:t>at different </a:t>
            </a:r>
            <a:r>
              <a:rPr lang="en-US" dirty="0" smtClean="0"/>
              <a:t>locations</a:t>
            </a:r>
          </a:p>
          <a:p>
            <a:r>
              <a:rPr lang="en-US" dirty="0"/>
              <a:t>over different </a:t>
            </a:r>
            <a:r>
              <a:rPr lang="en-US" dirty="0" smtClean="0"/>
              <a:t>timescales</a:t>
            </a:r>
          </a:p>
          <a:p>
            <a:endParaRPr lang="en-US" dirty="0" smtClean="0"/>
          </a:p>
          <a:p>
            <a:pPr marL="0" indent="0">
              <a:buNone/>
            </a:pPr>
            <a:endParaRPr lang="en-US" dirty="0"/>
          </a:p>
        </p:txBody>
      </p:sp>
    </p:spTree>
    <p:extLst>
      <p:ext uri="{BB962C8B-B14F-4D97-AF65-F5344CB8AC3E}">
        <p14:creationId xmlns:p14="http://schemas.microsoft.com/office/powerpoint/2010/main" val="1480708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89392" cy="1143000"/>
          </a:xfrm>
        </p:spPr>
        <p:txBody>
          <a:bodyPr>
            <a:normAutofit fontScale="90000"/>
          </a:bodyPr>
          <a:lstStyle/>
          <a:p>
            <a:r>
              <a:rPr lang="en-US" dirty="0" smtClean="0"/>
              <a:t>E.g. Temperature in different timescales </a:t>
            </a:r>
            <a:endParaRPr lang="en-US" dirty="0"/>
          </a:p>
        </p:txBody>
      </p:sp>
      <p:sp>
        <p:nvSpPr>
          <p:cNvPr id="3" name="Content Placeholder 2"/>
          <p:cNvSpPr>
            <a:spLocks noGrp="1"/>
          </p:cNvSpPr>
          <p:nvPr>
            <p:ph idx="1"/>
          </p:nvPr>
        </p:nvSpPr>
        <p:spPr>
          <a:xfrm>
            <a:off x="799562" y="1676400"/>
            <a:ext cx="2858037" cy="4525963"/>
          </a:xfrm>
        </p:spPr>
        <p:txBody>
          <a:bodyPr>
            <a:normAutofit/>
          </a:bodyPr>
          <a:lstStyle/>
          <a:p>
            <a:r>
              <a:rPr lang="en-US" sz="2400" dirty="0" smtClean="0"/>
              <a:t>Episode</a:t>
            </a:r>
          </a:p>
          <a:p>
            <a:endParaRPr lang="en-US" sz="2400" dirty="0"/>
          </a:p>
          <a:p>
            <a:endParaRPr lang="en-US" sz="2400" dirty="0" smtClean="0"/>
          </a:p>
          <a:p>
            <a:pPr marL="82296" indent="0">
              <a:buNone/>
            </a:pPr>
            <a:endParaRPr lang="en-US" sz="2400" dirty="0" smtClean="0"/>
          </a:p>
          <a:p>
            <a:r>
              <a:rPr lang="en-US" sz="2400" dirty="0" smtClean="0"/>
              <a:t>Season</a:t>
            </a:r>
          </a:p>
          <a:p>
            <a:endParaRPr lang="en-US" sz="2400" dirty="0" smtClean="0"/>
          </a:p>
          <a:p>
            <a:pPr marL="0" indent="0">
              <a:buNone/>
            </a:pPr>
            <a:endParaRPr lang="en-US" sz="2400" dirty="0" smtClean="0"/>
          </a:p>
          <a:p>
            <a:r>
              <a:rPr lang="en-US" sz="2400" dirty="0" smtClean="0"/>
              <a:t>Long-Term </a:t>
            </a:r>
          </a:p>
          <a:p>
            <a:pPr marL="0" indent="0">
              <a:buNone/>
            </a:pPr>
            <a:r>
              <a:rPr lang="en-US" sz="2400" dirty="0"/>
              <a:t> </a:t>
            </a:r>
            <a:r>
              <a:rPr lang="en-US" sz="2400" dirty="0" smtClean="0"/>
              <a:t>  Climate Change</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71600"/>
            <a:ext cx="586105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120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8458200" cy="1143000"/>
          </a:xfrm>
        </p:spPr>
        <p:txBody>
          <a:bodyPr>
            <a:noAutofit/>
          </a:bodyPr>
          <a:lstStyle/>
          <a:p>
            <a:r>
              <a:rPr lang="en-US" sz="2400" dirty="0" smtClean="0"/>
              <a:t>Two most </a:t>
            </a:r>
            <a:r>
              <a:rPr lang="en-US" sz="2400" dirty="0"/>
              <a:t>critical meteorological </a:t>
            </a:r>
            <a:r>
              <a:rPr lang="en-US" sz="2400" dirty="0" smtClean="0"/>
              <a:t>drivers </a:t>
            </a:r>
            <a:r>
              <a:rPr lang="en-US" sz="2400" dirty="0"/>
              <a:t>of ground-level </a:t>
            </a:r>
            <a:r>
              <a:rPr lang="en-US" sz="2400" dirty="0" smtClean="0"/>
              <a:t>O</a:t>
            </a:r>
            <a:r>
              <a:rPr lang="en-US" sz="2400" baseline="-25000" dirty="0" smtClean="0"/>
              <a:t>3</a:t>
            </a:r>
            <a:endParaRPr lang="en-US" sz="2400" dirty="0"/>
          </a:p>
        </p:txBody>
      </p:sp>
      <p:sp>
        <p:nvSpPr>
          <p:cNvPr id="3" name="Content Placeholder 2"/>
          <p:cNvSpPr>
            <a:spLocks noGrp="1"/>
          </p:cNvSpPr>
          <p:nvPr>
            <p:ph idx="1"/>
          </p:nvPr>
        </p:nvSpPr>
        <p:spPr>
          <a:xfrm>
            <a:off x="1295400" y="2095500"/>
            <a:ext cx="7498080" cy="4800600"/>
          </a:xfrm>
        </p:spPr>
        <p:txBody>
          <a:bodyPr>
            <a:normAutofit/>
          </a:bodyPr>
          <a:lstStyle/>
          <a:p>
            <a:r>
              <a:rPr lang="en-US" dirty="0" smtClean="0"/>
              <a:t>near-surface air temperature</a:t>
            </a:r>
          </a:p>
          <a:p>
            <a:r>
              <a:rPr lang="en-US" dirty="0" smtClean="0"/>
              <a:t>surface </a:t>
            </a:r>
            <a:r>
              <a:rPr lang="en-US" dirty="0"/>
              <a:t>incoming solar </a:t>
            </a:r>
            <a:r>
              <a:rPr lang="en-US" dirty="0" smtClean="0"/>
              <a:t>radiation</a:t>
            </a:r>
          </a:p>
          <a:p>
            <a:endParaRPr lang="en-US" dirty="0"/>
          </a:p>
          <a:p>
            <a:r>
              <a:rPr lang="en-US" dirty="0"/>
              <a:t>Other </a:t>
            </a:r>
            <a:r>
              <a:rPr lang="en-US" dirty="0" smtClean="0"/>
              <a:t>variables do </a:t>
            </a:r>
            <a:r>
              <a:rPr lang="en-US" dirty="0"/>
              <a:t>not seem to add a great deal to the </a:t>
            </a:r>
            <a:r>
              <a:rPr lang="en-US" dirty="0" smtClean="0"/>
              <a:t>explanatory power </a:t>
            </a:r>
            <a:r>
              <a:rPr lang="en-US" dirty="0"/>
              <a:t>of temperature and surface insolation</a:t>
            </a:r>
            <a:endParaRPr lang="en-US" dirty="0" smtClean="0"/>
          </a:p>
          <a:p>
            <a:endParaRPr lang="en-US" dirty="0"/>
          </a:p>
        </p:txBody>
      </p:sp>
      <p:sp>
        <p:nvSpPr>
          <p:cNvPr id="4" name="标题 1"/>
          <p:cNvSpPr txBox="1">
            <a:spLocks/>
          </p:cNvSpPr>
          <p:nvPr/>
        </p:nvSpPr>
        <p:spPr>
          <a:xfrm>
            <a:off x="990600" y="152400"/>
            <a:ext cx="8229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zh-CN" dirty="0" smtClean="0"/>
              <a:t>Regional Modeling Results</a:t>
            </a:r>
            <a:endParaRPr lang="zh-CN" altLang="en-US" dirty="0"/>
          </a:p>
        </p:txBody>
      </p:sp>
    </p:spTree>
    <p:extLst>
      <p:ext uri="{BB962C8B-B14F-4D97-AF65-F5344CB8AC3E}">
        <p14:creationId xmlns:p14="http://schemas.microsoft.com/office/powerpoint/2010/main" val="2403405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371600"/>
            <a:ext cx="4495800" cy="498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6950" y="1371600"/>
            <a:ext cx="4376421" cy="498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51132" y="457200"/>
            <a:ext cx="4419600" cy="800219"/>
          </a:xfrm>
          <a:prstGeom prst="rect">
            <a:avLst/>
          </a:prstGeom>
          <a:noFill/>
        </p:spPr>
        <p:txBody>
          <a:bodyPr wrap="square" rtlCol="0">
            <a:spAutoFit/>
          </a:bodyPr>
          <a:lstStyle/>
          <a:p>
            <a:r>
              <a:rPr lang="en-US" sz="2800" dirty="0"/>
              <a:t>near-surface air temperature</a:t>
            </a:r>
          </a:p>
          <a:p>
            <a:endParaRPr lang="en-US" dirty="0"/>
          </a:p>
        </p:txBody>
      </p:sp>
    </p:spTree>
    <p:extLst>
      <p:ext uri="{BB962C8B-B14F-4D97-AF65-F5344CB8AC3E}">
        <p14:creationId xmlns:p14="http://schemas.microsoft.com/office/powerpoint/2010/main" val="3897467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Multi-model results</a:t>
            </a:r>
          </a:p>
          <a:p>
            <a:r>
              <a:rPr lang="en-US" dirty="0" smtClean="0"/>
              <a:t>Changes in drivers</a:t>
            </a:r>
          </a:p>
          <a:p>
            <a:pPr lvl="1"/>
            <a:r>
              <a:rPr lang="en-US" dirty="0" smtClean="0"/>
              <a:t>Meteorological impacts</a:t>
            </a:r>
          </a:p>
          <a:p>
            <a:pPr lvl="1"/>
            <a:r>
              <a:rPr lang="en-US" dirty="0" smtClean="0"/>
              <a:t>Climate impacts on emissions</a:t>
            </a:r>
          </a:p>
          <a:p>
            <a:pPr marL="365760" lvl="1" indent="-283464">
              <a:spcBef>
                <a:spcPts val="600"/>
              </a:spcBef>
              <a:buSzPct val="80000"/>
              <a:buFont typeface="Wingdings 2"/>
              <a:buChar char=""/>
            </a:pPr>
            <a:r>
              <a:rPr lang="en-US" sz="3200" dirty="0"/>
              <a:t>Challenges and limitations</a:t>
            </a:r>
          </a:p>
          <a:p>
            <a:r>
              <a:rPr lang="en-US" dirty="0" smtClean="0"/>
              <a:t>Future directions</a:t>
            </a:r>
          </a:p>
          <a:p>
            <a:endParaRPr lang="en-US" dirty="0" smtClean="0"/>
          </a:p>
          <a:p>
            <a:endParaRPr lang="en-US" dirty="0"/>
          </a:p>
        </p:txBody>
      </p:sp>
    </p:spTree>
    <p:extLst>
      <p:ext uri="{BB962C8B-B14F-4D97-AF65-F5344CB8AC3E}">
        <p14:creationId xmlns:p14="http://schemas.microsoft.com/office/powerpoint/2010/main" val="4237499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0899"/>
            <a:ext cx="4495800" cy="498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47800"/>
            <a:ext cx="4343400" cy="499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0556" y="457200"/>
            <a:ext cx="4882243" cy="523220"/>
          </a:xfrm>
          <a:prstGeom prst="rect">
            <a:avLst/>
          </a:prstGeom>
          <a:noFill/>
        </p:spPr>
        <p:txBody>
          <a:bodyPr wrap="square" rtlCol="0">
            <a:spAutoFit/>
          </a:bodyPr>
          <a:lstStyle/>
          <a:p>
            <a:r>
              <a:rPr lang="en-US" sz="2800" dirty="0"/>
              <a:t>surface incoming solar </a:t>
            </a:r>
            <a:r>
              <a:rPr lang="en-US" sz="2800" dirty="0" smtClean="0"/>
              <a:t>radiation</a:t>
            </a:r>
            <a:endParaRPr lang="en-US" sz="2800" dirty="0"/>
          </a:p>
        </p:txBody>
      </p:sp>
    </p:spTree>
    <p:extLst>
      <p:ext uri="{BB962C8B-B14F-4D97-AF65-F5344CB8AC3E}">
        <p14:creationId xmlns:p14="http://schemas.microsoft.com/office/powerpoint/2010/main" val="2483886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214"/>
          <a:stretch/>
        </p:blipFill>
        <p:spPr bwMode="auto">
          <a:xfrm>
            <a:off x="0" y="4445000"/>
            <a:ext cx="4495800" cy="98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0202"/>
          <a:stretch/>
        </p:blipFill>
        <p:spPr bwMode="auto">
          <a:xfrm>
            <a:off x="4619195" y="4445000"/>
            <a:ext cx="4524806" cy="98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90194" y="228600"/>
            <a:ext cx="7115605" cy="1200329"/>
          </a:xfrm>
          <a:prstGeom prst="rect">
            <a:avLst/>
          </a:prstGeom>
          <a:noFill/>
        </p:spPr>
        <p:txBody>
          <a:bodyPr wrap="square" rtlCol="0">
            <a:spAutoFit/>
          </a:bodyPr>
          <a:lstStyle/>
          <a:p>
            <a:r>
              <a:rPr lang="en-US" altLang="zh-CN" sz="2400" dirty="0" smtClean="0"/>
              <a:t>Note: Emission also affect meteorology</a:t>
            </a:r>
          </a:p>
          <a:p>
            <a:r>
              <a:rPr lang="en-US" altLang="zh-CN" sz="2400" dirty="0" smtClean="0"/>
              <a:t>VOCs</a:t>
            </a:r>
            <a:r>
              <a:rPr lang="en-US" altLang="zh-CN" sz="2400" dirty="0" smtClean="0">
                <a:latin typeface="Calibri"/>
              </a:rPr>
              <a:t>→ Cloud/</a:t>
            </a:r>
            <a:r>
              <a:rPr lang="en-US" altLang="zh-CN" sz="2400" dirty="0" smtClean="0"/>
              <a:t>precipitation</a:t>
            </a:r>
            <a:r>
              <a:rPr lang="en-US" altLang="zh-CN" sz="2400" dirty="0" smtClean="0">
                <a:latin typeface="Calibri"/>
              </a:rPr>
              <a:t> </a:t>
            </a:r>
            <a:r>
              <a:rPr lang="en-US" altLang="zh-CN" sz="2400" dirty="0">
                <a:latin typeface="Calibri"/>
              </a:rPr>
              <a:t>→ </a:t>
            </a:r>
            <a:r>
              <a:rPr lang="en-US" altLang="zh-CN" sz="2400" dirty="0" smtClean="0">
                <a:latin typeface="Calibri"/>
              </a:rPr>
              <a:t>less </a:t>
            </a:r>
            <a:r>
              <a:rPr lang="en-US" altLang="zh-CN" sz="2400" dirty="0" err="1" smtClean="0"/>
              <a:t>photoproduction</a:t>
            </a:r>
            <a:r>
              <a:rPr lang="en-US" altLang="zh-CN" sz="2400" dirty="0" smtClean="0">
                <a:latin typeface="Calibri"/>
              </a:rPr>
              <a:t> </a:t>
            </a:r>
            <a:r>
              <a:rPr lang="en-US" altLang="zh-CN" sz="2400" dirty="0">
                <a:latin typeface="Calibri"/>
              </a:rPr>
              <a:t>→ </a:t>
            </a:r>
            <a:r>
              <a:rPr lang="en-US" altLang="zh-CN" sz="2400" dirty="0" smtClean="0">
                <a:latin typeface="Calibri"/>
              </a:rPr>
              <a:t>less </a:t>
            </a:r>
            <a:r>
              <a:rPr lang="en-US" altLang="zh-CN" sz="2400" dirty="0" smtClean="0"/>
              <a:t>O</a:t>
            </a:r>
            <a:r>
              <a:rPr lang="en-US" altLang="zh-CN" sz="2400" baseline="-25000" dirty="0" smtClean="0"/>
              <a:t>3</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4000"/>
            <a:ext cx="45455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 y="1524000"/>
            <a:ext cx="43139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002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9200" y="762000"/>
            <a:ext cx="7555992" cy="4800600"/>
          </a:xfrm>
        </p:spPr>
        <p:txBody>
          <a:bodyPr>
            <a:normAutofit/>
          </a:bodyPr>
          <a:lstStyle/>
          <a:p>
            <a:r>
              <a:rPr lang="en-US" altLang="zh-CN" dirty="0" smtClean="0"/>
              <a:t>O</a:t>
            </a:r>
            <a:r>
              <a:rPr lang="en-US" altLang="zh-CN" baseline="-25000" dirty="0" smtClean="0"/>
              <a:t>3</a:t>
            </a:r>
            <a:r>
              <a:rPr lang="en-US" altLang="zh-CN" dirty="0" smtClean="0"/>
              <a:t>  </a:t>
            </a:r>
            <a:r>
              <a:rPr lang="en-US" altLang="zh-CN" dirty="0"/>
              <a:t>responds to </a:t>
            </a:r>
            <a:r>
              <a:rPr lang="en-US" altLang="zh-CN" dirty="0" smtClean="0"/>
              <a:t>the meteorological/emissions drivers </a:t>
            </a:r>
            <a:r>
              <a:rPr lang="en-US" altLang="zh-CN" dirty="0"/>
              <a:t>in a qualitatively consistent manner </a:t>
            </a:r>
            <a:r>
              <a:rPr lang="en-US" altLang="zh-CN" dirty="0" smtClean="0"/>
              <a:t>across </a:t>
            </a:r>
            <a:r>
              <a:rPr lang="en-US" altLang="zh-CN" dirty="0"/>
              <a:t>the </a:t>
            </a:r>
            <a:r>
              <a:rPr lang="en-US" altLang="zh-CN" dirty="0" smtClean="0"/>
              <a:t>simulations;</a:t>
            </a:r>
          </a:p>
          <a:p>
            <a:r>
              <a:rPr lang="en-US" altLang="zh-CN" dirty="0" smtClean="0"/>
              <a:t>But </a:t>
            </a:r>
            <a:r>
              <a:rPr lang="en-US" altLang="zh-CN" dirty="0"/>
              <a:t>the regional patterns of relative changes in </a:t>
            </a:r>
            <a:r>
              <a:rPr lang="en-US" altLang="zh-CN" dirty="0" smtClean="0"/>
              <a:t>these </a:t>
            </a:r>
            <a:r>
              <a:rPr lang="en-US" altLang="zh-CN" dirty="0"/>
              <a:t>drivers are highly variable across these same simulations.</a:t>
            </a:r>
            <a:endParaRPr lang="zh-CN" altLang="en-US" dirty="0"/>
          </a:p>
        </p:txBody>
      </p:sp>
    </p:spTree>
    <p:extLst>
      <p:ext uri="{BB962C8B-B14F-4D97-AF65-F5344CB8AC3E}">
        <p14:creationId xmlns:p14="http://schemas.microsoft.com/office/powerpoint/2010/main" val="811737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95425"/>
            <a:ext cx="4572000" cy="473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标题 1"/>
          <p:cNvSpPr txBox="1">
            <a:spLocks/>
          </p:cNvSpPr>
          <p:nvPr/>
        </p:nvSpPr>
        <p:spPr>
          <a:xfrm>
            <a:off x="3048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t>Global Modeling Results</a:t>
            </a:r>
            <a:endParaRPr lang="zh-CN" altLang="en-US" dirty="0"/>
          </a:p>
        </p:txBody>
      </p:sp>
    </p:spTree>
    <p:extLst>
      <p:ext uri="{BB962C8B-B14F-4D97-AF65-F5344CB8AC3E}">
        <p14:creationId xmlns:p14="http://schemas.microsoft.com/office/powerpoint/2010/main" val="713418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6800" y="152400"/>
            <a:ext cx="5943600" cy="487362"/>
          </a:xfrm>
        </p:spPr>
        <p:txBody>
          <a:bodyPr>
            <a:normAutofit fontScale="90000"/>
          </a:bodyPr>
          <a:lstStyle/>
          <a:p>
            <a:r>
              <a:rPr lang="en-US" altLang="zh-CN" dirty="0"/>
              <a:t>Climate impact on emissions </a:t>
            </a:r>
            <a:endParaRPr lang="zh-CN" altLang="en-US" dirty="0"/>
          </a:p>
        </p:txBody>
      </p:sp>
      <p:sp>
        <p:nvSpPr>
          <p:cNvPr id="3" name="内容占位符 2"/>
          <p:cNvSpPr>
            <a:spLocks noGrp="1"/>
          </p:cNvSpPr>
          <p:nvPr>
            <p:ph idx="1"/>
          </p:nvPr>
        </p:nvSpPr>
        <p:spPr>
          <a:xfrm>
            <a:off x="1219200" y="1447800"/>
            <a:ext cx="3505200" cy="4267200"/>
          </a:xfrm>
        </p:spPr>
        <p:txBody>
          <a:bodyPr>
            <a:normAutofit/>
          </a:bodyPr>
          <a:lstStyle/>
          <a:p>
            <a:r>
              <a:rPr lang="en-US" altLang="zh-CN" dirty="0" smtClean="0"/>
              <a:t>Isoprene</a:t>
            </a:r>
          </a:p>
          <a:p>
            <a:r>
              <a:rPr lang="en-US" altLang="zh-CN" dirty="0" err="1" smtClean="0"/>
              <a:t>NOx</a:t>
            </a:r>
            <a:endParaRPr lang="en-US" altLang="zh-CN" dirty="0" smtClean="0"/>
          </a:p>
          <a:p>
            <a:pPr lvl="1"/>
            <a:r>
              <a:rPr lang="en-US" altLang="zh-CN" dirty="0" smtClean="0"/>
              <a:t>Lightning</a:t>
            </a:r>
          </a:p>
          <a:p>
            <a:pPr lvl="1"/>
            <a:r>
              <a:rPr lang="en-US" altLang="zh-CN" dirty="0" smtClean="0"/>
              <a:t>Soil</a:t>
            </a:r>
          </a:p>
          <a:p>
            <a:r>
              <a:rPr lang="en-US" altLang="zh-CN" dirty="0" smtClean="0"/>
              <a:t>Fire</a:t>
            </a:r>
          </a:p>
          <a:p>
            <a:r>
              <a:rPr lang="en-US" altLang="zh-CN" dirty="0" smtClean="0"/>
              <a:t>Fuel evaporation</a:t>
            </a:r>
          </a:p>
          <a:p>
            <a:pPr marL="0" indent="0">
              <a:buNone/>
            </a:pPr>
            <a:r>
              <a:rPr lang="en-US" altLang="zh-CN" dirty="0" smtClean="0"/>
              <a:t>…</a:t>
            </a:r>
          </a:p>
        </p:txBody>
      </p:sp>
      <p:sp>
        <p:nvSpPr>
          <p:cNvPr id="5" name="TextBox 4"/>
          <p:cNvSpPr txBox="1"/>
          <p:nvPr/>
        </p:nvSpPr>
        <p:spPr>
          <a:xfrm>
            <a:off x="5029200" y="2514600"/>
            <a:ext cx="3733800" cy="1384995"/>
          </a:xfrm>
          <a:prstGeom prst="rect">
            <a:avLst/>
          </a:prstGeom>
          <a:noFill/>
        </p:spPr>
        <p:txBody>
          <a:bodyPr wrap="square" rtlCol="0">
            <a:spAutoFit/>
          </a:bodyPr>
          <a:lstStyle/>
          <a:p>
            <a:pPr marL="285750" indent="-285750">
              <a:buFont typeface="Arial" pitchFamily="34" charset="0"/>
              <a:buChar char="•"/>
            </a:pPr>
            <a:r>
              <a:rPr lang="en-US" altLang="zh-CN" sz="2800" dirty="0" smtClean="0"/>
              <a:t>Regional importance</a:t>
            </a:r>
          </a:p>
          <a:p>
            <a:pPr marL="285750" indent="-285750">
              <a:buFont typeface="Arial" pitchFamily="34" charset="0"/>
              <a:buChar char="•"/>
            </a:pPr>
            <a:r>
              <a:rPr lang="en-US" altLang="zh-CN" sz="2800" dirty="0" smtClean="0"/>
              <a:t>Chemical nonlinearity</a:t>
            </a:r>
          </a:p>
          <a:p>
            <a:pPr marL="285750" indent="-285750">
              <a:buFont typeface="Arial" pitchFamily="34" charset="0"/>
              <a:buChar char="•"/>
            </a:pPr>
            <a:r>
              <a:rPr lang="en-US" altLang="zh-CN" sz="2800" dirty="0" smtClean="0"/>
              <a:t>Great uncertainty</a:t>
            </a:r>
          </a:p>
        </p:txBody>
      </p:sp>
    </p:spTree>
    <p:extLst>
      <p:ext uri="{BB962C8B-B14F-4D97-AF65-F5344CB8AC3E}">
        <p14:creationId xmlns:p14="http://schemas.microsoft.com/office/powerpoint/2010/main" val="715093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9200" y="76200"/>
            <a:ext cx="5943600" cy="487362"/>
          </a:xfrm>
        </p:spPr>
        <p:txBody>
          <a:bodyPr>
            <a:normAutofit fontScale="90000"/>
          </a:bodyPr>
          <a:lstStyle/>
          <a:p>
            <a:r>
              <a:rPr lang="en-US" altLang="zh-CN" dirty="0" smtClean="0"/>
              <a:t>Biogenic VOCs: isoprene</a:t>
            </a:r>
            <a:endParaRPr lang="zh-CN" alt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8782"/>
            <a:ext cx="4794250" cy="527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0" y="685800"/>
            <a:ext cx="4111186" cy="236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77914" y="3189934"/>
            <a:ext cx="3961286" cy="3416320"/>
          </a:xfrm>
          <a:prstGeom prst="rect">
            <a:avLst/>
          </a:prstGeom>
          <a:noFill/>
        </p:spPr>
        <p:txBody>
          <a:bodyPr wrap="square" rtlCol="0">
            <a:spAutoFit/>
          </a:bodyPr>
          <a:lstStyle/>
          <a:p>
            <a:r>
              <a:rPr lang="en-US" altLang="zh-CN" dirty="0" smtClean="0"/>
              <a:t>Predict biogenic emission</a:t>
            </a:r>
          </a:p>
          <a:p>
            <a:pPr marL="285750" indent="-285750">
              <a:buFont typeface="Arial" pitchFamily="34" charset="0"/>
              <a:buChar char="•"/>
            </a:pPr>
            <a:r>
              <a:rPr lang="en-US" altLang="zh-CN" dirty="0" smtClean="0"/>
              <a:t>Emission=f(radiation, temperature,</a:t>
            </a:r>
          </a:p>
          <a:p>
            <a:r>
              <a:rPr lang="en-US" altLang="zh-CN" dirty="0" smtClean="0"/>
              <a:t>soil moisture, vegetation type, vegetation growth)</a:t>
            </a:r>
          </a:p>
          <a:p>
            <a:pPr marL="285750" indent="-285750">
              <a:buFont typeface="Arial" pitchFamily="34" charset="0"/>
              <a:buChar char="•"/>
            </a:pPr>
            <a:r>
              <a:rPr lang="en-US" altLang="zh-CN" dirty="0"/>
              <a:t>Uncertainty pertaining to land use </a:t>
            </a:r>
            <a:r>
              <a:rPr lang="en-US" altLang="zh-CN" dirty="0" smtClean="0"/>
              <a:t>shift</a:t>
            </a:r>
          </a:p>
          <a:p>
            <a:endParaRPr lang="en-US" altLang="zh-CN" dirty="0" smtClean="0"/>
          </a:p>
          <a:p>
            <a:r>
              <a:rPr lang="en-US" altLang="zh-CN" dirty="0" smtClean="0"/>
              <a:t>Calculate impact</a:t>
            </a:r>
            <a:endParaRPr lang="en-US" altLang="zh-CN" dirty="0"/>
          </a:p>
          <a:p>
            <a:pPr marL="285750" indent="-285750">
              <a:buFont typeface="Arial" pitchFamily="34" charset="0"/>
              <a:buChar char="•"/>
            </a:pPr>
            <a:r>
              <a:rPr lang="en-US" altLang="zh-CN" dirty="0"/>
              <a:t>Uncertainty </a:t>
            </a:r>
            <a:r>
              <a:rPr lang="en-US" altLang="zh-CN" dirty="0" smtClean="0"/>
              <a:t>of chemical mechanisms</a:t>
            </a:r>
          </a:p>
          <a:p>
            <a:pPr marL="285750" indent="-285750">
              <a:buFont typeface="Arial" pitchFamily="34" charset="0"/>
              <a:buChar char="•"/>
            </a:pPr>
            <a:r>
              <a:rPr lang="en-US" altLang="zh-CN" dirty="0" smtClean="0"/>
              <a:t>Uncertainty of VOC-aerosol-cloud feedbacks</a:t>
            </a:r>
            <a:endParaRPr lang="zh-CN" altLang="en-US" dirty="0"/>
          </a:p>
          <a:p>
            <a:endParaRPr lang="zh-CN" altLang="en-US" dirty="0"/>
          </a:p>
        </p:txBody>
      </p:sp>
    </p:spTree>
    <p:extLst>
      <p:ext uri="{BB962C8B-B14F-4D97-AF65-F5344CB8AC3E}">
        <p14:creationId xmlns:p14="http://schemas.microsoft.com/office/powerpoint/2010/main" val="2370494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7286" y="152400"/>
            <a:ext cx="5283513" cy="487362"/>
          </a:xfrm>
        </p:spPr>
        <p:txBody>
          <a:bodyPr>
            <a:normAutofit fontScale="90000"/>
          </a:bodyPr>
          <a:lstStyle/>
          <a:p>
            <a:r>
              <a:rPr lang="en-US" altLang="zh-CN" dirty="0" smtClean="0"/>
              <a:t>Lightning and soil </a:t>
            </a:r>
            <a:r>
              <a:rPr lang="en-US" altLang="zh-CN" dirty="0" err="1" smtClean="0"/>
              <a:t>NOx</a:t>
            </a:r>
            <a:endParaRPr lang="zh-CN" altLang="en-US" dirty="0"/>
          </a:p>
        </p:txBody>
      </p:sp>
      <p:sp>
        <p:nvSpPr>
          <p:cNvPr id="4" name="TextBox 3"/>
          <p:cNvSpPr txBox="1"/>
          <p:nvPr/>
        </p:nvSpPr>
        <p:spPr>
          <a:xfrm>
            <a:off x="1834578" y="5174361"/>
            <a:ext cx="1544077" cy="369332"/>
          </a:xfrm>
          <a:prstGeom prst="rect">
            <a:avLst/>
          </a:prstGeom>
          <a:noFill/>
        </p:spPr>
        <p:txBody>
          <a:bodyPr wrap="none" rtlCol="0">
            <a:spAutoFit/>
          </a:bodyPr>
          <a:lstStyle/>
          <a:p>
            <a:r>
              <a:rPr lang="en-US" altLang="zh-CN" dirty="0" smtClean="0"/>
              <a:t>Wu et al, 2008</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113" y="1579671"/>
            <a:ext cx="7536037"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24600" y="3200400"/>
            <a:ext cx="583814" cy="369332"/>
          </a:xfrm>
          <a:prstGeom prst="rect">
            <a:avLst/>
          </a:prstGeom>
          <a:noFill/>
        </p:spPr>
        <p:txBody>
          <a:bodyPr wrap="none" rtlCol="0">
            <a:spAutoFit/>
          </a:bodyPr>
          <a:lstStyle/>
          <a:p>
            <a:r>
              <a:rPr lang="en-US" altLang="zh-CN" dirty="0" smtClean="0"/>
              <a:t>21%</a:t>
            </a:r>
            <a:endParaRPr lang="zh-CN" altLang="en-US" dirty="0"/>
          </a:p>
        </p:txBody>
      </p:sp>
      <p:sp>
        <p:nvSpPr>
          <p:cNvPr id="14" name="TextBox 13"/>
          <p:cNvSpPr txBox="1"/>
          <p:nvPr/>
        </p:nvSpPr>
        <p:spPr>
          <a:xfrm>
            <a:off x="7848600" y="1905000"/>
            <a:ext cx="583814" cy="369332"/>
          </a:xfrm>
          <a:prstGeom prst="rect">
            <a:avLst/>
          </a:prstGeom>
          <a:noFill/>
        </p:spPr>
        <p:txBody>
          <a:bodyPr wrap="none" rtlCol="0">
            <a:spAutoFit/>
          </a:bodyPr>
          <a:lstStyle/>
          <a:p>
            <a:r>
              <a:rPr lang="en-US" altLang="zh-CN" dirty="0" smtClean="0"/>
              <a:t>11%</a:t>
            </a:r>
            <a:endParaRPr lang="zh-CN" altLang="en-US" dirty="0"/>
          </a:p>
        </p:txBody>
      </p:sp>
      <p:sp>
        <p:nvSpPr>
          <p:cNvPr id="12" name="TextBox 11"/>
          <p:cNvSpPr txBox="1"/>
          <p:nvPr/>
        </p:nvSpPr>
        <p:spPr>
          <a:xfrm>
            <a:off x="2895600" y="5863828"/>
            <a:ext cx="5080943" cy="369332"/>
          </a:xfrm>
          <a:prstGeom prst="rect">
            <a:avLst/>
          </a:prstGeom>
          <a:noFill/>
        </p:spPr>
        <p:txBody>
          <a:bodyPr wrap="none" rtlCol="0">
            <a:spAutoFit/>
          </a:bodyPr>
          <a:lstStyle/>
          <a:p>
            <a:r>
              <a:rPr lang="en-US" altLang="zh-CN" dirty="0" smtClean="0"/>
              <a:t>Uncertainty pertaining to lightning parameterization</a:t>
            </a:r>
            <a:endParaRPr lang="zh-CN" altLang="en-US" dirty="0"/>
          </a:p>
        </p:txBody>
      </p:sp>
    </p:spTree>
    <p:extLst>
      <p:ext uri="{BB962C8B-B14F-4D97-AF65-F5344CB8AC3E}">
        <p14:creationId xmlns:p14="http://schemas.microsoft.com/office/powerpoint/2010/main" val="979144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9263" y="152400"/>
            <a:ext cx="4572000" cy="487362"/>
          </a:xfrm>
        </p:spPr>
        <p:txBody>
          <a:bodyPr>
            <a:normAutofit fontScale="90000"/>
          </a:bodyPr>
          <a:lstStyle/>
          <a:p>
            <a:r>
              <a:rPr lang="en-US" altLang="zh-CN" dirty="0" smtClean="0"/>
              <a:t>Wildfire</a:t>
            </a:r>
            <a:endParaRPr lang="zh-CN" altLang="en-US" dirty="0"/>
          </a:p>
        </p:txBody>
      </p:sp>
      <p:sp>
        <p:nvSpPr>
          <p:cNvPr id="3" name="TextBox 2"/>
          <p:cNvSpPr txBox="1"/>
          <p:nvPr/>
        </p:nvSpPr>
        <p:spPr>
          <a:xfrm>
            <a:off x="1066800" y="1171545"/>
            <a:ext cx="6388287" cy="400110"/>
          </a:xfrm>
          <a:prstGeom prst="rect">
            <a:avLst/>
          </a:prstGeom>
          <a:noFill/>
        </p:spPr>
        <p:txBody>
          <a:bodyPr wrap="none" rtlCol="0">
            <a:spAutoFit/>
          </a:bodyPr>
          <a:lstStyle/>
          <a:p>
            <a:r>
              <a:rPr lang="en-US" altLang="zh-CN" sz="2000" dirty="0" smtClean="0"/>
              <a:t>Emission=f(humidity, cumulative precipitation, fuel loading)</a:t>
            </a:r>
            <a:endParaRPr lang="zh-CN" alt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04" y="1676400"/>
            <a:ext cx="6643688" cy="236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76804" y="4343400"/>
            <a:ext cx="2290692" cy="369332"/>
          </a:xfrm>
          <a:prstGeom prst="rect">
            <a:avLst/>
          </a:prstGeom>
          <a:noFill/>
        </p:spPr>
        <p:txBody>
          <a:bodyPr wrap="none" rtlCol="0">
            <a:spAutoFit/>
          </a:bodyPr>
          <a:lstStyle/>
          <a:p>
            <a:r>
              <a:rPr lang="en-US" altLang="zh-CN" dirty="0" err="1"/>
              <a:t>Westerling</a:t>
            </a:r>
            <a:r>
              <a:rPr lang="en-US" altLang="zh-CN" dirty="0"/>
              <a:t> </a:t>
            </a:r>
            <a:r>
              <a:rPr lang="en-US" altLang="zh-CN" i="1" dirty="0"/>
              <a:t>et </a:t>
            </a:r>
            <a:r>
              <a:rPr lang="en-US" altLang="zh-CN" i="1" dirty="0" smtClean="0"/>
              <a:t>al., 2006</a:t>
            </a:r>
            <a:endParaRPr lang="zh-CN" altLang="en-US" dirty="0"/>
          </a:p>
        </p:txBody>
      </p:sp>
    </p:spTree>
    <p:extLst>
      <p:ext uri="{BB962C8B-B14F-4D97-AF65-F5344CB8AC3E}">
        <p14:creationId xmlns:p14="http://schemas.microsoft.com/office/powerpoint/2010/main" val="2908411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Limitations</a:t>
            </a:r>
            <a:endParaRPr lang="en-US" dirty="0"/>
          </a:p>
        </p:txBody>
      </p:sp>
      <p:sp>
        <p:nvSpPr>
          <p:cNvPr id="3" name="Content Placeholder 2"/>
          <p:cNvSpPr>
            <a:spLocks noGrp="1"/>
          </p:cNvSpPr>
          <p:nvPr>
            <p:ph idx="1"/>
          </p:nvPr>
        </p:nvSpPr>
        <p:spPr>
          <a:xfrm>
            <a:off x="1435608" y="1447800"/>
            <a:ext cx="7251192" cy="3124200"/>
          </a:xfrm>
        </p:spPr>
        <p:txBody>
          <a:bodyPr>
            <a:normAutofit fontScale="77500" lnSpcReduction="20000"/>
          </a:bodyPr>
          <a:lstStyle/>
          <a:p>
            <a:r>
              <a:rPr lang="en-US" dirty="0" smtClean="0"/>
              <a:t>Incomplete representation due to technical challenges </a:t>
            </a:r>
          </a:p>
          <a:p>
            <a:pPr lvl="1"/>
            <a:r>
              <a:rPr lang="en-US" dirty="0" smtClean="0"/>
              <a:t>e.g. computing power, lack of fundamental understanding, etc.</a:t>
            </a:r>
          </a:p>
          <a:p>
            <a:r>
              <a:rPr lang="en-US" dirty="0" smtClean="0"/>
              <a:t>Inter-model variability </a:t>
            </a:r>
            <a:r>
              <a:rPr lang="en-US" dirty="0"/>
              <a:t>and </a:t>
            </a:r>
            <a:r>
              <a:rPr lang="en-US" dirty="0" smtClean="0"/>
              <a:t>model evaluation</a:t>
            </a:r>
          </a:p>
          <a:p>
            <a:pPr lvl="1"/>
            <a:r>
              <a:rPr lang="en-US" dirty="0" smtClean="0"/>
              <a:t>Error sources: 1)</a:t>
            </a:r>
            <a:r>
              <a:rPr lang="en-US" dirty="0"/>
              <a:t> the bias in the present-day </a:t>
            </a:r>
            <a:r>
              <a:rPr lang="en-US" dirty="0" smtClean="0"/>
              <a:t>simulation, 2)and </a:t>
            </a:r>
            <a:r>
              <a:rPr lang="en-US" dirty="0"/>
              <a:t>some (hypothetical) bias in simulating the future conditions</a:t>
            </a:r>
            <a:r>
              <a:rPr lang="en-US" dirty="0" smtClean="0"/>
              <a:t>.</a:t>
            </a:r>
          </a:p>
          <a:p>
            <a:pPr marL="365760" lvl="1" indent="-283464">
              <a:spcBef>
                <a:spcPts val="600"/>
              </a:spcBef>
              <a:buSzPct val="80000"/>
              <a:buFont typeface="Wingdings 2"/>
              <a:buChar char=""/>
            </a:pPr>
            <a:r>
              <a:rPr lang="en-US" sz="3200" dirty="0" smtClean="0"/>
              <a:t>Uncertainties </a:t>
            </a:r>
            <a:r>
              <a:rPr lang="en-US" sz="3200" dirty="0"/>
              <a:t>in </a:t>
            </a:r>
            <a:r>
              <a:rPr lang="en-US" sz="3200" dirty="0" smtClean="0"/>
              <a:t>chemical mechanisms</a:t>
            </a:r>
            <a:endParaRPr lang="en-US" sz="3200" dirty="0"/>
          </a:p>
        </p:txBody>
      </p:sp>
    </p:spTree>
    <p:extLst>
      <p:ext uri="{BB962C8B-B14F-4D97-AF65-F5344CB8AC3E}">
        <p14:creationId xmlns:p14="http://schemas.microsoft.com/office/powerpoint/2010/main" val="4243696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Integrated effects of climate changes and changes in anthropogenic emissions</a:t>
            </a:r>
          </a:p>
          <a:p>
            <a:pPr lvl="1"/>
            <a:r>
              <a:rPr lang="en-US" dirty="0" smtClean="0"/>
              <a:t>EPA has initiated several </a:t>
            </a:r>
            <a:r>
              <a:rPr lang="en-US" dirty="0"/>
              <a:t>projects that are developing new methods and modeling tools for creating </a:t>
            </a:r>
            <a:r>
              <a:rPr lang="en-US" dirty="0" smtClean="0"/>
              <a:t>regional-scale emissions </a:t>
            </a:r>
            <a:r>
              <a:rPr lang="en-US" dirty="0"/>
              <a:t>projections for the United States</a:t>
            </a:r>
            <a:r>
              <a:rPr lang="en-US" dirty="0" smtClean="0"/>
              <a:t>.</a:t>
            </a:r>
          </a:p>
          <a:p>
            <a:pPr marL="365760" lvl="1" indent="-283464">
              <a:spcBef>
                <a:spcPts val="600"/>
              </a:spcBef>
              <a:buSzPct val="80000"/>
              <a:buFont typeface="Wingdings 2"/>
              <a:buChar char=""/>
            </a:pPr>
            <a:r>
              <a:rPr lang="en-US" sz="3200" dirty="0"/>
              <a:t>Modeling systems </a:t>
            </a:r>
            <a:r>
              <a:rPr lang="en-US" sz="3200" dirty="0" smtClean="0"/>
              <a:t>extension</a:t>
            </a:r>
            <a:endParaRPr lang="en-US" dirty="0"/>
          </a:p>
          <a:p>
            <a:pPr lvl="1">
              <a:buSzPct val="80000"/>
            </a:pPr>
            <a:r>
              <a:rPr lang="en-US" dirty="0" smtClean="0"/>
              <a:t>Exploring </a:t>
            </a:r>
            <a:r>
              <a:rPr lang="en-US" dirty="0"/>
              <a:t>modeling </a:t>
            </a:r>
            <a:r>
              <a:rPr lang="en-US" dirty="0" smtClean="0"/>
              <a:t>uncertainties</a:t>
            </a:r>
          </a:p>
          <a:p>
            <a:pPr lvl="1">
              <a:buSzPct val="80000"/>
            </a:pPr>
            <a:r>
              <a:rPr lang="en-US" dirty="0" smtClean="0"/>
              <a:t>Additional model development (biogenic emissions representation)</a:t>
            </a:r>
          </a:p>
          <a:p>
            <a:pPr lvl="1">
              <a:buSzPct val="80000"/>
            </a:pPr>
            <a:r>
              <a:rPr lang="en-US" dirty="0" smtClean="0"/>
              <a:t>Additional pollutants – PM, Hg</a:t>
            </a:r>
          </a:p>
          <a:p>
            <a:pPr lvl="2">
              <a:buSzPct val="80000"/>
            </a:pPr>
            <a:r>
              <a:rPr lang="en-US" dirty="0" smtClean="0"/>
              <a:t>PM – precipitation, model aerosol chemistry, aerosol-cloud interactions, semi-volatile species</a:t>
            </a:r>
          </a:p>
          <a:p>
            <a:pPr lvl="2">
              <a:buSzPct val="80000"/>
            </a:pPr>
            <a:r>
              <a:rPr lang="en-US" dirty="0" smtClean="0"/>
              <a:t>Hg – heterogeneous oxidation, dry deposition, Hg chemistry in fog, clouds, photochemical smog.</a:t>
            </a:r>
          </a:p>
          <a:p>
            <a:pPr lvl="1">
              <a:buSzPct val="80000"/>
            </a:pPr>
            <a:endParaRPr lang="en-US" sz="2900" dirty="0"/>
          </a:p>
          <a:p>
            <a:pPr marL="365760" lvl="1" indent="-283464">
              <a:spcBef>
                <a:spcPts val="600"/>
              </a:spcBef>
              <a:buSzPct val="80000"/>
              <a:buFont typeface="Wingdings 2"/>
              <a:buChar char=""/>
            </a:pPr>
            <a:endParaRPr lang="en-US" sz="3200" dirty="0"/>
          </a:p>
        </p:txBody>
      </p:sp>
    </p:spTree>
    <p:extLst>
      <p:ext uri="{BB962C8B-B14F-4D97-AF65-F5344CB8AC3E}">
        <p14:creationId xmlns:p14="http://schemas.microsoft.com/office/powerpoint/2010/main" val="2368900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435608" y="1447800"/>
            <a:ext cx="7498080" cy="4038600"/>
          </a:xfrm>
        </p:spPr>
        <p:txBody>
          <a:bodyPr>
            <a:normAutofit fontScale="85000" lnSpcReduction="10000"/>
          </a:bodyPr>
          <a:lstStyle/>
          <a:p>
            <a:r>
              <a:rPr lang="en-US" dirty="0" smtClean="0"/>
              <a:t>“Warming </a:t>
            </a:r>
            <a:r>
              <a:rPr lang="en-US" dirty="0"/>
              <a:t>of the climate system is unequivocal, as is now evident </a:t>
            </a:r>
            <a:r>
              <a:rPr lang="en-US" dirty="0" smtClean="0"/>
              <a:t>from observations </a:t>
            </a:r>
            <a:r>
              <a:rPr lang="en-US" dirty="0"/>
              <a:t>of increases in global average air and ocean temperatures, widespread melting of </a:t>
            </a:r>
            <a:r>
              <a:rPr lang="en-US" dirty="0" smtClean="0"/>
              <a:t>snow </a:t>
            </a:r>
            <a:r>
              <a:rPr lang="en-US" dirty="0"/>
              <a:t>and ice, and rising global average sea </a:t>
            </a:r>
            <a:r>
              <a:rPr lang="en-US" dirty="0" smtClean="0"/>
              <a:t>level.” </a:t>
            </a:r>
            <a:r>
              <a:rPr lang="en-US" i="1" dirty="0" smtClean="0"/>
              <a:t>(IPCC, 2007);</a:t>
            </a:r>
          </a:p>
          <a:p>
            <a:r>
              <a:rPr lang="en-US" dirty="0" smtClean="0"/>
              <a:t>Air pollution should be studied in terms of a global change issue;</a:t>
            </a:r>
          </a:p>
          <a:p>
            <a:r>
              <a:rPr lang="en-US" dirty="0" smtClean="0"/>
              <a:t>Potential impact of long-term, global climate change on regional air quality - the first systematic effort.</a:t>
            </a:r>
            <a:endParaRPr lang="en-US" i="1" dirty="0"/>
          </a:p>
        </p:txBody>
      </p:sp>
    </p:spTree>
    <p:extLst>
      <p:ext uri="{BB962C8B-B14F-4D97-AF65-F5344CB8AC3E}">
        <p14:creationId xmlns:p14="http://schemas.microsoft.com/office/powerpoint/2010/main" val="3862508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88008" y="42703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mtClean="0"/>
              <a:t>Future Directions</a:t>
            </a:r>
            <a:endParaRPr lang="en-US" dirty="0"/>
          </a:p>
        </p:txBody>
      </p:sp>
      <p:sp>
        <p:nvSpPr>
          <p:cNvPr id="5" name="Content Placeholder 2"/>
          <p:cNvSpPr txBox="1">
            <a:spLocks/>
          </p:cNvSpPr>
          <p:nvPr/>
        </p:nvSpPr>
        <p:spPr>
          <a:xfrm>
            <a:off x="1588008" y="1447800"/>
            <a:ext cx="7498080" cy="4800600"/>
          </a:xfrm>
          <a:prstGeom prst="rect">
            <a:avLst/>
          </a:prstGeom>
        </p:spPr>
        <p:txBody>
          <a:bodyPr>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lvl="1" indent="-283464">
              <a:spcBef>
                <a:spcPts val="600"/>
              </a:spcBef>
              <a:buSzPct val="80000"/>
              <a:buFont typeface="Wingdings 2"/>
              <a:buChar char=""/>
            </a:pPr>
            <a:r>
              <a:rPr lang="en-US" sz="3200" dirty="0" smtClean="0"/>
              <a:t>Combine impacts of climate and emissions</a:t>
            </a:r>
          </a:p>
          <a:p>
            <a:pPr lvl="1">
              <a:buSzPct val="80000"/>
            </a:pPr>
            <a:r>
              <a:rPr lang="en-US" dirty="0" smtClean="0"/>
              <a:t>Detailed scenarios of U.S. anthropogenic precursor pollutants</a:t>
            </a:r>
          </a:p>
          <a:p>
            <a:pPr marL="365760" lvl="1" indent="-283464">
              <a:spcBef>
                <a:spcPts val="600"/>
              </a:spcBef>
              <a:buSzPct val="80000"/>
              <a:buFont typeface="Wingdings 2"/>
              <a:buChar char=""/>
            </a:pPr>
            <a:r>
              <a:rPr lang="en-US" sz="3200" dirty="0" smtClean="0"/>
              <a:t>Modeling the drivers of air pollutant emissions</a:t>
            </a:r>
          </a:p>
          <a:p>
            <a:pPr lvl="1">
              <a:buSzPct val="80000"/>
            </a:pPr>
            <a:r>
              <a:rPr lang="en-US" sz="2900" dirty="0" smtClean="0"/>
              <a:t>Economic growth and technology choices;</a:t>
            </a:r>
          </a:p>
          <a:p>
            <a:pPr lvl="1">
              <a:buSzPct val="80000"/>
            </a:pPr>
            <a:r>
              <a:rPr lang="en-US" sz="2900" dirty="0" smtClean="0"/>
              <a:t>Land use and transportation</a:t>
            </a:r>
          </a:p>
          <a:p>
            <a:pPr lvl="1">
              <a:buSzPct val="80000"/>
            </a:pPr>
            <a:r>
              <a:rPr lang="en-US" sz="2900" dirty="0" smtClean="0"/>
              <a:t>Biogenic VOCs</a:t>
            </a:r>
          </a:p>
          <a:p>
            <a:pPr lvl="1">
              <a:buSzPct val="80000"/>
            </a:pPr>
            <a:r>
              <a:rPr lang="en-US" sz="2900" dirty="0" smtClean="0"/>
              <a:t>Wildfires (wildfire-generated O</a:t>
            </a:r>
            <a:r>
              <a:rPr lang="en-US" sz="2900" baseline="-25000" dirty="0" smtClean="0"/>
              <a:t>3</a:t>
            </a:r>
            <a:r>
              <a:rPr lang="en-US" sz="2900" dirty="0" smtClean="0"/>
              <a:t> and PM precursor emissions)</a:t>
            </a:r>
          </a:p>
          <a:p>
            <a:pPr lvl="1">
              <a:buSzPct val="80000"/>
            </a:pPr>
            <a:endParaRPr lang="en-US" sz="2900" dirty="0" smtClean="0"/>
          </a:p>
          <a:p>
            <a:pPr marL="365760" lvl="1" indent="-283464">
              <a:spcBef>
                <a:spcPts val="600"/>
              </a:spcBef>
              <a:buSzPct val="80000"/>
              <a:buFont typeface="Wingdings 2"/>
              <a:buChar char=""/>
            </a:pPr>
            <a:endParaRPr lang="en-US" sz="3200" dirty="0"/>
          </a:p>
        </p:txBody>
      </p:sp>
    </p:spTree>
    <p:extLst>
      <p:ext uri="{BB962C8B-B14F-4D97-AF65-F5344CB8AC3E}">
        <p14:creationId xmlns:p14="http://schemas.microsoft.com/office/powerpoint/2010/main" val="4193949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590800"/>
            <a:ext cx="7498080" cy="1143000"/>
          </a:xfrm>
        </p:spPr>
        <p:txBody>
          <a:bodyPr/>
          <a:lstStyle/>
          <a:p>
            <a:r>
              <a:rPr lang="en-US" dirty="0" smtClean="0"/>
              <a:t>THANK YOU!</a:t>
            </a:r>
            <a:endParaRPr lang="en-US" dirty="0"/>
          </a:p>
        </p:txBody>
      </p:sp>
    </p:spTree>
    <p:extLst>
      <p:ext uri="{BB962C8B-B14F-4D97-AF65-F5344CB8AC3E}">
        <p14:creationId xmlns:p14="http://schemas.microsoft.com/office/powerpoint/2010/main" val="1885152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87" y="0"/>
            <a:ext cx="8772143" cy="1143000"/>
          </a:xfrm>
        </p:spPr>
        <p:txBody>
          <a:bodyPr>
            <a:noAutofit/>
          </a:bodyPr>
          <a:lstStyle/>
          <a:p>
            <a:r>
              <a:rPr lang="en-US" sz="2800" b="1" dirty="0" smtClean="0"/>
              <a:t>Brainstorm</a:t>
            </a:r>
            <a:r>
              <a:rPr lang="en-US" sz="2800" dirty="0" smtClean="0"/>
              <a:t> – What affects future O</a:t>
            </a:r>
            <a:r>
              <a:rPr lang="en-US" sz="2800" baseline="-25000" dirty="0" smtClean="0"/>
              <a:t>3</a:t>
            </a:r>
            <a:r>
              <a:rPr lang="en-US" sz="2800" dirty="0" smtClean="0"/>
              <a:t> concentration?</a:t>
            </a:r>
            <a:endParaRPr lang="en-US" sz="2800" dirty="0"/>
          </a:p>
        </p:txBody>
      </p:sp>
      <p:sp>
        <p:nvSpPr>
          <p:cNvPr id="4" name="Oval 3"/>
          <p:cNvSpPr/>
          <p:nvPr/>
        </p:nvSpPr>
        <p:spPr>
          <a:xfrm>
            <a:off x="4048123" y="2476500"/>
            <a:ext cx="904875"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O</a:t>
            </a:r>
            <a:r>
              <a:rPr lang="en-US" baseline="-25000" dirty="0" smtClean="0"/>
              <a:t>3</a:t>
            </a:r>
            <a:endParaRPr lang="en-US" baseline="-25000" dirty="0"/>
          </a:p>
        </p:txBody>
      </p:sp>
      <p:cxnSp>
        <p:nvCxnSpPr>
          <p:cNvPr id="8" name="Straight Arrow Connector 7"/>
          <p:cNvCxnSpPr>
            <a:stCxn id="10" idx="2"/>
            <a:endCxn id="4" idx="0"/>
          </p:cNvCxnSpPr>
          <p:nvPr/>
        </p:nvCxnSpPr>
        <p:spPr>
          <a:xfrm>
            <a:off x="4487464" y="2162175"/>
            <a:ext cx="13097" cy="3143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4073126" y="1781175"/>
            <a:ext cx="828675"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Losses</a:t>
            </a:r>
            <a:endParaRPr lang="en-US" dirty="0"/>
          </a:p>
        </p:txBody>
      </p:sp>
      <p:cxnSp>
        <p:nvCxnSpPr>
          <p:cNvPr id="15" name="Straight Arrow Connector 14"/>
          <p:cNvCxnSpPr>
            <a:stCxn id="16" idx="1"/>
            <a:endCxn id="10" idx="3"/>
          </p:cNvCxnSpPr>
          <p:nvPr/>
        </p:nvCxnSpPr>
        <p:spPr>
          <a:xfrm flipH="1">
            <a:off x="4901801" y="1476375"/>
            <a:ext cx="447677" cy="495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5349478" y="1285875"/>
            <a:ext cx="1783558" cy="381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Dry Deposition</a:t>
            </a:r>
            <a:endParaRPr lang="en-US" dirty="0"/>
          </a:p>
        </p:txBody>
      </p:sp>
      <p:cxnSp>
        <p:nvCxnSpPr>
          <p:cNvPr id="27" name="Straight Arrow Connector 26"/>
          <p:cNvCxnSpPr>
            <a:stCxn id="28" idx="3"/>
            <a:endCxn id="10" idx="1"/>
          </p:cNvCxnSpPr>
          <p:nvPr/>
        </p:nvCxnSpPr>
        <p:spPr>
          <a:xfrm>
            <a:off x="3704036" y="1504950"/>
            <a:ext cx="369090" cy="466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1920478" y="1314450"/>
            <a:ext cx="1783558" cy="381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Chemical Losses</a:t>
            </a:r>
            <a:endParaRPr lang="en-US" dirty="0"/>
          </a:p>
        </p:txBody>
      </p:sp>
      <p:cxnSp>
        <p:nvCxnSpPr>
          <p:cNvPr id="29" name="Straight Arrow Connector 28"/>
          <p:cNvCxnSpPr>
            <a:stCxn id="30" idx="0"/>
            <a:endCxn id="10" idx="0"/>
          </p:cNvCxnSpPr>
          <p:nvPr/>
        </p:nvCxnSpPr>
        <p:spPr>
          <a:xfrm flipH="1">
            <a:off x="4487464" y="876300"/>
            <a:ext cx="26194" cy="9048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Rectangle 29"/>
          <p:cNvSpPr/>
          <p:nvPr/>
        </p:nvSpPr>
        <p:spPr>
          <a:xfrm>
            <a:off x="3904058" y="876300"/>
            <a:ext cx="1219200" cy="381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Transport</a:t>
            </a:r>
            <a:endParaRPr lang="en-US" dirty="0"/>
          </a:p>
        </p:txBody>
      </p:sp>
      <p:cxnSp>
        <p:nvCxnSpPr>
          <p:cNvPr id="43" name="Straight Arrow Connector 42"/>
          <p:cNvCxnSpPr>
            <a:stCxn id="44" idx="0"/>
            <a:endCxn id="4" idx="4"/>
          </p:cNvCxnSpPr>
          <p:nvPr/>
        </p:nvCxnSpPr>
        <p:spPr>
          <a:xfrm flipH="1" flipV="1">
            <a:off x="4500561" y="3086100"/>
            <a:ext cx="13097" cy="3286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4" name="Rectangle 43"/>
          <p:cNvSpPr/>
          <p:nvPr/>
        </p:nvSpPr>
        <p:spPr>
          <a:xfrm>
            <a:off x="3848099" y="3414712"/>
            <a:ext cx="1331118"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Emissions</a:t>
            </a:r>
            <a:endParaRPr lang="en-US" dirty="0"/>
          </a:p>
        </p:txBody>
      </p:sp>
      <p:cxnSp>
        <p:nvCxnSpPr>
          <p:cNvPr id="49" name="Straight Arrow Connector 48"/>
          <p:cNvCxnSpPr>
            <a:stCxn id="50" idx="3"/>
            <a:endCxn id="4" idx="2"/>
          </p:cNvCxnSpPr>
          <p:nvPr/>
        </p:nvCxnSpPr>
        <p:spPr>
          <a:xfrm flipV="1">
            <a:off x="3117055" y="2781300"/>
            <a:ext cx="931068" cy="269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1600200" y="2859880"/>
            <a:ext cx="1516855"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Meteorology</a:t>
            </a:r>
            <a:endParaRPr lang="en-US" dirty="0"/>
          </a:p>
        </p:txBody>
      </p:sp>
      <p:cxnSp>
        <p:nvCxnSpPr>
          <p:cNvPr id="91" name="Straight Arrow Connector 90"/>
          <p:cNvCxnSpPr>
            <a:stCxn id="92" idx="1"/>
            <a:endCxn id="4" idx="6"/>
          </p:cNvCxnSpPr>
          <p:nvPr/>
        </p:nvCxnSpPr>
        <p:spPr>
          <a:xfrm flipH="1" flipV="1">
            <a:off x="4952998" y="2781300"/>
            <a:ext cx="990602" cy="2786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2" name="Rectangle 91"/>
          <p:cNvSpPr/>
          <p:nvPr/>
        </p:nvSpPr>
        <p:spPr>
          <a:xfrm>
            <a:off x="5943600" y="2869406"/>
            <a:ext cx="1331118"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Others ??</a:t>
            </a:r>
            <a:endParaRPr lang="en-US" dirty="0"/>
          </a:p>
        </p:txBody>
      </p:sp>
      <p:cxnSp>
        <p:nvCxnSpPr>
          <p:cNvPr id="98" name="Straight Arrow Connector 97"/>
          <p:cNvCxnSpPr>
            <a:stCxn id="99" idx="0"/>
            <a:endCxn id="44" idx="2"/>
          </p:cNvCxnSpPr>
          <p:nvPr/>
        </p:nvCxnSpPr>
        <p:spPr>
          <a:xfrm flipV="1">
            <a:off x="3939778" y="3795712"/>
            <a:ext cx="573880" cy="2905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9" name="Rectangle 98"/>
          <p:cNvSpPr/>
          <p:nvPr/>
        </p:nvSpPr>
        <p:spPr>
          <a:xfrm>
            <a:off x="3520677" y="4086222"/>
            <a:ext cx="838201"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VOCs</a:t>
            </a:r>
            <a:endParaRPr lang="en-US" dirty="0"/>
          </a:p>
        </p:txBody>
      </p:sp>
      <p:cxnSp>
        <p:nvCxnSpPr>
          <p:cNvPr id="106" name="Straight Arrow Connector 105"/>
          <p:cNvCxnSpPr>
            <a:stCxn id="107" idx="0"/>
            <a:endCxn id="44" idx="2"/>
          </p:cNvCxnSpPr>
          <p:nvPr/>
        </p:nvCxnSpPr>
        <p:spPr>
          <a:xfrm flipH="1" flipV="1">
            <a:off x="4513658" y="3795712"/>
            <a:ext cx="492921" cy="2905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7" name="Rectangle 106"/>
          <p:cNvSpPr/>
          <p:nvPr/>
        </p:nvSpPr>
        <p:spPr>
          <a:xfrm>
            <a:off x="4587478" y="4086222"/>
            <a:ext cx="838201"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NOx</a:t>
            </a:r>
            <a:endParaRPr lang="en-US" dirty="0"/>
          </a:p>
        </p:txBody>
      </p:sp>
    </p:spTree>
    <p:extLst>
      <p:ext uri="{BB962C8B-B14F-4D97-AF65-F5344CB8AC3E}">
        <p14:creationId xmlns:p14="http://schemas.microsoft.com/office/powerpoint/2010/main" val="1577228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factors affecting ozone in 30 years</a:t>
            </a:r>
            <a:endParaRPr lang="en-US" dirty="0"/>
          </a:p>
        </p:txBody>
      </p:sp>
      <p:sp>
        <p:nvSpPr>
          <p:cNvPr id="3" name="Content Placeholder 2"/>
          <p:cNvSpPr>
            <a:spLocks noGrp="1"/>
          </p:cNvSpPr>
          <p:nvPr>
            <p:ph idx="1"/>
          </p:nvPr>
        </p:nvSpPr>
        <p:spPr>
          <a:xfrm>
            <a:off x="1435608" y="1447800"/>
            <a:ext cx="7498080" cy="4800600"/>
          </a:xfrm>
        </p:spPr>
        <p:txBody>
          <a:bodyPr>
            <a:normAutofit fontScale="92500" lnSpcReduction="10000"/>
          </a:bodyPr>
          <a:lstStyle/>
          <a:p>
            <a:r>
              <a:rPr lang="en-US" sz="2800" dirty="0" smtClean="0"/>
              <a:t>Temperature (up, O3 up) ?</a:t>
            </a:r>
          </a:p>
          <a:p>
            <a:r>
              <a:rPr lang="en-US" sz="2800" dirty="0" smtClean="0"/>
              <a:t>Cloud cover (up, O3 down) </a:t>
            </a:r>
          </a:p>
          <a:p>
            <a:r>
              <a:rPr lang="en-US" sz="2800" dirty="0" smtClean="0"/>
              <a:t>Humidity (up, ) precip up, ozone down</a:t>
            </a:r>
          </a:p>
          <a:p>
            <a:r>
              <a:rPr lang="en-US" sz="2800" dirty="0" smtClean="0"/>
              <a:t>Humidity up, OH up, O1d+H2O up, complicated</a:t>
            </a:r>
          </a:p>
          <a:p>
            <a:r>
              <a:rPr lang="en-US" sz="2800" dirty="0" smtClean="0"/>
              <a:t>Transportation emission up, o3 up</a:t>
            </a:r>
          </a:p>
          <a:p>
            <a:r>
              <a:rPr lang="en-US" sz="2800" dirty="0" smtClean="0"/>
              <a:t> Transportation emssion down, o3 down</a:t>
            </a:r>
          </a:p>
          <a:p>
            <a:r>
              <a:rPr lang="en-US" sz="2800" dirty="0" smtClean="0"/>
              <a:t>Emission control, power plants, o3 down</a:t>
            </a:r>
          </a:p>
          <a:p>
            <a:r>
              <a:rPr lang="en-US" sz="2800" dirty="0" smtClean="0"/>
              <a:t>Urban sprawling ,voc down, o3 down</a:t>
            </a:r>
          </a:p>
          <a:p>
            <a:r>
              <a:rPr lang="en-US" sz="2800" dirty="0" smtClean="0"/>
              <a:t>Drought dust up, voc down, cloud down, stability up, o3 up</a:t>
            </a:r>
          </a:p>
          <a:p>
            <a:r>
              <a:rPr lang="en-US" sz="2800" dirty="0" smtClean="0"/>
              <a:t>Less summer cyclones, o3 up</a:t>
            </a:r>
          </a:p>
          <a:p>
            <a:pPr marL="82296" indent="0">
              <a:buNone/>
            </a:pPr>
            <a:endParaRPr lang="en-US" sz="2800" dirty="0" smtClean="0"/>
          </a:p>
          <a:p>
            <a:endParaRPr lang="en-US" sz="2800" dirty="0"/>
          </a:p>
        </p:txBody>
      </p:sp>
    </p:spTree>
    <p:extLst>
      <p:ext uri="{BB962C8B-B14F-4D97-AF65-F5344CB8AC3E}">
        <p14:creationId xmlns:p14="http://schemas.microsoft.com/office/powerpoint/2010/main" val="3462236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515" y="0"/>
            <a:ext cx="7498080" cy="1143000"/>
          </a:xfrm>
        </p:spPr>
        <p:txBody>
          <a:bodyPr>
            <a:normAutofit/>
          </a:bodyPr>
          <a:lstStyle/>
          <a:p>
            <a:r>
              <a:rPr lang="en-US" sz="3600" dirty="0" smtClean="0"/>
              <a:t>Overall Goal – a phased approach</a:t>
            </a:r>
            <a:endParaRPr lang="en-US" sz="3600" dirty="0"/>
          </a:p>
        </p:txBody>
      </p:sp>
      <p:sp>
        <p:nvSpPr>
          <p:cNvPr id="3" name="Content Placeholder 2"/>
          <p:cNvSpPr>
            <a:spLocks noGrp="1"/>
          </p:cNvSpPr>
          <p:nvPr>
            <p:ph idx="1"/>
          </p:nvPr>
        </p:nvSpPr>
        <p:spPr>
          <a:xfrm>
            <a:off x="1447800" y="914400"/>
            <a:ext cx="7010400" cy="2133600"/>
          </a:xfrm>
        </p:spPr>
        <p:txBody>
          <a:bodyPr>
            <a:normAutofit fontScale="70000" lnSpcReduction="20000"/>
          </a:bodyPr>
          <a:lstStyle/>
          <a:p>
            <a:pPr marL="82296" indent="0">
              <a:buNone/>
            </a:pPr>
            <a:r>
              <a:rPr lang="en-US" dirty="0" smtClean="0"/>
              <a:t>“Enhance </a:t>
            </a:r>
            <a:r>
              <a:rPr lang="en-US" dirty="0"/>
              <a:t>the ability of air quality </a:t>
            </a:r>
            <a:r>
              <a:rPr lang="en-US" dirty="0" smtClean="0"/>
              <a:t>policy makers </a:t>
            </a:r>
            <a:r>
              <a:rPr lang="en-US" dirty="0"/>
              <a:t>and managers to consider global climate change in their decisions through </a:t>
            </a:r>
            <a:r>
              <a:rPr lang="en-US" dirty="0" smtClean="0"/>
              <a:t>this increased </a:t>
            </a:r>
            <a:r>
              <a:rPr lang="en-US" dirty="0"/>
              <a:t>understanding</a:t>
            </a:r>
            <a:r>
              <a:rPr lang="en-US" dirty="0" smtClean="0"/>
              <a:t>.”</a:t>
            </a:r>
          </a:p>
          <a:p>
            <a:r>
              <a:rPr lang="en-US" dirty="0" smtClean="0"/>
              <a:t>Phase I –</a:t>
            </a:r>
            <a:r>
              <a:rPr lang="en-US" b="1" dirty="0" smtClean="0"/>
              <a:t>meteorological </a:t>
            </a:r>
            <a:r>
              <a:rPr lang="en-US" b="1" dirty="0"/>
              <a:t>effects</a:t>
            </a:r>
            <a:r>
              <a:rPr lang="en-US" dirty="0"/>
              <a:t> on air </a:t>
            </a:r>
            <a:r>
              <a:rPr lang="en-US" dirty="0" smtClean="0"/>
              <a:t>quality;</a:t>
            </a:r>
          </a:p>
          <a:p>
            <a:r>
              <a:rPr lang="en-US" dirty="0" smtClean="0"/>
              <a:t>Phase II –combined </a:t>
            </a:r>
            <a:r>
              <a:rPr lang="en-US" dirty="0"/>
              <a:t>impact of changing climate </a:t>
            </a:r>
            <a:r>
              <a:rPr lang="en-US" dirty="0" smtClean="0"/>
              <a:t>and changing </a:t>
            </a:r>
            <a:r>
              <a:rPr lang="en-US" dirty="0"/>
              <a:t>air pollutant emissions on air </a:t>
            </a:r>
            <a:r>
              <a:rPr lang="en-US" dirty="0" smtClean="0"/>
              <a:t>quality (</a:t>
            </a:r>
            <a:r>
              <a:rPr lang="en-US" b="1" dirty="0" smtClean="0"/>
              <a:t>O</a:t>
            </a:r>
            <a:r>
              <a:rPr lang="en-US" b="1" baseline="-25000" dirty="0" smtClean="0"/>
              <a:t>3</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76550"/>
            <a:ext cx="4206914"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604" y="2743200"/>
            <a:ext cx="39541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034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0"/>
            <a:ext cx="6400800" cy="533400"/>
          </a:xfrm>
        </p:spPr>
        <p:txBody>
          <a:bodyPr>
            <a:noAutofit/>
          </a:bodyPr>
          <a:lstStyle/>
          <a:p>
            <a:r>
              <a:rPr lang="en-US" altLang="zh-CN" sz="3600" dirty="0" smtClean="0"/>
              <a:t>Model assessment approach</a:t>
            </a:r>
            <a:endParaRPr lang="zh-CN" alt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64948"/>
            <a:ext cx="8617762" cy="468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764310"/>
            <a:ext cx="2760884" cy="369332"/>
          </a:xfrm>
          <a:prstGeom prst="rect">
            <a:avLst/>
          </a:prstGeom>
          <a:noFill/>
          <a:ln>
            <a:solidFill>
              <a:schemeClr val="tx1"/>
            </a:solidFill>
          </a:ln>
        </p:spPr>
        <p:txBody>
          <a:bodyPr wrap="none" rtlCol="0">
            <a:spAutoFit/>
          </a:bodyPr>
          <a:lstStyle/>
          <a:p>
            <a:r>
              <a:rPr lang="en-US" altLang="zh-CN" dirty="0" smtClean="0"/>
              <a:t>GCM: Global climate model</a:t>
            </a:r>
            <a:endParaRPr lang="zh-CN" altLang="en-US" dirty="0"/>
          </a:p>
        </p:txBody>
      </p:sp>
      <p:sp>
        <p:nvSpPr>
          <p:cNvPr id="6" name="TextBox 5"/>
          <p:cNvSpPr txBox="1"/>
          <p:nvPr/>
        </p:nvSpPr>
        <p:spPr>
          <a:xfrm>
            <a:off x="5077784" y="751380"/>
            <a:ext cx="2937535" cy="369332"/>
          </a:xfrm>
          <a:prstGeom prst="rect">
            <a:avLst/>
          </a:prstGeom>
          <a:noFill/>
          <a:ln>
            <a:solidFill>
              <a:schemeClr val="tx1"/>
            </a:solidFill>
          </a:ln>
        </p:spPr>
        <p:txBody>
          <a:bodyPr wrap="none" rtlCol="0">
            <a:spAutoFit/>
          </a:bodyPr>
          <a:lstStyle/>
          <a:p>
            <a:r>
              <a:rPr lang="en-US" altLang="zh-CN" dirty="0" smtClean="0"/>
              <a:t>RCM: Regional climate model</a:t>
            </a:r>
            <a:endParaRPr lang="zh-CN" altLang="en-US" dirty="0"/>
          </a:p>
        </p:txBody>
      </p:sp>
      <p:sp>
        <p:nvSpPr>
          <p:cNvPr id="7" name="TextBox 6"/>
          <p:cNvSpPr txBox="1"/>
          <p:nvPr/>
        </p:nvSpPr>
        <p:spPr>
          <a:xfrm>
            <a:off x="1737552" y="1371600"/>
            <a:ext cx="3309752" cy="369332"/>
          </a:xfrm>
          <a:prstGeom prst="rect">
            <a:avLst/>
          </a:prstGeom>
          <a:noFill/>
          <a:ln>
            <a:solidFill>
              <a:schemeClr val="tx1"/>
            </a:solidFill>
          </a:ln>
        </p:spPr>
        <p:txBody>
          <a:bodyPr wrap="none" rtlCol="0">
            <a:spAutoFit/>
          </a:bodyPr>
          <a:lstStyle/>
          <a:p>
            <a:r>
              <a:rPr lang="en-US" altLang="zh-CN" dirty="0" smtClean="0"/>
              <a:t>RAQM: regional air quality model</a:t>
            </a:r>
            <a:endParaRPr lang="zh-CN" altLang="en-US" dirty="0"/>
          </a:p>
        </p:txBody>
      </p:sp>
      <p:cxnSp>
        <p:nvCxnSpPr>
          <p:cNvPr id="8" name="直接箭头连接符 7"/>
          <p:cNvCxnSpPr>
            <a:stCxn id="6" idx="2"/>
          </p:cNvCxnSpPr>
          <p:nvPr/>
        </p:nvCxnSpPr>
        <p:spPr>
          <a:xfrm flipH="1">
            <a:off x="5077784" y="1120712"/>
            <a:ext cx="1468768" cy="361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6" idx="1"/>
          </p:cNvCxnSpPr>
          <p:nvPr/>
        </p:nvCxnSpPr>
        <p:spPr>
          <a:xfrm flipV="1">
            <a:off x="3218084" y="936046"/>
            <a:ext cx="1859700" cy="129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74320" y="609600"/>
            <a:ext cx="1347228" cy="369332"/>
          </a:xfrm>
          <a:prstGeom prst="rect">
            <a:avLst/>
          </a:prstGeom>
          <a:noFill/>
        </p:spPr>
        <p:txBody>
          <a:bodyPr wrap="none" rtlCol="0">
            <a:spAutoFit/>
          </a:bodyPr>
          <a:lstStyle/>
          <a:p>
            <a:r>
              <a:rPr lang="en-US" altLang="zh-CN" dirty="0" smtClean="0"/>
              <a:t>downscaling</a:t>
            </a:r>
            <a:endParaRPr lang="zh-CN" altLang="en-US" dirty="0"/>
          </a:p>
        </p:txBody>
      </p:sp>
      <p:sp>
        <p:nvSpPr>
          <p:cNvPr id="10" name="TextBox 9"/>
          <p:cNvSpPr txBox="1"/>
          <p:nvPr/>
        </p:nvSpPr>
        <p:spPr>
          <a:xfrm>
            <a:off x="434340" y="6544301"/>
            <a:ext cx="4339650" cy="369332"/>
          </a:xfrm>
          <a:prstGeom prst="rect">
            <a:avLst/>
          </a:prstGeom>
          <a:noFill/>
        </p:spPr>
        <p:txBody>
          <a:bodyPr wrap="none" rtlCol="0">
            <a:spAutoFit/>
          </a:bodyPr>
          <a:lstStyle/>
          <a:p>
            <a:r>
              <a:rPr lang="en-US" altLang="zh-CN" dirty="0" smtClean="0"/>
              <a:t>Anthropogenic emission held constant</a:t>
            </a:r>
            <a:endParaRPr lang="zh-CN" altLang="en-US" dirty="0"/>
          </a:p>
        </p:txBody>
      </p:sp>
    </p:spTree>
    <p:extLst>
      <p:ext uri="{BB962C8B-B14F-4D97-AF65-F5344CB8AC3E}">
        <p14:creationId xmlns:p14="http://schemas.microsoft.com/office/powerpoint/2010/main" val="136225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0"/>
            <a:ext cx="6400800" cy="533400"/>
          </a:xfrm>
        </p:spPr>
        <p:txBody>
          <a:bodyPr>
            <a:noAutofit/>
          </a:bodyPr>
          <a:lstStyle/>
          <a:p>
            <a:r>
              <a:rPr lang="en-US" altLang="zh-CN" sz="3600" dirty="0" smtClean="0"/>
              <a:t>Model assessment approach</a:t>
            </a:r>
            <a:endParaRPr lang="zh-CN" alt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64948"/>
            <a:ext cx="8617762" cy="468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764310"/>
            <a:ext cx="2760884" cy="369332"/>
          </a:xfrm>
          <a:prstGeom prst="rect">
            <a:avLst/>
          </a:prstGeom>
          <a:noFill/>
          <a:ln>
            <a:solidFill>
              <a:schemeClr val="tx1"/>
            </a:solidFill>
          </a:ln>
        </p:spPr>
        <p:txBody>
          <a:bodyPr wrap="none" rtlCol="0">
            <a:spAutoFit/>
          </a:bodyPr>
          <a:lstStyle/>
          <a:p>
            <a:r>
              <a:rPr lang="en-US" altLang="zh-CN" dirty="0" smtClean="0"/>
              <a:t>GCM: Global climate model</a:t>
            </a:r>
            <a:endParaRPr lang="zh-CN" altLang="en-US" dirty="0"/>
          </a:p>
        </p:txBody>
      </p:sp>
      <p:sp>
        <p:nvSpPr>
          <p:cNvPr id="6" name="TextBox 5"/>
          <p:cNvSpPr txBox="1"/>
          <p:nvPr/>
        </p:nvSpPr>
        <p:spPr>
          <a:xfrm>
            <a:off x="5077784" y="751380"/>
            <a:ext cx="2937535" cy="369332"/>
          </a:xfrm>
          <a:prstGeom prst="rect">
            <a:avLst/>
          </a:prstGeom>
          <a:noFill/>
          <a:ln>
            <a:solidFill>
              <a:schemeClr val="tx1"/>
            </a:solidFill>
          </a:ln>
        </p:spPr>
        <p:txBody>
          <a:bodyPr wrap="none" rtlCol="0">
            <a:spAutoFit/>
          </a:bodyPr>
          <a:lstStyle/>
          <a:p>
            <a:r>
              <a:rPr lang="en-US" altLang="zh-CN" dirty="0" smtClean="0"/>
              <a:t>RCM: Regional climate model</a:t>
            </a:r>
            <a:endParaRPr lang="zh-CN" altLang="en-US" dirty="0"/>
          </a:p>
        </p:txBody>
      </p:sp>
      <p:sp>
        <p:nvSpPr>
          <p:cNvPr id="7" name="TextBox 6"/>
          <p:cNvSpPr txBox="1"/>
          <p:nvPr/>
        </p:nvSpPr>
        <p:spPr>
          <a:xfrm>
            <a:off x="1737552" y="1371600"/>
            <a:ext cx="3309752" cy="369332"/>
          </a:xfrm>
          <a:prstGeom prst="rect">
            <a:avLst/>
          </a:prstGeom>
          <a:noFill/>
          <a:ln>
            <a:solidFill>
              <a:schemeClr val="tx1"/>
            </a:solidFill>
          </a:ln>
        </p:spPr>
        <p:txBody>
          <a:bodyPr wrap="none" rtlCol="0">
            <a:spAutoFit/>
          </a:bodyPr>
          <a:lstStyle/>
          <a:p>
            <a:r>
              <a:rPr lang="en-US" altLang="zh-CN" dirty="0" smtClean="0"/>
              <a:t>RAQM: regional air quality model</a:t>
            </a:r>
            <a:endParaRPr lang="zh-CN" altLang="en-US" dirty="0"/>
          </a:p>
        </p:txBody>
      </p:sp>
      <p:cxnSp>
        <p:nvCxnSpPr>
          <p:cNvPr id="8" name="直接箭头连接符 7"/>
          <p:cNvCxnSpPr>
            <a:stCxn id="6" idx="2"/>
          </p:cNvCxnSpPr>
          <p:nvPr/>
        </p:nvCxnSpPr>
        <p:spPr>
          <a:xfrm flipH="1">
            <a:off x="5077784" y="1120712"/>
            <a:ext cx="1468768" cy="361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6" idx="1"/>
          </p:cNvCxnSpPr>
          <p:nvPr/>
        </p:nvCxnSpPr>
        <p:spPr>
          <a:xfrm flipV="1">
            <a:off x="3218084" y="936046"/>
            <a:ext cx="1859700" cy="129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74320" y="609600"/>
            <a:ext cx="1347228" cy="369332"/>
          </a:xfrm>
          <a:prstGeom prst="rect">
            <a:avLst/>
          </a:prstGeom>
          <a:noFill/>
        </p:spPr>
        <p:txBody>
          <a:bodyPr wrap="none" rtlCol="0">
            <a:spAutoFit/>
          </a:bodyPr>
          <a:lstStyle/>
          <a:p>
            <a:r>
              <a:rPr lang="en-US" altLang="zh-CN" dirty="0" smtClean="0"/>
              <a:t>downscaling</a:t>
            </a:r>
            <a:endParaRPr lang="zh-CN" altLang="en-US" dirty="0"/>
          </a:p>
        </p:txBody>
      </p:sp>
      <p:sp>
        <p:nvSpPr>
          <p:cNvPr id="10" name="TextBox 9"/>
          <p:cNvSpPr txBox="1"/>
          <p:nvPr/>
        </p:nvSpPr>
        <p:spPr>
          <a:xfrm>
            <a:off x="434340" y="6544301"/>
            <a:ext cx="4339650" cy="369332"/>
          </a:xfrm>
          <a:prstGeom prst="rect">
            <a:avLst/>
          </a:prstGeom>
          <a:noFill/>
        </p:spPr>
        <p:txBody>
          <a:bodyPr wrap="none" rtlCol="0">
            <a:spAutoFit/>
          </a:bodyPr>
          <a:lstStyle/>
          <a:p>
            <a:r>
              <a:rPr lang="en-US" altLang="zh-CN" dirty="0" smtClean="0"/>
              <a:t>Anthropogenic emission held constant</a:t>
            </a:r>
            <a:endParaRPr lang="zh-CN" altLang="en-US" dirty="0"/>
          </a:p>
        </p:txBody>
      </p:sp>
      <p:pic>
        <p:nvPicPr>
          <p:cNvPr id="3" name="Picture 2" descr="http://www.usgs.gov/climate_landuse/land_carbon/images/Scenari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962400"/>
            <a:ext cx="291536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hwa.dot.gov/environment/climate_change/adaptation/ongoing_and_current_research/gulf_coast_study/phase2_task2/mobile_variability/clip_image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62400"/>
            <a:ext cx="307614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42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0"/>
            <a:ext cx="6400800" cy="533400"/>
          </a:xfrm>
        </p:spPr>
        <p:txBody>
          <a:bodyPr>
            <a:noAutofit/>
          </a:bodyPr>
          <a:lstStyle/>
          <a:p>
            <a:r>
              <a:rPr lang="en-US" altLang="zh-CN" sz="3600" dirty="0" smtClean="0"/>
              <a:t>Model assessment approach</a:t>
            </a:r>
            <a:endParaRPr lang="zh-CN" alt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64948"/>
            <a:ext cx="8617762" cy="468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764310"/>
            <a:ext cx="2760884" cy="369332"/>
          </a:xfrm>
          <a:prstGeom prst="rect">
            <a:avLst/>
          </a:prstGeom>
          <a:noFill/>
          <a:ln>
            <a:solidFill>
              <a:schemeClr val="tx1"/>
            </a:solidFill>
          </a:ln>
        </p:spPr>
        <p:txBody>
          <a:bodyPr wrap="none" rtlCol="0">
            <a:spAutoFit/>
          </a:bodyPr>
          <a:lstStyle/>
          <a:p>
            <a:r>
              <a:rPr lang="en-US" altLang="zh-CN" dirty="0" smtClean="0"/>
              <a:t>GCM: Global climate model</a:t>
            </a:r>
            <a:endParaRPr lang="zh-CN" altLang="en-US" dirty="0"/>
          </a:p>
        </p:txBody>
      </p:sp>
      <p:sp>
        <p:nvSpPr>
          <p:cNvPr id="6" name="TextBox 5"/>
          <p:cNvSpPr txBox="1"/>
          <p:nvPr/>
        </p:nvSpPr>
        <p:spPr>
          <a:xfrm>
            <a:off x="5077784" y="751380"/>
            <a:ext cx="2937535" cy="369332"/>
          </a:xfrm>
          <a:prstGeom prst="rect">
            <a:avLst/>
          </a:prstGeom>
          <a:noFill/>
          <a:ln>
            <a:solidFill>
              <a:schemeClr val="tx1"/>
            </a:solidFill>
          </a:ln>
        </p:spPr>
        <p:txBody>
          <a:bodyPr wrap="none" rtlCol="0">
            <a:spAutoFit/>
          </a:bodyPr>
          <a:lstStyle/>
          <a:p>
            <a:r>
              <a:rPr lang="en-US" altLang="zh-CN" dirty="0" smtClean="0"/>
              <a:t>RCM: Regional climate model</a:t>
            </a:r>
            <a:endParaRPr lang="zh-CN" altLang="en-US" dirty="0"/>
          </a:p>
        </p:txBody>
      </p:sp>
      <p:sp>
        <p:nvSpPr>
          <p:cNvPr id="7" name="TextBox 6"/>
          <p:cNvSpPr txBox="1"/>
          <p:nvPr/>
        </p:nvSpPr>
        <p:spPr>
          <a:xfrm>
            <a:off x="1737552" y="1371600"/>
            <a:ext cx="3309752" cy="369332"/>
          </a:xfrm>
          <a:prstGeom prst="rect">
            <a:avLst/>
          </a:prstGeom>
          <a:noFill/>
          <a:ln>
            <a:solidFill>
              <a:schemeClr val="tx1"/>
            </a:solidFill>
          </a:ln>
        </p:spPr>
        <p:txBody>
          <a:bodyPr wrap="none" rtlCol="0">
            <a:spAutoFit/>
          </a:bodyPr>
          <a:lstStyle/>
          <a:p>
            <a:r>
              <a:rPr lang="en-US" altLang="zh-CN" dirty="0" smtClean="0"/>
              <a:t>RAQM: regional air quality model</a:t>
            </a:r>
            <a:endParaRPr lang="zh-CN" altLang="en-US" dirty="0"/>
          </a:p>
        </p:txBody>
      </p:sp>
      <p:cxnSp>
        <p:nvCxnSpPr>
          <p:cNvPr id="8" name="直接箭头连接符 7"/>
          <p:cNvCxnSpPr>
            <a:stCxn id="6" idx="2"/>
          </p:cNvCxnSpPr>
          <p:nvPr/>
        </p:nvCxnSpPr>
        <p:spPr>
          <a:xfrm flipH="1">
            <a:off x="5077784" y="1120712"/>
            <a:ext cx="1468768" cy="361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6" idx="1"/>
          </p:cNvCxnSpPr>
          <p:nvPr/>
        </p:nvCxnSpPr>
        <p:spPr>
          <a:xfrm flipV="1">
            <a:off x="3218084" y="936046"/>
            <a:ext cx="1859700" cy="129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74320" y="609600"/>
            <a:ext cx="1347228" cy="369332"/>
          </a:xfrm>
          <a:prstGeom prst="rect">
            <a:avLst/>
          </a:prstGeom>
          <a:noFill/>
        </p:spPr>
        <p:txBody>
          <a:bodyPr wrap="none" rtlCol="0">
            <a:spAutoFit/>
          </a:bodyPr>
          <a:lstStyle/>
          <a:p>
            <a:r>
              <a:rPr lang="en-US" altLang="zh-CN" dirty="0" smtClean="0"/>
              <a:t>downscaling</a:t>
            </a:r>
            <a:endParaRPr lang="zh-CN" altLang="en-US" dirty="0"/>
          </a:p>
        </p:txBody>
      </p:sp>
      <p:sp>
        <p:nvSpPr>
          <p:cNvPr id="10" name="TextBox 9"/>
          <p:cNvSpPr txBox="1"/>
          <p:nvPr/>
        </p:nvSpPr>
        <p:spPr>
          <a:xfrm>
            <a:off x="434340" y="6544301"/>
            <a:ext cx="4339650" cy="369332"/>
          </a:xfrm>
          <a:prstGeom prst="rect">
            <a:avLst/>
          </a:prstGeom>
          <a:noFill/>
        </p:spPr>
        <p:txBody>
          <a:bodyPr wrap="none" rtlCol="0">
            <a:spAutoFit/>
          </a:bodyPr>
          <a:lstStyle/>
          <a:p>
            <a:r>
              <a:rPr lang="en-US" altLang="zh-CN" dirty="0" smtClean="0"/>
              <a:t>Anthropogenic emission held constant</a:t>
            </a:r>
            <a:endParaRPr lang="zh-CN" altLang="en-US" dirty="0"/>
          </a:p>
        </p:txBody>
      </p:sp>
    </p:spTree>
    <p:extLst>
      <p:ext uri="{BB962C8B-B14F-4D97-AF65-F5344CB8AC3E}">
        <p14:creationId xmlns:p14="http://schemas.microsoft.com/office/powerpoint/2010/main" val="2130342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9144"/>
            <a:ext cx="4523232" cy="694944"/>
          </a:xfrm>
        </p:spPr>
        <p:txBody>
          <a:bodyPr>
            <a:normAutofit fontScale="90000"/>
          </a:bodyPr>
          <a:lstStyle/>
          <a:p>
            <a:r>
              <a:rPr lang="en-US" altLang="zh-CN" sz="4000" dirty="0" smtClean="0"/>
              <a:t>Results: ozone change</a:t>
            </a:r>
            <a:endParaRPr lang="zh-CN" altLang="en-US" sz="4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5873750" cy="5849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50617" y="2692063"/>
            <a:ext cx="2667000" cy="1200329"/>
          </a:xfrm>
          <a:prstGeom prst="rect">
            <a:avLst/>
          </a:prstGeom>
          <a:noFill/>
        </p:spPr>
        <p:txBody>
          <a:bodyPr wrap="square" rtlCol="0">
            <a:spAutoFit/>
          </a:bodyPr>
          <a:lstStyle/>
          <a:p>
            <a:pPr marL="285750" indent="-285750">
              <a:buFont typeface="Arial" pitchFamily="34" charset="0"/>
              <a:buChar char="•"/>
            </a:pPr>
            <a:r>
              <a:rPr lang="en-US" altLang="zh-CN" dirty="0" smtClean="0"/>
              <a:t>Increase in substantial regions </a:t>
            </a:r>
          </a:p>
          <a:p>
            <a:pPr marL="285750" indent="-285750">
              <a:buFont typeface="Arial" pitchFamily="34" charset="0"/>
              <a:buChar char="•"/>
            </a:pPr>
            <a:r>
              <a:rPr lang="en-US" altLang="zh-CN" dirty="0" smtClean="0"/>
              <a:t>Decrease less pronounced</a:t>
            </a:r>
          </a:p>
        </p:txBody>
      </p:sp>
      <p:sp>
        <p:nvSpPr>
          <p:cNvPr id="6" name="TextBox 5"/>
          <p:cNvSpPr txBox="1"/>
          <p:nvPr/>
        </p:nvSpPr>
        <p:spPr>
          <a:xfrm>
            <a:off x="6503017" y="2311063"/>
            <a:ext cx="1295291" cy="369332"/>
          </a:xfrm>
          <a:prstGeom prst="rect">
            <a:avLst/>
          </a:prstGeom>
          <a:noFill/>
        </p:spPr>
        <p:txBody>
          <a:bodyPr wrap="none" rtlCol="0">
            <a:spAutoFit/>
          </a:bodyPr>
          <a:lstStyle/>
          <a:p>
            <a:r>
              <a:rPr lang="en-US" altLang="zh-CN" dirty="0" smtClean="0"/>
              <a:t>Consistency</a:t>
            </a:r>
            <a:endParaRPr lang="zh-CN" altLang="en-US" dirty="0"/>
          </a:p>
        </p:txBody>
      </p:sp>
      <p:sp>
        <p:nvSpPr>
          <p:cNvPr id="7" name="TextBox 6"/>
          <p:cNvSpPr txBox="1"/>
          <p:nvPr/>
        </p:nvSpPr>
        <p:spPr>
          <a:xfrm>
            <a:off x="6388826" y="4368463"/>
            <a:ext cx="1316579" cy="369332"/>
          </a:xfrm>
          <a:prstGeom prst="rect">
            <a:avLst/>
          </a:prstGeom>
          <a:noFill/>
        </p:spPr>
        <p:txBody>
          <a:bodyPr wrap="none" rtlCol="0">
            <a:spAutoFit/>
          </a:bodyPr>
          <a:lstStyle/>
          <a:p>
            <a:r>
              <a:rPr lang="en-US" altLang="zh-CN" dirty="0" smtClean="0"/>
              <a:t>Discrepancy</a:t>
            </a:r>
            <a:endParaRPr lang="zh-CN" altLang="en-US" dirty="0"/>
          </a:p>
        </p:txBody>
      </p:sp>
      <p:sp>
        <p:nvSpPr>
          <p:cNvPr id="8" name="TextBox 7"/>
          <p:cNvSpPr txBox="1"/>
          <p:nvPr/>
        </p:nvSpPr>
        <p:spPr>
          <a:xfrm>
            <a:off x="6350617" y="4822448"/>
            <a:ext cx="2438400" cy="923330"/>
          </a:xfrm>
          <a:prstGeom prst="rect">
            <a:avLst/>
          </a:prstGeom>
          <a:noFill/>
        </p:spPr>
        <p:txBody>
          <a:bodyPr wrap="square" rtlCol="0">
            <a:spAutoFit/>
          </a:bodyPr>
          <a:lstStyle/>
          <a:p>
            <a:pPr marL="285750" indent="-285750">
              <a:buFont typeface="Arial" pitchFamily="34" charset="0"/>
              <a:buChar char="•"/>
            </a:pPr>
            <a:r>
              <a:rPr lang="en-US" altLang="zh-CN" dirty="0" smtClean="0"/>
              <a:t>“Hot” region</a:t>
            </a:r>
          </a:p>
          <a:p>
            <a:pPr marL="285750" indent="-285750">
              <a:buFont typeface="Arial" pitchFamily="34" charset="0"/>
              <a:buChar char="•"/>
            </a:pPr>
            <a:r>
              <a:rPr lang="en-US" altLang="zh-CN" dirty="0" smtClean="0"/>
              <a:t>Magnitude</a:t>
            </a:r>
          </a:p>
          <a:p>
            <a:pPr marL="285750" indent="-285750">
              <a:buFont typeface="Arial" pitchFamily="34" charset="0"/>
              <a:buChar char="•"/>
            </a:pPr>
            <a:r>
              <a:rPr lang="en-US" altLang="zh-CN" dirty="0" smtClean="0"/>
              <a:t>Drivers</a:t>
            </a:r>
            <a:endParaRPr lang="zh-CN" altLang="en-US" dirty="0"/>
          </a:p>
        </p:txBody>
      </p:sp>
      <p:sp>
        <p:nvSpPr>
          <p:cNvPr id="9" name="TextBox 8"/>
          <p:cNvSpPr txBox="1"/>
          <p:nvPr/>
        </p:nvSpPr>
        <p:spPr>
          <a:xfrm>
            <a:off x="3241675" y="6538150"/>
            <a:ext cx="653192" cy="369332"/>
          </a:xfrm>
          <a:prstGeom prst="rect">
            <a:avLst/>
          </a:prstGeom>
          <a:noFill/>
        </p:spPr>
        <p:txBody>
          <a:bodyPr wrap="none" rtlCol="0">
            <a:spAutoFit/>
          </a:bodyPr>
          <a:lstStyle/>
          <a:p>
            <a:r>
              <a:rPr lang="en-US" altLang="zh-CN" dirty="0" err="1" smtClean="0"/>
              <a:t>ppbv</a:t>
            </a:r>
            <a:endParaRPr lang="zh-CN" altLang="en-US" dirty="0"/>
          </a:p>
        </p:txBody>
      </p:sp>
      <p:sp>
        <p:nvSpPr>
          <p:cNvPr id="10" name="TextBox 9"/>
          <p:cNvSpPr txBox="1"/>
          <p:nvPr/>
        </p:nvSpPr>
        <p:spPr>
          <a:xfrm>
            <a:off x="6350617" y="838200"/>
            <a:ext cx="2667000" cy="1200329"/>
          </a:xfrm>
          <a:prstGeom prst="rect">
            <a:avLst/>
          </a:prstGeom>
          <a:noFill/>
        </p:spPr>
        <p:txBody>
          <a:bodyPr wrap="square" rtlCol="0">
            <a:spAutoFit/>
          </a:bodyPr>
          <a:lstStyle/>
          <a:p>
            <a:pPr marL="285750" indent="-285750">
              <a:buFont typeface="Arial" pitchFamily="34" charset="0"/>
              <a:buChar char="•"/>
            </a:pPr>
            <a:r>
              <a:rPr lang="en-US" altLang="zh-CN" dirty="0" smtClean="0"/>
              <a:t>Model results 2050 minus 2000</a:t>
            </a:r>
          </a:p>
          <a:p>
            <a:pPr marL="285750" indent="-285750">
              <a:buFont typeface="Arial" pitchFamily="34" charset="0"/>
              <a:buChar char="•"/>
            </a:pPr>
            <a:r>
              <a:rPr lang="en-US" altLang="zh-CN" dirty="0" smtClean="0"/>
              <a:t>Anthropogenic emission constant</a:t>
            </a:r>
            <a:endParaRPr lang="zh-CN" altLang="en-US" dirty="0"/>
          </a:p>
        </p:txBody>
      </p:sp>
    </p:spTree>
    <p:extLst>
      <p:ext uri="{BB962C8B-B14F-4D97-AF65-F5344CB8AC3E}">
        <p14:creationId xmlns:p14="http://schemas.microsoft.com/office/powerpoint/2010/main" val="4095022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3247"/>
            <a:ext cx="4876800" cy="602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标题 1"/>
          <p:cNvSpPr txBox="1">
            <a:spLocks/>
          </p:cNvSpPr>
          <p:nvPr/>
        </p:nvSpPr>
        <p:spPr>
          <a:xfrm>
            <a:off x="1143000" y="-9144"/>
            <a:ext cx="4523232" cy="694944"/>
          </a:xfrm>
          <a:prstGeom prst="rect">
            <a:avLst/>
          </a:prstGeom>
        </p:spPr>
        <p:txBody>
          <a:bodyPr anchor="ctr">
            <a:normAutofit fontScale="9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zh-CN" sz="4000" dirty="0" smtClean="0"/>
              <a:t>Results: ozone change</a:t>
            </a:r>
            <a:endParaRPr lang="zh-CN" altLang="en-US" sz="4000" dirty="0"/>
          </a:p>
        </p:txBody>
      </p:sp>
    </p:spTree>
    <p:extLst>
      <p:ext uri="{BB962C8B-B14F-4D97-AF65-F5344CB8AC3E}">
        <p14:creationId xmlns:p14="http://schemas.microsoft.com/office/powerpoint/2010/main" val="22549370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2245</TotalTime>
  <Words>2440</Words>
  <Application>Microsoft Office PowerPoint</Application>
  <PresentationFormat>On-screen Show (4:3)</PresentationFormat>
  <Paragraphs>255</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Solstice</vt:lpstr>
      <vt:lpstr>Assessment of the Impacts of Global  Change on Regional U.S.  Air Quality: A synthesis of climate change impacts on ground-level ozone</vt:lpstr>
      <vt:lpstr>Overview</vt:lpstr>
      <vt:lpstr>Introduction</vt:lpstr>
      <vt:lpstr>Overall Goal – a phased approach</vt:lpstr>
      <vt:lpstr>Model assessment approach</vt:lpstr>
      <vt:lpstr>Model assessment approach</vt:lpstr>
      <vt:lpstr>Model assessment approach</vt:lpstr>
      <vt:lpstr>Results: ozone change</vt:lpstr>
      <vt:lpstr>PowerPoint Presentation</vt:lpstr>
      <vt:lpstr>PowerPoint Presentation</vt:lpstr>
      <vt:lpstr>Results: longer ozone season</vt:lpstr>
      <vt:lpstr>Results: health endpoints</vt:lpstr>
      <vt:lpstr>PowerPoint Presentation</vt:lpstr>
      <vt:lpstr>E.g. Potentially important meteorological variables</vt:lpstr>
      <vt:lpstr>However</vt:lpstr>
      <vt:lpstr>PowerPoint Presentation</vt:lpstr>
      <vt:lpstr>E.g. Temperature in different timescales </vt:lpstr>
      <vt:lpstr>Two most critical meteorological drivers of ground-level O3</vt:lpstr>
      <vt:lpstr>PowerPoint Presentation</vt:lpstr>
      <vt:lpstr>PowerPoint Presentation</vt:lpstr>
      <vt:lpstr>PowerPoint Presentation</vt:lpstr>
      <vt:lpstr>PowerPoint Presentation</vt:lpstr>
      <vt:lpstr>PowerPoint Presentation</vt:lpstr>
      <vt:lpstr>Climate impact on emissions </vt:lpstr>
      <vt:lpstr>Biogenic VOCs: isoprene</vt:lpstr>
      <vt:lpstr>Lightning and soil NOx</vt:lpstr>
      <vt:lpstr>Wildfire</vt:lpstr>
      <vt:lpstr>Challenges and Limitations</vt:lpstr>
      <vt:lpstr>Future Directions</vt:lpstr>
      <vt:lpstr>PowerPoint Presentation</vt:lpstr>
      <vt:lpstr>THANK YOU!</vt:lpstr>
      <vt:lpstr>Brainstorm – What affects future O3 concentration?</vt:lpstr>
      <vt:lpstr>Most important factors affecting ozone in 30 years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Impacts of Global  Change on Regional U.S. Air Quality: A synthesis of climate change impacts on ground-level ozone</dc:title>
  <dc:creator>Fang, Ting</dc:creator>
  <cp:lastModifiedBy>honcho</cp:lastModifiedBy>
  <cp:revision>62</cp:revision>
  <dcterms:created xsi:type="dcterms:W3CDTF">2013-04-06T17:47:08Z</dcterms:created>
  <dcterms:modified xsi:type="dcterms:W3CDTF">2013-04-11T21:45:36Z</dcterms:modified>
</cp:coreProperties>
</file>