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3"/>
  </p:notesMasterIdLst>
  <p:sldIdLst>
    <p:sldId id="256" r:id="rId2"/>
    <p:sldId id="257" r:id="rId3"/>
    <p:sldId id="258" r:id="rId4"/>
    <p:sldId id="261" r:id="rId5"/>
    <p:sldId id="259" r:id="rId6"/>
    <p:sldId id="260" r:id="rId7"/>
    <p:sldId id="262" r:id="rId8"/>
    <p:sldId id="266" r:id="rId9"/>
    <p:sldId id="263" r:id="rId10"/>
    <p:sldId id="264" r:id="rId11"/>
    <p:sldId id="265" r:id="rId12"/>
    <p:sldId id="267" r:id="rId13"/>
    <p:sldId id="268" r:id="rId14"/>
    <p:sldId id="269" r:id="rId15"/>
    <p:sldId id="270" r:id="rId16"/>
    <p:sldId id="271" r:id="rId17"/>
    <p:sldId id="291" r:id="rId18"/>
    <p:sldId id="292" r:id="rId19"/>
    <p:sldId id="293" r:id="rId20"/>
    <p:sldId id="294" r:id="rId21"/>
    <p:sldId id="295" r:id="rId22"/>
    <p:sldId id="297" r:id="rId23"/>
    <p:sldId id="298" r:id="rId24"/>
    <p:sldId id="299" r:id="rId25"/>
    <p:sldId id="300" r:id="rId26"/>
    <p:sldId id="301"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9" r:id="rId43"/>
    <p:sldId id="288" r:id="rId44"/>
    <p:sldId id="290" r:id="rId45"/>
    <p:sldId id="302" r:id="rId46"/>
    <p:sldId id="303" r:id="rId47"/>
    <p:sldId id="304" r:id="rId48"/>
    <p:sldId id="305" r:id="rId49"/>
    <p:sldId id="306" r:id="rId50"/>
    <p:sldId id="307" r:id="rId51"/>
    <p:sldId id="30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18" autoAdjust="0"/>
  </p:normalViewPr>
  <p:slideViewPr>
    <p:cSldViewPr>
      <p:cViewPr varScale="1">
        <p:scale>
          <a:sx n="73" d="100"/>
          <a:sy n="73" d="100"/>
        </p:scale>
        <p:origin x="-212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3DC9C8-FDD8-4B1F-A8B4-E61C5CEB235F}" type="datetimeFigureOut">
              <a:rPr lang="en-US" smtClean="0"/>
              <a:t>4/9/13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C49518-FA77-49C3-8D51-6EE06604FCB8}" type="slidenum">
              <a:rPr lang="en-US" smtClean="0"/>
              <a:t>‹#›</a:t>
            </a:fld>
            <a:endParaRPr lang="en-US"/>
          </a:p>
        </p:txBody>
      </p:sp>
    </p:spTree>
    <p:extLst>
      <p:ext uri="{BB962C8B-B14F-4D97-AF65-F5344CB8AC3E}">
        <p14:creationId xmlns:p14="http://schemas.microsoft.com/office/powerpoint/2010/main" val="309704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aseline="0" dirty="0" smtClean="0"/>
              <a:t>As of 2008, for the first time more than half of the world’s population (50.1%) lives in urban areas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Megacities are loosely</a:t>
            </a:r>
            <a:r>
              <a:rPr lang="en-US" baseline="0" dirty="0" smtClean="0"/>
              <a:t> defined as cities with over 10 million people, and typically have the most intensive human activities that lead to tremendous energy consumption.</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Kind of an imperfect definition because it doesn’t account for population density and doesn’t have any criteria for defining boundaries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Most of the world’s megacities are located on the coastal areas – urban and marine air masses tend to clash creating a unique set of chemistry that can cause transport of S and N back to cities and produce ozone</a:t>
            </a:r>
          </a:p>
          <a:p>
            <a:pPr marL="171450" indent="-171450">
              <a:buFont typeface="Arial" charset="0"/>
              <a:buChar char="•"/>
            </a:pPr>
            <a:endParaRPr lang="en-US" baseline="0" dirty="0" smtClean="0"/>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A4C49518-FA77-49C3-8D51-6EE06604FCB8}" type="slidenum">
              <a:rPr lang="en-US" smtClean="0"/>
              <a:t>2</a:t>
            </a:fld>
            <a:endParaRPr lang="en-US"/>
          </a:p>
        </p:txBody>
      </p:sp>
    </p:spTree>
    <p:extLst>
      <p:ext uri="{BB962C8B-B14F-4D97-AF65-F5344CB8AC3E}">
        <p14:creationId xmlns:p14="http://schemas.microsoft.com/office/powerpoint/2010/main" val="4020283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city is really exactly</a:t>
            </a:r>
            <a:r>
              <a:rPr lang="en-US" baseline="0" dirty="0" smtClean="0"/>
              <a:t> similar to others due to a combination of factors – climate, geography, location to the sea, </a:t>
            </a:r>
            <a:r>
              <a:rPr lang="en-US" baseline="0" dirty="0" err="1" smtClean="0"/>
              <a:t>etc</a:t>
            </a:r>
            <a:endParaRPr lang="en-US" baseline="0" dirty="0" smtClean="0"/>
          </a:p>
          <a:p>
            <a:r>
              <a:rPr lang="en-US" baseline="0" dirty="0" smtClean="0"/>
              <a:t>*There’s very little coordination done between cities in South America – each megacity tends to be looked at </a:t>
            </a:r>
            <a:r>
              <a:rPr lang="en-US" baseline="0" dirty="0" err="1" smtClean="0"/>
              <a:t>independantly</a:t>
            </a:r>
            <a:r>
              <a:rPr lang="en-US" baseline="0" dirty="0" smtClean="0"/>
              <a:t>. Additionally there’s </a:t>
            </a:r>
            <a:r>
              <a:rPr lang="en-US" baseline="0" dirty="0" err="1" smtClean="0"/>
              <a:t>disperity</a:t>
            </a:r>
            <a:r>
              <a:rPr lang="en-US" baseline="0" dirty="0" smtClean="0"/>
              <a:t> between emissions inventories and things like that</a:t>
            </a:r>
          </a:p>
          <a:p>
            <a:r>
              <a:rPr lang="en-US" baseline="0" dirty="0" smtClean="0"/>
              <a:t>*Income distribution is very across the board and acts as amplifiers of environmental problems and tends to correlate with increased overall air pollution and domestic air pollution issues</a:t>
            </a:r>
            <a:endParaRPr lang="en-US" dirty="0" smtClean="0"/>
          </a:p>
          <a:p>
            <a:r>
              <a:rPr lang="en-US" dirty="0" smtClean="0"/>
              <a:t>*Most of cities</a:t>
            </a:r>
            <a:r>
              <a:rPr lang="en-US" baseline="0" dirty="0" smtClean="0"/>
              <a:t> are by the coast so you can get polluted air blowing back into the city. Also rainforests and things like that which play their own role on air pollution</a:t>
            </a:r>
            <a:endParaRPr lang="en-US" dirty="0" smtClean="0"/>
          </a:p>
          <a:p>
            <a:r>
              <a:rPr lang="en-US" dirty="0" smtClean="0"/>
              <a:t>*Cities are growing fast, although the rate of the megacity growth has typically declined</a:t>
            </a:r>
            <a:r>
              <a:rPr lang="en-US" baseline="0" dirty="0" smtClean="0"/>
              <a:t> across the board. Still lots of room for growth, however</a:t>
            </a:r>
          </a:p>
          <a:p>
            <a:r>
              <a:rPr lang="en-US" baseline="0" dirty="0" smtClean="0"/>
              <a:t>*Non urban air pollution sources come from volcanic eruptions and large scale biomass burning which affects the entire area – generally due to deforestation in the Amazon </a:t>
            </a:r>
          </a:p>
        </p:txBody>
      </p:sp>
      <p:sp>
        <p:nvSpPr>
          <p:cNvPr id="4" name="Slide Number Placeholder 3"/>
          <p:cNvSpPr>
            <a:spLocks noGrp="1"/>
          </p:cNvSpPr>
          <p:nvPr>
            <p:ph type="sldNum" sz="quarter" idx="10"/>
          </p:nvPr>
        </p:nvSpPr>
        <p:spPr/>
        <p:txBody>
          <a:bodyPr/>
          <a:lstStyle/>
          <a:p>
            <a:fld id="{A4C49518-FA77-49C3-8D51-6EE06604FCB8}" type="slidenum">
              <a:rPr lang="en-US" smtClean="0"/>
              <a:t>12</a:t>
            </a:fld>
            <a:endParaRPr lang="en-US"/>
          </a:p>
        </p:txBody>
      </p:sp>
    </p:spTree>
    <p:extLst>
      <p:ext uri="{BB962C8B-B14F-4D97-AF65-F5344CB8AC3E}">
        <p14:creationId xmlns:p14="http://schemas.microsoft.com/office/powerpoint/2010/main" val="648263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a:t>
            </a:r>
            <a:r>
              <a:rPr lang="en-US" baseline="0" dirty="0" smtClean="0"/>
              <a:t> isn’t super large, but it has extremely high population density. Leads to problems with high density like traffic jams and subsequent emission pooling</a:t>
            </a:r>
          </a:p>
          <a:p>
            <a:r>
              <a:rPr lang="en-US" baseline="0" dirty="0" smtClean="0"/>
              <a:t>*Dry and rainy seasons, when it’s rainy the pollutants tend to be knocked out of the air and the quality is overall cleaner, but of course dry air tends to lead to accumulation of pollutants</a:t>
            </a:r>
          </a:p>
          <a:p>
            <a:r>
              <a:rPr lang="en-US" baseline="0" dirty="0" smtClean="0"/>
              <a:t>*They’ve done a really good job of compiling a comprehensive emissions inventory and taking initiatives to decrease air quality like through implementing a bus service. Coal is being phased to natural gas</a:t>
            </a:r>
          </a:p>
          <a:p>
            <a:r>
              <a:rPr lang="en-US" baseline="0" dirty="0" smtClean="0"/>
              <a:t>*However, even still, emissions have increased around the board and they need to figure out how to deal with it. It’s primarily the particulate matter 10 concentrations that exceed, going above 60 </a:t>
            </a:r>
            <a:r>
              <a:rPr lang="en-US" baseline="0" dirty="0" err="1" smtClean="0"/>
              <a:t>ug</a:t>
            </a:r>
            <a:r>
              <a:rPr lang="en-US" baseline="0" dirty="0" smtClean="0"/>
              <a:t>/m^3 and ozone that goes above 81 ppb for 1 hour averages due to traffic management</a:t>
            </a:r>
          </a:p>
        </p:txBody>
      </p:sp>
      <p:sp>
        <p:nvSpPr>
          <p:cNvPr id="4" name="Slide Number Placeholder 3"/>
          <p:cNvSpPr>
            <a:spLocks noGrp="1"/>
          </p:cNvSpPr>
          <p:nvPr>
            <p:ph type="sldNum" sz="quarter" idx="10"/>
          </p:nvPr>
        </p:nvSpPr>
        <p:spPr/>
        <p:txBody>
          <a:bodyPr/>
          <a:lstStyle/>
          <a:p>
            <a:fld id="{A4C49518-FA77-49C3-8D51-6EE06604FCB8}" type="slidenum">
              <a:rPr lang="en-US" smtClean="0"/>
              <a:t>14</a:t>
            </a:fld>
            <a:endParaRPr lang="en-US"/>
          </a:p>
        </p:txBody>
      </p:sp>
    </p:spTree>
    <p:extLst>
      <p:ext uri="{BB962C8B-B14F-4D97-AF65-F5344CB8AC3E}">
        <p14:creationId xmlns:p14="http://schemas.microsoft.com/office/powerpoint/2010/main" val="3108096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*Buenos</a:t>
            </a:r>
            <a:r>
              <a:rPr lang="en-US" baseline="0" dirty="0" smtClean="0"/>
              <a:t> Aires is a very unique city, located in south </a:t>
            </a:r>
            <a:r>
              <a:rPr lang="en-US" baseline="0" dirty="0" err="1" smtClean="0"/>
              <a:t>Argentia</a:t>
            </a:r>
            <a:r>
              <a:rPr lang="en-US" baseline="0" dirty="0" smtClean="0"/>
              <a:t>. There’s very little monitoring data available for Buenos Aires because they only have one active monitoring site and pretty much no emission inventories available. There’s also little funding that’s available to implement any such controls</a:t>
            </a:r>
          </a:p>
          <a:p>
            <a:r>
              <a:rPr lang="en-US" baseline="0" dirty="0" smtClean="0"/>
              <a:t>*That being said, Buenos Aires is kind of unique because it has atmospheric conditions like air currents coming in from the south and a topography that favors long distance transport. Overall this leads to very little pollution stagnation over Buenos Aires, but this is obviously a problem because it’s transmitting that pollution elsewhere</a:t>
            </a:r>
          </a:p>
        </p:txBody>
      </p:sp>
      <p:sp>
        <p:nvSpPr>
          <p:cNvPr id="4" name="Slide Number Placeholder 3"/>
          <p:cNvSpPr>
            <a:spLocks noGrp="1"/>
          </p:cNvSpPr>
          <p:nvPr>
            <p:ph type="sldNum" sz="quarter" idx="10"/>
          </p:nvPr>
        </p:nvSpPr>
        <p:spPr/>
        <p:txBody>
          <a:bodyPr/>
          <a:lstStyle/>
          <a:p>
            <a:fld id="{A4C49518-FA77-49C3-8D51-6EE06604FCB8}" type="slidenum">
              <a:rPr lang="en-US" smtClean="0"/>
              <a:t>15</a:t>
            </a:fld>
            <a:endParaRPr lang="en-US"/>
          </a:p>
        </p:txBody>
      </p:sp>
    </p:spTree>
    <p:extLst>
      <p:ext uri="{BB962C8B-B14F-4D97-AF65-F5344CB8AC3E}">
        <p14:creationId xmlns:p14="http://schemas.microsoft.com/office/powerpoint/2010/main" val="4081199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*Relatively large city, it’s expected to increase. </a:t>
            </a:r>
          </a:p>
          <a:p>
            <a:r>
              <a:rPr lang="en-US" dirty="0" smtClean="0"/>
              <a:t>*Has major</a:t>
            </a:r>
            <a:r>
              <a:rPr lang="en-US" baseline="0" dirty="0" smtClean="0"/>
              <a:t> traffic and planning issues that lead to gridlock</a:t>
            </a:r>
            <a:endParaRPr lang="en-US" dirty="0" smtClean="0"/>
          </a:p>
          <a:p>
            <a:r>
              <a:rPr lang="en-US" dirty="0" smtClean="0"/>
              <a:t>*Bordered</a:t>
            </a:r>
            <a:r>
              <a:rPr lang="en-US" baseline="0" dirty="0" smtClean="0"/>
              <a:t> by the Andes mountains which causes a unique effect in air pollution stagnation</a:t>
            </a:r>
          </a:p>
          <a:p>
            <a:r>
              <a:rPr lang="en-US" baseline="0" dirty="0" smtClean="0"/>
              <a:t>*Relatively low amounts of precipitation so pollution has the chance to stagnate</a:t>
            </a:r>
          </a:p>
          <a:p>
            <a:r>
              <a:rPr lang="en-US" baseline="0" dirty="0" smtClean="0"/>
              <a:t>*They’ve done a very good job of keeping up an emissions inventory and have 10 functional monitoring stations set out (used to have 21)</a:t>
            </a:r>
          </a:p>
          <a:p>
            <a:r>
              <a:rPr lang="en-US" baseline="0" dirty="0" smtClean="0"/>
              <a:t>*Somewhat dirty emitting sources between factories and industry and cars without catalytic convertors</a:t>
            </a:r>
          </a:p>
          <a:p>
            <a:r>
              <a:rPr lang="en-US" baseline="0" dirty="0" smtClean="0"/>
              <a:t>*Pollution has remained fairly stable. Ozone and PM10 concentrations are the only things that they have issues with, although their averages remain at levels that are not critical concern (~35 mg/m^3)</a:t>
            </a:r>
          </a:p>
          <a:p>
            <a:endParaRPr lang="en-US" dirty="0"/>
          </a:p>
        </p:txBody>
      </p:sp>
      <p:sp>
        <p:nvSpPr>
          <p:cNvPr id="4" name="Slide Number Placeholder 3"/>
          <p:cNvSpPr>
            <a:spLocks noGrp="1"/>
          </p:cNvSpPr>
          <p:nvPr>
            <p:ph type="sldNum" sz="quarter" idx="10"/>
          </p:nvPr>
        </p:nvSpPr>
        <p:spPr/>
        <p:txBody>
          <a:bodyPr/>
          <a:lstStyle/>
          <a:p>
            <a:fld id="{A4C49518-FA77-49C3-8D51-6EE06604FCB8}" type="slidenum">
              <a:rPr lang="en-US" smtClean="0"/>
              <a:t>16</a:t>
            </a:fld>
            <a:endParaRPr lang="en-US"/>
          </a:p>
        </p:txBody>
      </p:sp>
    </p:spTree>
    <p:extLst>
      <p:ext uri="{BB962C8B-B14F-4D97-AF65-F5344CB8AC3E}">
        <p14:creationId xmlns:p14="http://schemas.microsoft.com/office/powerpoint/2010/main" val="2987278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 of the major reasons for this large difference is that urbanization in Asia is occurring at a fast speed due to the dynamic social and economical development.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 continent of Asia is characterized by high diversity and inhomogeneity in geography, this leads to large spatial variation in the population density in Asia. Figure 1 shows that, besides the hot spots of large cities with high population density, Asia also has large regions with high population density, such as Bangladesh, Indo-</a:t>
            </a:r>
            <a:r>
              <a:rPr lang="en-US" sz="1200" kern="1200" dirty="0" err="1" smtClean="0">
                <a:solidFill>
                  <a:schemeClr val="tx1"/>
                </a:solidFill>
                <a:effectLst/>
                <a:latin typeface="+mn-lt"/>
                <a:ea typeface="+mn-ea"/>
                <a:cs typeface="+mn-cs"/>
              </a:rPr>
              <a:t>Gange</a:t>
            </a:r>
            <a:r>
              <a:rPr lang="en-US" sz="1200" kern="1200" dirty="0" smtClean="0">
                <a:solidFill>
                  <a:schemeClr val="tx1"/>
                </a:solidFill>
                <a:effectLst/>
                <a:latin typeface="+mn-lt"/>
                <a:ea typeface="+mn-ea"/>
                <a:cs typeface="+mn-cs"/>
              </a:rPr>
              <a:t> plain, and North China plain. Bangladesh is one of the most densely populated regions in the world.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 the well-developed megacities, such as Tokyo, the sources of air pollutants and greenhouse gases (GHGs) are dominated by the vehicle emissions, whereas in the developing megacities, biomasses burning from agriculture waste and forest fires are also important sources to local air pollution.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One unique source of air pollution to the East Asian megacities is dust and sand storm (DSS) that originate in the Mongolia desert and Gobi area every spring. The air quality in megacities like Beijing, Seoul, and Tokyo is frequently deteriorated due to DSS. </a:t>
            </a: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C0183A9-7A4F-8A4F-94DE-CA6C8363241F}" type="slidenum">
              <a:rPr lang="en-US" smtClean="0"/>
              <a:t>17</a:t>
            </a:fld>
            <a:endParaRPr lang="en-US"/>
          </a:p>
        </p:txBody>
      </p:sp>
    </p:spTree>
    <p:extLst>
      <p:ext uri="{BB962C8B-B14F-4D97-AF65-F5344CB8AC3E}">
        <p14:creationId xmlns:p14="http://schemas.microsoft.com/office/powerpoint/2010/main" val="1042906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TSP (PM10) (annual </a:t>
            </a:r>
            <a:r>
              <a:rPr lang="en-US" dirty="0" err="1" smtClean="0"/>
              <a:t>avg</a:t>
            </a:r>
            <a:r>
              <a:rPr lang="en-US" dirty="0" smtClean="0"/>
              <a:t> standard: 50 </a:t>
            </a:r>
            <a:r>
              <a:rPr lang="en-US" dirty="0" err="1" smtClean="0"/>
              <a:t>microg</a:t>
            </a:r>
            <a:r>
              <a:rPr lang="en-US" dirty="0" smtClean="0"/>
              <a:t>/m^3)</a:t>
            </a:r>
          </a:p>
          <a:p>
            <a:pPr lvl="1"/>
            <a:r>
              <a:rPr lang="en-US" dirty="0" smtClean="0"/>
              <a:t>Ozone (one hour max: 100 ppb)</a:t>
            </a:r>
          </a:p>
          <a:p>
            <a:pPr lvl="1"/>
            <a:r>
              <a:rPr lang="en-US" dirty="0" smtClean="0"/>
              <a:t>High PM2.5 in dry season (50 </a:t>
            </a:r>
            <a:r>
              <a:rPr lang="en-US" dirty="0" err="1" smtClean="0"/>
              <a:t>microg</a:t>
            </a:r>
            <a:r>
              <a:rPr lang="en-US" dirty="0" smtClean="0"/>
              <a:t>/m^3)</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MR experiences the tropical monsoon climate with two distinct seasons. The wet season extends from mid-May to mid-October, when the southwest monsoon dominates and brings in warm, moist air from the Gulf of Thailand and the Andaman Sea. The southwest monsoon and the Inter Tropical Convergence Zone (ITCZ) cause heavy rainfall during the wet season. The dry season can be further classified into two periods. The first period (mid-October to mid-February), known as the local winter, is characterized by mild weather under the influence of the northeast monsoon that brings in cold, dry air associated with a high-pressure ridge extending from the anticyclone in China. The second period of the dry season (mid-February to mid-May) is known as the local summer when weather is the hottest of the year, with the highest temperature occurring in April [TMD, 2009]. Bangkok is also under the influence of a sea land breeze. The southerly sea breeze counteracts the northeasterly monsoon during the winter, which results in low wind conditions over the city. This, in turn, reduces the mixing and enhances pollution build-up [</a:t>
            </a:r>
            <a:r>
              <a:rPr lang="en-US" sz="1200" i="1" kern="1200" dirty="0" smtClean="0">
                <a:solidFill>
                  <a:schemeClr val="tx1"/>
                </a:solidFill>
                <a:effectLst/>
                <a:latin typeface="+mn-lt"/>
                <a:ea typeface="+mn-ea"/>
                <a:cs typeface="+mn-cs"/>
              </a:rPr>
              <a:t>Zhang and Kim </a:t>
            </a:r>
            <a:r>
              <a:rPr lang="en-US" sz="1200" i="1" kern="1200" dirty="0" err="1" smtClean="0">
                <a:solidFill>
                  <a:schemeClr val="tx1"/>
                </a:solidFill>
                <a:effectLst/>
                <a:latin typeface="+mn-lt"/>
                <a:ea typeface="+mn-ea"/>
                <a:cs typeface="+mn-cs"/>
              </a:rPr>
              <a:t>Oanh</a:t>
            </a:r>
            <a:r>
              <a:rPr lang="en-US" sz="1200" kern="1200" dirty="0" smtClean="0">
                <a:solidFill>
                  <a:schemeClr val="tx1"/>
                </a:solidFill>
                <a:effectLst/>
                <a:latin typeface="+mn-lt"/>
                <a:ea typeface="+mn-ea"/>
                <a:cs typeface="+mn-cs"/>
              </a:rPr>
              <a:t>, 2002]. Meteorological conditions, averaged over 1981-2007 period, show the annual average temperature of Bangkok ranges between 26.7-28.0oC and average annual rainfall between 1,320-1,950 mm. Low wind, average of 1.3 m/s and mostly below 3 m/s, is observed throughout the year [TMD, 2009]. Monthly </a:t>
            </a:r>
            <a:r>
              <a:rPr lang="en-US" sz="1200" kern="1200" dirty="0" err="1" smtClean="0">
                <a:solidFill>
                  <a:schemeClr val="tx1"/>
                </a:solidFill>
                <a:effectLst/>
                <a:latin typeface="+mn-lt"/>
                <a:ea typeface="+mn-ea"/>
                <a:cs typeface="+mn-cs"/>
              </a:rPr>
              <a:t>windroses</a:t>
            </a:r>
            <a:r>
              <a:rPr lang="en-US" sz="1200" kern="1200" dirty="0" smtClean="0">
                <a:solidFill>
                  <a:schemeClr val="tx1"/>
                </a:solidFill>
                <a:effectLst/>
                <a:latin typeface="+mn-lt"/>
                <a:ea typeface="+mn-ea"/>
                <a:cs typeface="+mn-cs"/>
              </a:rPr>
              <a:t> of a 10-year period, 1991 – 2000, show high percentages of calm conditions, ranging from 30% in March to 61% in October [</a:t>
            </a:r>
            <a:r>
              <a:rPr lang="en-US" sz="1200" i="1" kern="1200" dirty="0" err="1" smtClean="0">
                <a:solidFill>
                  <a:schemeClr val="tx1"/>
                </a:solidFill>
                <a:effectLst/>
                <a:latin typeface="+mn-lt"/>
                <a:ea typeface="+mn-ea"/>
                <a:cs typeface="+mn-cs"/>
              </a:rPr>
              <a:t>Zhuang</a:t>
            </a:r>
            <a:r>
              <a:rPr lang="en-US" sz="1200" kern="1200" dirty="0" smtClean="0">
                <a:solidFill>
                  <a:schemeClr val="tx1"/>
                </a:solidFill>
                <a:effectLst/>
                <a:latin typeface="+mn-lt"/>
                <a:ea typeface="+mn-ea"/>
                <a:cs typeface="+mn-cs"/>
              </a:rPr>
              <a:t>, 2001]. Monthly meteorological variables in Bangkok, averaged for 1971 to 2000, are presented in Figure 3.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 recent years, in order to improve air quality, the European standards have been imposed for new vehicles progressively. Thailand has a policy of encouraging use of compressed natural gas (CNG) and ethanol in transport [ESMAP, 2008]. Nowadays, the CNG use is widely spread, especially in taxis and trucks.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Wet</a:t>
            </a:r>
            <a:r>
              <a:rPr lang="en-US" sz="1200" kern="1200" baseline="0" dirty="0" smtClean="0">
                <a:solidFill>
                  <a:schemeClr val="tx1"/>
                </a:solidFill>
                <a:effectLst/>
                <a:latin typeface="+mn-lt"/>
                <a:ea typeface="+mn-ea"/>
                <a:cs typeface="+mn-cs"/>
              </a:rPr>
              <a:t> season PM 2.5 is 18 </a:t>
            </a:r>
            <a:r>
              <a:rPr lang="en-US" sz="1200" kern="1200" baseline="0" dirty="0" err="1" smtClean="0">
                <a:solidFill>
                  <a:schemeClr val="tx1"/>
                </a:solidFill>
                <a:effectLst/>
                <a:latin typeface="+mn-lt"/>
                <a:ea typeface="+mn-ea"/>
                <a:cs typeface="+mn-cs"/>
              </a:rPr>
              <a:t>microg</a:t>
            </a:r>
            <a:r>
              <a:rPr lang="en-US" sz="1200" kern="1200" baseline="0" dirty="0" smtClean="0">
                <a:solidFill>
                  <a:schemeClr val="tx1"/>
                </a:solidFill>
                <a:effectLst/>
                <a:latin typeface="+mn-lt"/>
                <a:ea typeface="+mn-ea"/>
                <a:cs typeface="+mn-cs"/>
              </a:rPr>
              <a:t> per m^3</a:t>
            </a:r>
            <a:endParaRPr lang="en-US" dirty="0" smtClean="0"/>
          </a:p>
          <a:p>
            <a:r>
              <a:rPr lang="en-US" sz="1200" b="1" i="1" kern="1200" dirty="0" smtClean="0">
                <a:solidFill>
                  <a:schemeClr val="tx1"/>
                </a:solidFill>
                <a:effectLst/>
                <a:latin typeface="+mn-lt"/>
                <a:ea typeface="+mn-ea"/>
                <a:cs typeface="+mn-cs"/>
              </a:rPr>
              <a:t>Relationships of the trends to regulations </a:t>
            </a:r>
            <a:endParaRPr lang="en-US" dirty="0" smtClean="0"/>
          </a:p>
          <a:p>
            <a:r>
              <a:rPr lang="en-US" sz="1200" kern="1200" dirty="0" smtClean="0">
                <a:solidFill>
                  <a:schemeClr val="tx1"/>
                </a:solidFill>
                <a:effectLst/>
                <a:latin typeface="+mn-lt"/>
                <a:ea typeface="+mn-ea"/>
                <a:cs typeface="+mn-cs"/>
              </a:rPr>
              <a:t>The air quality management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in BMR follows the policy and prospective plan of Thailand. This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covers enhancement and conservation of natural environmental quality, which is a cross-</a:t>
            </a:r>
            <a:r>
              <a:rPr lang="en-US" sz="1200" kern="1200" dirty="0" err="1" smtClean="0">
                <a:solidFill>
                  <a:schemeClr val="tx1"/>
                </a:solidFill>
                <a:effectLst/>
                <a:latin typeface="+mn-lt"/>
                <a:ea typeface="+mn-ea"/>
                <a:cs typeface="+mn-cs"/>
              </a:rPr>
              <a:t>sectoral</a:t>
            </a:r>
            <a:r>
              <a:rPr lang="en-US" sz="1200" kern="1200" dirty="0" smtClean="0">
                <a:solidFill>
                  <a:schemeClr val="tx1"/>
                </a:solidFill>
                <a:effectLst/>
                <a:latin typeface="+mn-lt"/>
                <a:ea typeface="+mn-ea"/>
                <a:cs typeface="+mn-cs"/>
              </a:rPr>
              <a:t> operation involving the environment, transport, and urban dimensions. The air quality management policy of Thailand for 1997-2016 focuses on the following key issues: (1) air quality in pollution control zones and urban areas, particularly on dust, (2) other pollutants in ambient air, particularly on carbon monoxide, and (3) air pollutants in industrial zones and general communities, particularly on </a:t>
            </a:r>
            <a:r>
              <a:rPr lang="en-US" sz="1200" kern="1200" dirty="0" err="1" smtClean="0">
                <a:solidFill>
                  <a:schemeClr val="tx1"/>
                </a:solidFill>
                <a:effectLst/>
                <a:latin typeface="+mn-lt"/>
                <a:ea typeface="+mn-ea"/>
                <a:cs typeface="+mn-cs"/>
              </a:rPr>
              <a:t>sulphur</a:t>
            </a:r>
            <a:r>
              <a:rPr lang="en-US" sz="1200" kern="1200" dirty="0" smtClean="0">
                <a:solidFill>
                  <a:schemeClr val="tx1"/>
                </a:solidFill>
                <a:effectLst/>
                <a:latin typeface="+mn-lt"/>
                <a:ea typeface="+mn-ea"/>
                <a:cs typeface="+mn-cs"/>
              </a:rPr>
              <a:t> dioxide and nitrogen oxides, to be within designated Ambient Air Quality Standards [</a:t>
            </a:r>
            <a:r>
              <a:rPr lang="en-US" sz="1200" i="1" kern="1200" dirty="0" err="1" smtClean="0">
                <a:solidFill>
                  <a:schemeClr val="tx1"/>
                </a:solidFill>
                <a:effectLst/>
                <a:latin typeface="+mn-lt"/>
                <a:ea typeface="+mn-ea"/>
                <a:cs typeface="+mn-cs"/>
              </a:rPr>
              <a:t>Supat</a:t>
            </a:r>
            <a:r>
              <a:rPr lang="en-US" sz="1200" kern="1200" dirty="0" smtClean="0">
                <a:solidFill>
                  <a:schemeClr val="tx1"/>
                </a:solidFill>
                <a:effectLst/>
                <a:latin typeface="+mn-lt"/>
                <a:ea typeface="+mn-ea"/>
                <a:cs typeface="+mn-cs"/>
              </a:rPr>
              <a:t>, 1999]. </a:t>
            </a:r>
            <a:endParaRPr lang="en-US" dirty="0" smtClean="0"/>
          </a:p>
          <a:p>
            <a:r>
              <a:rPr lang="en-US" sz="1200" kern="1200" dirty="0" smtClean="0">
                <a:solidFill>
                  <a:schemeClr val="tx1"/>
                </a:solidFill>
                <a:effectLst/>
                <a:latin typeface="+mn-lt"/>
                <a:ea typeface="+mn-ea"/>
                <a:cs typeface="+mn-cs"/>
              </a:rPr>
              <a:t>Successful stories include the phasing out of leaded gasoline, establishment of oxygenated gasoline, reducing </a:t>
            </a:r>
            <a:r>
              <a:rPr lang="en-US" sz="1200" kern="1200" dirty="0" err="1" smtClean="0">
                <a:solidFill>
                  <a:schemeClr val="tx1"/>
                </a:solidFill>
                <a:effectLst/>
                <a:latin typeface="+mn-lt"/>
                <a:ea typeface="+mn-ea"/>
                <a:cs typeface="+mn-cs"/>
              </a:rPr>
              <a:t>sulphur</a:t>
            </a:r>
            <a:r>
              <a:rPr lang="en-US" sz="1200" kern="1200" dirty="0" smtClean="0">
                <a:solidFill>
                  <a:schemeClr val="tx1"/>
                </a:solidFill>
                <a:effectLst/>
                <a:latin typeface="+mn-lt"/>
                <a:ea typeface="+mn-ea"/>
                <a:cs typeface="+mn-cs"/>
              </a:rPr>
              <a:t> content in diesel, and development of the standard for low-smoke 2T lubricating oil. Phasing out of lead in gasoline, starting in January 1996, has substantially reduced </a:t>
            </a:r>
            <a:r>
              <a:rPr lang="en-US" sz="1200" kern="1200" dirty="0" err="1" smtClean="0">
                <a:solidFill>
                  <a:schemeClr val="tx1"/>
                </a:solidFill>
                <a:effectLst/>
                <a:latin typeface="+mn-lt"/>
                <a:ea typeface="+mn-ea"/>
                <a:cs typeface="+mn-cs"/>
              </a:rPr>
              <a:t>Pb</a:t>
            </a:r>
            <a:r>
              <a:rPr lang="en-US" sz="1200" kern="1200" dirty="0" smtClean="0">
                <a:solidFill>
                  <a:schemeClr val="tx1"/>
                </a:solidFill>
                <a:effectLst/>
                <a:latin typeface="+mn-lt"/>
                <a:ea typeface="+mn-ea"/>
                <a:cs typeface="+mn-cs"/>
              </a:rPr>
              <a:t> in ambient air (Figure 6). At present, lead concentration in ambient air is much lower than the standard. Recently, due to the concern of toxic effects of volatile organic compounds (VOCs), VOC ambient air quality standards have been established [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Intergovernmental Panel on Climate Change (IPCC) estimated that, as of 2004, Thailand contributes around 265 million tons of CO2 per year, ranked 25th in the world. The data shows that 56.1% of greenhouse gases (GHG) in Thailand are from energy uses (as of 2003), whereas the remaining GHG emissions are from agriculture (24.1%), wastes (7.8%), land use change (6.65%), and industrial sector (5.4%) </a:t>
            </a:r>
            <a:endParaRPr lang="en-US" dirty="0" smtClean="0"/>
          </a:p>
          <a:p>
            <a:r>
              <a:rPr lang="en-US" sz="1200" b="1" i="1" kern="1200" dirty="0" smtClean="0">
                <a:solidFill>
                  <a:schemeClr val="tx1"/>
                </a:solidFill>
                <a:effectLst/>
                <a:latin typeface="+mn-lt"/>
                <a:ea typeface="+mn-ea"/>
                <a:cs typeface="+mn-cs"/>
              </a:rPr>
              <a:t>Problems remaining </a:t>
            </a:r>
            <a:endParaRPr lang="en-US" dirty="0" smtClean="0"/>
          </a:p>
          <a:p>
            <a:r>
              <a:rPr lang="en-US" sz="1200" kern="1200" dirty="0" smtClean="0">
                <a:solidFill>
                  <a:schemeClr val="tx1"/>
                </a:solidFill>
                <a:effectLst/>
                <a:latin typeface="+mn-lt"/>
                <a:ea typeface="+mn-ea"/>
                <a:cs typeface="+mn-cs"/>
              </a:rPr>
              <a:t>Presently, high PM10 and ozone remain the most serious air quality issue in Bangkok. Traffic is the major sources of air pollution in the city. Air toxics, in particular the volatile organic compounds (VOCs/HC), are also of concern in BMR and need continuous monitoring and standard enforcement. Open burning of agro-residues contributes significantly to air pollution in BMR and appropriate regulations have to be established and enforced in conjunction with the educative measures.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C0183A9-7A4F-8A4F-94DE-CA6C8363241F}" type="slidenum">
              <a:rPr lang="en-US" smtClean="0"/>
              <a:t>18</a:t>
            </a:fld>
            <a:endParaRPr lang="en-US"/>
          </a:p>
        </p:txBody>
      </p:sp>
    </p:spTree>
    <p:extLst>
      <p:ext uri="{BB962C8B-B14F-4D97-AF65-F5344CB8AC3E}">
        <p14:creationId xmlns:p14="http://schemas.microsoft.com/office/powerpoint/2010/main" val="3696012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Taihang</a:t>
            </a:r>
            <a:r>
              <a:rPr lang="en-US" sz="1200" kern="1200" dirty="0" smtClean="0">
                <a:solidFill>
                  <a:schemeClr val="tx1"/>
                </a:solidFill>
                <a:effectLst/>
                <a:latin typeface="+mn-lt"/>
                <a:ea typeface="+mn-ea"/>
                <a:cs typeface="+mn-cs"/>
              </a:rPr>
              <a:t> Mountain lies to the west, while the </a:t>
            </a:r>
            <a:r>
              <a:rPr lang="en-US" sz="1200" kern="1200" dirty="0" err="1" smtClean="0">
                <a:solidFill>
                  <a:schemeClr val="tx1"/>
                </a:solidFill>
                <a:effectLst/>
                <a:latin typeface="+mn-lt"/>
                <a:ea typeface="+mn-ea"/>
                <a:cs typeface="+mn-cs"/>
              </a:rPr>
              <a:t>Yanshan</a:t>
            </a:r>
            <a:r>
              <a:rPr lang="en-US" sz="1200" kern="1200" dirty="0" smtClean="0">
                <a:solidFill>
                  <a:schemeClr val="tx1"/>
                </a:solidFill>
                <a:effectLst/>
                <a:latin typeface="+mn-lt"/>
                <a:ea typeface="+mn-ea"/>
                <a:cs typeface="+mn-cs"/>
              </a:rPr>
              <a:t> Mountain lies to the north and the northeast; the Great North China Plain links the south of Beijing all the way to </a:t>
            </a:r>
            <a:r>
              <a:rPr lang="en-US" sz="1200" kern="1200" dirty="0" err="1" smtClean="0">
                <a:solidFill>
                  <a:schemeClr val="tx1"/>
                </a:solidFill>
                <a:effectLst/>
                <a:latin typeface="+mn-lt"/>
                <a:ea typeface="+mn-ea"/>
                <a:cs typeface="+mn-cs"/>
              </a:rPr>
              <a:t>Bohai</a:t>
            </a:r>
            <a:r>
              <a:rPr lang="en-US" sz="1200" kern="1200" dirty="0" smtClean="0">
                <a:solidFill>
                  <a:schemeClr val="tx1"/>
                </a:solidFill>
                <a:effectLst/>
                <a:latin typeface="+mn-lt"/>
                <a:ea typeface="+mn-ea"/>
                <a:cs typeface="+mn-cs"/>
              </a:rPr>
              <a:t> Bay. The average height of the surrounding mountains is about 1000 </a:t>
            </a:r>
            <a:r>
              <a:rPr lang="en-US" sz="1200" kern="1200" dirty="0" err="1" smtClean="0">
                <a:solidFill>
                  <a:schemeClr val="tx1"/>
                </a:solidFill>
                <a:effectLst/>
                <a:latin typeface="+mn-lt"/>
                <a:ea typeface="+mn-ea"/>
                <a:cs typeface="+mn-cs"/>
              </a:rPr>
              <a:t>m.a.s.l</a:t>
            </a:r>
            <a:r>
              <a:rPr lang="en-US" sz="1200" kern="1200" dirty="0" smtClean="0">
                <a:solidFill>
                  <a:schemeClr val="tx1"/>
                </a:solidFill>
                <a:effectLst/>
                <a:latin typeface="+mn-lt"/>
                <a:ea typeface="+mn-ea"/>
                <a:cs typeface="+mn-cs"/>
              </a:rPr>
              <a:t> with a descending trend from northwest to southeast. The administration area of Beijing is 16,808 km2, of which 61% is mountainous area. The special topography results in a mountain-plain breeze: north wind at night and south wind during the day. This effect leads to an isolated local circulation that is </a:t>
            </a:r>
            <a:r>
              <a:rPr lang="en-US" sz="1200" kern="1200" dirty="0" err="1" smtClean="0">
                <a:solidFill>
                  <a:schemeClr val="tx1"/>
                </a:solidFill>
                <a:effectLst/>
                <a:latin typeface="+mn-lt"/>
                <a:ea typeface="+mn-ea"/>
                <a:cs typeface="+mn-cs"/>
              </a:rPr>
              <a:t>unfavourable</a:t>
            </a:r>
            <a:r>
              <a:rPr lang="en-US" sz="1200" kern="1200" dirty="0" smtClean="0">
                <a:solidFill>
                  <a:schemeClr val="tx1"/>
                </a:solidFill>
                <a:effectLst/>
                <a:latin typeface="+mn-lt"/>
                <a:ea typeface="+mn-ea"/>
                <a:cs typeface="+mn-cs"/>
              </a:rPr>
              <a:t> for the dispersion of air pollutants within the city. </a:t>
            </a:r>
            <a:endParaRPr lang="en-US" dirty="0" smtClean="0"/>
          </a:p>
          <a:p>
            <a:endParaRPr lang="en-US" dirty="0"/>
          </a:p>
        </p:txBody>
      </p:sp>
      <p:sp>
        <p:nvSpPr>
          <p:cNvPr id="4" name="Slide Number Placeholder 3"/>
          <p:cNvSpPr>
            <a:spLocks noGrp="1"/>
          </p:cNvSpPr>
          <p:nvPr>
            <p:ph type="sldNum" sz="quarter" idx="10"/>
          </p:nvPr>
        </p:nvSpPr>
        <p:spPr/>
        <p:txBody>
          <a:bodyPr/>
          <a:lstStyle/>
          <a:p>
            <a:fld id="{2C0183A9-7A4F-8A4F-94DE-CA6C8363241F}" type="slidenum">
              <a:rPr lang="en-US" smtClean="0"/>
              <a:t>19</a:t>
            </a:fld>
            <a:endParaRPr lang="en-US"/>
          </a:p>
        </p:txBody>
      </p:sp>
    </p:spTree>
    <p:extLst>
      <p:ext uri="{BB962C8B-B14F-4D97-AF65-F5344CB8AC3E}">
        <p14:creationId xmlns:p14="http://schemas.microsoft.com/office/powerpoint/2010/main" val="3627130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summer, in addition to the road dust already present on the Delhi roads, dust storms from the desert to the southwest [</a:t>
            </a:r>
            <a:r>
              <a:rPr lang="en-US" sz="1200" i="1" kern="1200" dirty="0" smtClean="0">
                <a:solidFill>
                  <a:schemeClr val="tx1"/>
                </a:solidFill>
                <a:effectLst/>
                <a:latin typeface="+mn-lt"/>
                <a:ea typeface="+mn-ea"/>
                <a:cs typeface="+mn-cs"/>
              </a:rPr>
              <a:t>Earth Observatory, </a:t>
            </a:r>
            <a:r>
              <a:rPr lang="en-US" sz="1200" kern="1200" dirty="0" smtClean="0">
                <a:solidFill>
                  <a:schemeClr val="tx1"/>
                </a:solidFill>
                <a:effectLst/>
                <a:latin typeface="+mn-lt"/>
                <a:ea typeface="+mn-ea"/>
                <a:cs typeface="+mn-cs"/>
              </a:rPr>
              <a:t>2008] contribute to increased fugitive dust, which is enhanced by growing vehicular movement. This is exacerbated by the low moisture content in the air, leading to higher </a:t>
            </a:r>
            <a:r>
              <a:rPr lang="en-US" sz="1200" kern="1200" dirty="0" err="1" smtClean="0">
                <a:solidFill>
                  <a:schemeClr val="tx1"/>
                </a:solidFill>
                <a:effectLst/>
                <a:latin typeface="+mn-lt"/>
                <a:ea typeface="+mn-ea"/>
                <a:cs typeface="+mn-cs"/>
              </a:rPr>
              <a:t>resuspension</a:t>
            </a:r>
            <a:r>
              <a:rPr lang="en-US" sz="1200" kern="1200" dirty="0" smtClean="0">
                <a:solidFill>
                  <a:schemeClr val="tx1"/>
                </a:solidFill>
                <a:effectLst/>
                <a:latin typeface="+mn-lt"/>
                <a:ea typeface="+mn-ea"/>
                <a:cs typeface="+mn-cs"/>
              </a:rPr>
              <a:t> of road dust (40 percent of particulate pollution in summer, compared to 4 percent in winter). In the winter months, the mix of pollution sources changes dramatically. The use of biomass, primarily for heating contributes to as much as 30 percent of particulate pollution in winter. Most of this burning takes place at night, when the “mixing layer height” is low due to inversion. In summer, biomass accounts for only 9 percent of particulate pollution. </a:t>
            </a:r>
            <a:endParaRPr lang="en-US" dirty="0" smtClean="0"/>
          </a:p>
          <a:p>
            <a:r>
              <a:rPr lang="en-US" dirty="0" smtClean="0"/>
              <a:t>Agricultural</a:t>
            </a:r>
            <a:r>
              <a:rPr lang="en-US" baseline="0" dirty="0" smtClean="0"/>
              <a:t> clearing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er</a:t>
            </a:r>
            <a:r>
              <a:rPr lang="en-US" sz="1200" kern="1200" dirty="0" smtClean="0">
                <a:solidFill>
                  <a:schemeClr val="tx1"/>
                </a:solidFill>
                <a:effectLst/>
                <a:latin typeface="+mn-lt"/>
                <a:ea typeface="+mn-ea"/>
                <a:cs typeface="+mn-cs"/>
              </a:rPr>
              <a:t> height is low which leads to increased air pollutant concentrations. The recurring impacts include heavy persistent smog during the months of November to February, higher pollution levels for all criteria pollutants, frequent delay or cancellation of flights (domestic and international), and reduced visibility causing minor and major accidents along the roads. This wintertime phenomenon is of utmost importance because it starts forming in the month of October, the start of the CWG 2010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 I WANT TO PUT CORRELATIONS OF POLLUTANTS IN THIS</a:t>
            </a:r>
            <a:r>
              <a:rPr lang="en-US" sz="1200" kern="1200" baseline="0" dirty="0" smtClean="0">
                <a:solidFill>
                  <a:schemeClr val="tx1"/>
                </a:solidFill>
                <a:effectLst/>
                <a:latin typeface="+mn-lt"/>
                <a:ea typeface="+mn-ea"/>
                <a:cs typeface="+mn-cs"/>
              </a:rPr>
              <a:t> SLIDE?</a:t>
            </a:r>
          </a:p>
          <a:p>
            <a:r>
              <a:rPr lang="en-US" sz="1200" b="1" i="1" kern="1200" dirty="0" smtClean="0">
                <a:solidFill>
                  <a:schemeClr val="tx1"/>
                </a:solidFill>
                <a:effectLst/>
                <a:latin typeface="+mn-lt"/>
                <a:ea typeface="+mn-ea"/>
                <a:cs typeface="+mn-cs"/>
              </a:rPr>
              <a:t>Truck pollution at night </a:t>
            </a:r>
            <a:endParaRPr lang="en-US" dirty="0" smtClean="0"/>
          </a:p>
          <a:p>
            <a:r>
              <a:rPr lang="en-US" sz="1200" kern="1200" dirty="0" smtClean="0">
                <a:solidFill>
                  <a:schemeClr val="tx1"/>
                </a:solidFill>
                <a:effectLst/>
                <a:latin typeface="+mn-lt"/>
                <a:ea typeface="+mn-ea"/>
                <a:cs typeface="+mn-cs"/>
              </a:rPr>
              <a:t>An important observation in Figure 19 is the diurnal variation of the PM2.5 pollution. Besides the rush hours bumps (8-10 in the morning and 6-9 in the evening) the steady increase in the pollution levels is attributed to two reasons – a direct source from trucks, which are allowed to pass through the city after 9 PM and a change in the mixing layer height. The influence of the truck emissions is more evident in the direct correlation of the PM2.5 and SO2 cycles, possibly originating from the diesel combustion in trucks.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 worst pollution each year starting in October and leading up to February the following year.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C0183A9-7A4F-8A4F-94DE-CA6C8363241F}" type="slidenum">
              <a:rPr lang="en-US" smtClean="0"/>
              <a:t>20</a:t>
            </a:fld>
            <a:endParaRPr lang="en-US"/>
          </a:p>
        </p:txBody>
      </p:sp>
    </p:spTree>
    <p:extLst>
      <p:ext uri="{BB962C8B-B14F-4D97-AF65-F5344CB8AC3E}">
        <p14:creationId xmlns:p14="http://schemas.microsoft.com/office/powerpoint/2010/main" val="1654272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from</a:t>
            </a:r>
            <a:r>
              <a:rPr lang="en-US" baseline="0" dirty="0" smtClean="0"/>
              <a:t> vehicles remove ozone, biogenic emissions enhance O#</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Visibility impairment is usually more severe during the winter than in the summer [</a:t>
            </a:r>
            <a:r>
              <a:rPr lang="en-US" sz="1200" i="1" kern="1200" dirty="0" smtClean="0">
                <a:solidFill>
                  <a:schemeClr val="tx1"/>
                </a:solidFill>
                <a:effectLst/>
                <a:latin typeface="+mn-lt"/>
                <a:ea typeface="+mn-ea"/>
                <a:cs typeface="+mn-cs"/>
              </a:rPr>
              <a:t>Wang</a:t>
            </a:r>
            <a:r>
              <a:rPr lang="en-US" sz="1200" kern="1200" dirty="0" smtClean="0">
                <a:solidFill>
                  <a:schemeClr val="tx1"/>
                </a:solidFill>
                <a:effectLst/>
                <a:latin typeface="+mn-lt"/>
                <a:ea typeface="+mn-ea"/>
                <a:cs typeface="+mn-cs"/>
              </a:rPr>
              <a:t>, 2003]. During winter, the northeast monsoon facilitates long-range transport of regional pollutants to HKSAR [</a:t>
            </a:r>
            <a:r>
              <a:rPr lang="en-US" sz="1200" i="1" kern="1200" dirty="0" smtClean="0">
                <a:solidFill>
                  <a:schemeClr val="tx1"/>
                </a:solidFill>
                <a:effectLst/>
                <a:latin typeface="+mn-lt"/>
                <a:ea typeface="+mn-ea"/>
                <a:cs typeface="+mn-cs"/>
              </a:rPr>
              <a:t>Louie et al</a:t>
            </a:r>
            <a:r>
              <a:rPr lang="en-US" sz="1200" kern="1200" dirty="0" smtClean="0">
                <a:solidFill>
                  <a:schemeClr val="tx1"/>
                </a:solidFill>
                <a:effectLst/>
                <a:latin typeface="+mn-lt"/>
                <a:ea typeface="+mn-ea"/>
                <a:cs typeface="+mn-cs"/>
              </a:rPr>
              <a:t>., 2005b; </a:t>
            </a:r>
            <a:r>
              <a:rPr lang="en-US" sz="1200" i="1" kern="1200" dirty="0" err="1" smtClean="0">
                <a:solidFill>
                  <a:schemeClr val="tx1"/>
                </a:solidFill>
                <a:effectLst/>
                <a:latin typeface="+mn-lt"/>
                <a:ea typeface="+mn-ea"/>
                <a:cs typeface="+mn-cs"/>
              </a:rPr>
              <a:t>Guo</a:t>
            </a:r>
            <a:r>
              <a:rPr lang="en-US" sz="1200" i="1" kern="1200" dirty="0" smtClean="0">
                <a:solidFill>
                  <a:schemeClr val="tx1"/>
                </a:solidFill>
                <a:effectLst/>
                <a:latin typeface="+mn-lt"/>
                <a:ea typeface="+mn-ea"/>
                <a:cs typeface="+mn-cs"/>
              </a:rPr>
              <a:t> et al</a:t>
            </a:r>
            <a:r>
              <a:rPr lang="en-US" sz="1200" kern="1200" dirty="0" smtClean="0">
                <a:solidFill>
                  <a:schemeClr val="tx1"/>
                </a:solidFill>
                <a:effectLst/>
                <a:latin typeface="+mn-lt"/>
                <a:ea typeface="+mn-ea"/>
                <a:cs typeface="+mn-cs"/>
              </a:rPr>
              <a:t>., 2009]. Land-sea breeze circulation would further trap and accumulate air pollutants in the PRD region [</a:t>
            </a:r>
            <a:r>
              <a:rPr lang="en-US" sz="1200" i="1" kern="1200" dirty="0" smtClean="0">
                <a:solidFill>
                  <a:schemeClr val="tx1"/>
                </a:solidFill>
                <a:effectLst/>
                <a:latin typeface="+mn-lt"/>
                <a:ea typeface="+mn-ea"/>
                <a:cs typeface="+mn-cs"/>
              </a:rPr>
              <a:t>Lo et al</a:t>
            </a:r>
            <a:r>
              <a:rPr lang="en-US" sz="1200" kern="1200" dirty="0" smtClean="0">
                <a:solidFill>
                  <a:schemeClr val="tx1"/>
                </a:solidFill>
                <a:effectLst/>
                <a:latin typeface="+mn-lt"/>
                <a:ea typeface="+mn-ea"/>
                <a:cs typeface="+mn-cs"/>
              </a:rPr>
              <a:t>., 2006; 2007], resulting in higher air pollutant concentrations. Winter accounts for ~80% of high PM days [Huang et al., 2009] but O3 concentration is highest in autumn when more sunlight is available for photochemical formation of this pollutant. The southwest monsoon in summer, in contrast, brings in fresh air to HKSAR and the high rainfall help washing away air pollutants in the atmosphere [</a:t>
            </a:r>
            <a:r>
              <a:rPr lang="en-US" sz="1200" i="1" kern="1200" dirty="0" smtClean="0">
                <a:solidFill>
                  <a:schemeClr val="tx1"/>
                </a:solidFill>
                <a:effectLst/>
                <a:latin typeface="+mn-lt"/>
                <a:ea typeface="+mn-ea"/>
                <a:cs typeface="+mn-cs"/>
              </a:rPr>
              <a:t>Wang</a:t>
            </a:r>
            <a:r>
              <a:rPr lang="en-US" sz="1200" kern="1200" dirty="0" smtClean="0">
                <a:solidFill>
                  <a:schemeClr val="tx1"/>
                </a:solidFill>
                <a:effectLst/>
                <a:latin typeface="+mn-lt"/>
                <a:ea typeface="+mn-ea"/>
                <a:cs typeface="+mn-cs"/>
              </a:rPr>
              <a:t>, 2003; </a:t>
            </a:r>
            <a:r>
              <a:rPr lang="en-US" sz="1200" i="1" kern="1200" dirty="0" smtClean="0">
                <a:solidFill>
                  <a:schemeClr val="tx1"/>
                </a:solidFill>
                <a:effectLst/>
                <a:latin typeface="+mn-lt"/>
                <a:ea typeface="+mn-ea"/>
                <a:cs typeface="+mn-cs"/>
              </a:rPr>
              <a:t>Louie et al</a:t>
            </a:r>
            <a:r>
              <a:rPr lang="en-US" sz="1200" kern="1200" dirty="0" smtClean="0">
                <a:solidFill>
                  <a:schemeClr val="tx1"/>
                </a:solidFill>
                <a:effectLst/>
                <a:latin typeface="+mn-lt"/>
                <a:ea typeface="+mn-ea"/>
                <a:cs typeface="+mn-cs"/>
              </a:rPr>
              <a:t>., 2005b]. Particulate and photochemical smog problems in summer usually occur with typhoon episodes when the outskirt subsidence of airflow restricts the dilution and dispersion of air pollutants in the PRD region [</a:t>
            </a:r>
            <a:r>
              <a:rPr lang="en-US" sz="1200" i="1" kern="1200" dirty="0" smtClean="0">
                <a:solidFill>
                  <a:schemeClr val="tx1"/>
                </a:solidFill>
                <a:effectLst/>
                <a:latin typeface="+mn-lt"/>
                <a:ea typeface="+mn-ea"/>
                <a:cs typeface="+mn-cs"/>
              </a:rPr>
              <a:t>Huang et al</a:t>
            </a:r>
            <a:r>
              <a:rPr lang="en-US" sz="1200" kern="1200" dirty="0" smtClean="0">
                <a:solidFill>
                  <a:schemeClr val="tx1"/>
                </a:solidFill>
                <a:effectLst/>
                <a:latin typeface="+mn-lt"/>
                <a:ea typeface="+mn-ea"/>
                <a:cs typeface="+mn-cs"/>
              </a:rPr>
              <a:t>., 2009]. </a:t>
            </a:r>
            <a:endParaRPr lang="en-US" dirty="0" smtClean="0"/>
          </a:p>
          <a:p>
            <a:endParaRPr lang="en-US" dirty="0"/>
          </a:p>
        </p:txBody>
      </p:sp>
      <p:sp>
        <p:nvSpPr>
          <p:cNvPr id="4" name="Slide Number Placeholder 3"/>
          <p:cNvSpPr>
            <a:spLocks noGrp="1"/>
          </p:cNvSpPr>
          <p:nvPr>
            <p:ph type="sldNum" sz="quarter" idx="10"/>
          </p:nvPr>
        </p:nvSpPr>
        <p:spPr/>
        <p:txBody>
          <a:bodyPr/>
          <a:lstStyle/>
          <a:p>
            <a:fld id="{2C0183A9-7A4F-8A4F-94DE-CA6C8363241F}" type="slidenum">
              <a:rPr lang="en-US" smtClean="0"/>
              <a:t>21</a:t>
            </a:fld>
            <a:endParaRPr lang="en-US"/>
          </a:p>
        </p:txBody>
      </p:sp>
    </p:spTree>
    <p:extLst>
      <p:ext uri="{BB962C8B-B14F-4D97-AF65-F5344CB8AC3E}">
        <p14:creationId xmlns:p14="http://schemas.microsoft.com/office/powerpoint/2010/main" val="2127687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From the data in Table 9, it is clear that seasonal average PM2.5 concentrations in Metro Manila already exceed the current WHO 24-hour AQG of 25 μg m-3in both dry and wet seasons, while seasonal average PM10 concentrations are almost within the WHO 24-hour AQG of 50 μg m-3in both dry and wet seasons.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According to the latest (2006) inventory, the transportation sector is the major source of air pollution contributing about 65% of the pollutants, while 21% is from stationary [point] sources and 14% from area sources, with total national emissions of seven million tons per year from all sources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 emissions are caused by the increasing population of gasoline-powered vehicles, which include cars (13.6%) and motorcycles/tricycles (47.9%) [</a:t>
            </a:r>
            <a:r>
              <a:rPr lang="en-US" sz="1200" i="1" kern="1200" dirty="0" smtClean="0">
                <a:solidFill>
                  <a:schemeClr val="tx1"/>
                </a:solidFill>
                <a:effectLst/>
                <a:latin typeface="+mn-lt"/>
                <a:ea typeface="+mn-ea"/>
                <a:cs typeface="+mn-cs"/>
              </a:rPr>
              <a:t>DENR</a:t>
            </a:r>
            <a:r>
              <a:rPr lang="en-US" sz="1200" kern="1200" dirty="0" smtClean="0">
                <a:solidFill>
                  <a:schemeClr val="tx1"/>
                </a:solidFill>
                <a:effectLst/>
                <a:latin typeface="+mn-lt"/>
                <a:ea typeface="+mn-ea"/>
                <a:cs typeface="+mn-cs"/>
              </a:rPr>
              <a:t>, 2009].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Lead-phase</a:t>
            </a:r>
            <a:r>
              <a:rPr lang="en-US" baseline="0" dirty="0" smtClean="0"/>
              <a:t> out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C0183A9-7A4F-8A4F-94DE-CA6C8363241F}" type="slidenum">
              <a:rPr lang="en-US" smtClean="0"/>
              <a:t>22</a:t>
            </a:fld>
            <a:endParaRPr lang="en-US"/>
          </a:p>
        </p:txBody>
      </p:sp>
    </p:spTree>
    <p:extLst>
      <p:ext uri="{BB962C8B-B14F-4D97-AF65-F5344CB8AC3E}">
        <p14:creationId xmlns:p14="http://schemas.microsoft.com/office/powerpoint/2010/main" val="3651048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*NOX -&gt;</a:t>
            </a:r>
            <a:r>
              <a:rPr lang="en-US" baseline="0" dirty="0" smtClean="0"/>
              <a:t> Sources primarily from fossil fuel combustion via transportation, industrial, and power plants. Lead to ozone formation when combined with VOCs</a:t>
            </a:r>
          </a:p>
          <a:p>
            <a:r>
              <a:rPr lang="en-US" baseline="0" dirty="0" smtClean="0"/>
              <a:t>*VOC -&gt; </a:t>
            </a:r>
            <a:r>
              <a:rPr lang="en-US" baseline="0" dirty="0" err="1" smtClean="0"/>
              <a:t>Anthro</a:t>
            </a:r>
            <a:r>
              <a:rPr lang="en-US" baseline="0" dirty="0" smtClean="0"/>
              <a:t> sources via combustion, fuel evaporation, solvents, and industrial processes, although they’re also natural</a:t>
            </a:r>
          </a:p>
          <a:p>
            <a:r>
              <a:rPr lang="en-US" baseline="0" dirty="0" smtClean="0"/>
              <a:t>*Tropospheric Ozone -&gt; Formed in a catalytic reaction between VOCs and </a:t>
            </a:r>
            <a:r>
              <a:rPr lang="en-US" baseline="0" dirty="0" err="1" smtClean="0"/>
              <a:t>NOx</a:t>
            </a:r>
            <a:r>
              <a:rPr lang="en-US" baseline="0" dirty="0" smtClean="0"/>
              <a:t> (also Ch4/CO)</a:t>
            </a:r>
          </a:p>
          <a:p>
            <a:r>
              <a:rPr lang="en-US" baseline="0" dirty="0" smtClean="0"/>
              <a:t>*SO2 -&gt; Typically comes from coal emissions, especially with high </a:t>
            </a:r>
            <a:r>
              <a:rPr lang="en-US" baseline="0" dirty="0" err="1" smtClean="0"/>
              <a:t>sulfer</a:t>
            </a:r>
            <a:r>
              <a:rPr lang="en-US" baseline="0" dirty="0" smtClean="0"/>
              <a:t> contents. Leads to the formation of acid rain due to high concentrations found in the atmosphere and sulfur compounds tendency to stick to water</a:t>
            </a:r>
          </a:p>
          <a:p>
            <a:r>
              <a:rPr lang="en-US" dirty="0" smtClean="0"/>
              <a:t>*PM/Aerosols -&gt; Originate</a:t>
            </a:r>
            <a:r>
              <a:rPr lang="en-US" baseline="0" dirty="0" smtClean="0"/>
              <a:t> from all sorts of sources be it natural like dust and sand or from biomass burning </a:t>
            </a:r>
          </a:p>
          <a:p>
            <a:r>
              <a:rPr lang="en-US" baseline="0" dirty="0" smtClean="0"/>
              <a:t>*Lead -&gt; Primary source is in fuels that still include lead, also found in paint and things of that nature</a:t>
            </a:r>
          </a:p>
          <a:p>
            <a:r>
              <a:rPr lang="en-US" baseline="0" dirty="0" smtClean="0"/>
              <a:t>*CO -&gt; Comes from incomplete combustion</a:t>
            </a:r>
            <a:endParaRPr lang="en-US" dirty="0"/>
          </a:p>
        </p:txBody>
      </p:sp>
      <p:sp>
        <p:nvSpPr>
          <p:cNvPr id="4" name="Slide Number Placeholder 3"/>
          <p:cNvSpPr>
            <a:spLocks noGrp="1"/>
          </p:cNvSpPr>
          <p:nvPr>
            <p:ph type="sldNum" sz="quarter" idx="10"/>
          </p:nvPr>
        </p:nvSpPr>
        <p:spPr/>
        <p:txBody>
          <a:bodyPr/>
          <a:lstStyle/>
          <a:p>
            <a:fld id="{A4C49518-FA77-49C3-8D51-6EE06604FCB8}" type="slidenum">
              <a:rPr lang="en-US" smtClean="0"/>
              <a:t>3</a:t>
            </a:fld>
            <a:endParaRPr lang="en-US"/>
          </a:p>
        </p:txBody>
      </p:sp>
    </p:spTree>
    <p:extLst>
      <p:ext uri="{BB962C8B-B14F-4D97-AF65-F5344CB8AC3E}">
        <p14:creationId xmlns:p14="http://schemas.microsoft.com/office/powerpoint/2010/main" val="3560074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Asian dust storms and haze event add to the existing air quality problem by aggravating</a:t>
            </a:r>
            <a:r>
              <a:rPr lang="en-US" baseline="0" dirty="0" smtClean="0"/>
              <a:t> PM10 levels, making the atmosphere more deleterious to health</a:t>
            </a:r>
          </a:p>
          <a:p>
            <a:r>
              <a:rPr lang="en-US" baseline="0" dirty="0" smtClean="0"/>
              <a:t>SICKNESS AND DEATH AN ISSUE</a:t>
            </a:r>
          </a:p>
          <a:p>
            <a:r>
              <a:rPr lang="en-US" baseline="0" dirty="0" smtClean="0"/>
              <a:t>PM10 premature deaths 10,000 per year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concentration trends for SO2, NO2, CO, PM10 and </a:t>
            </a:r>
            <a:r>
              <a:rPr lang="en-US" sz="1200" kern="1200" dirty="0" err="1" smtClean="0">
                <a:solidFill>
                  <a:schemeClr val="tx1"/>
                </a:solidFill>
                <a:effectLst/>
                <a:latin typeface="+mn-lt"/>
                <a:ea typeface="+mn-ea"/>
                <a:cs typeface="+mn-cs"/>
              </a:rPr>
              <a:t>Pb</a:t>
            </a:r>
            <a:r>
              <a:rPr lang="en-US" sz="1200" kern="1200" dirty="0" smtClean="0">
                <a:solidFill>
                  <a:schemeClr val="tx1"/>
                </a:solidFill>
                <a:effectLst/>
                <a:latin typeface="+mn-lt"/>
                <a:ea typeface="+mn-ea"/>
                <a:cs typeface="+mn-cs"/>
              </a:rPr>
              <a:t> were evaluated based on the published data by the Ministry of Environment, Republic of Korea (6), the latest being in 2008, with 2007 as the most recent data. The annual average SO2 levels has dramatically decreased by 20 </a:t>
            </a:r>
            <a:r>
              <a:rPr lang="en-US" sz="1200" kern="1200" dirty="0" err="1" smtClean="0">
                <a:solidFill>
                  <a:schemeClr val="tx1"/>
                </a:solidFill>
                <a:effectLst/>
                <a:latin typeface="+mn-lt"/>
                <a:ea typeface="+mn-ea"/>
                <a:cs typeface="+mn-cs"/>
              </a:rPr>
              <a:t>ppbv</a:t>
            </a:r>
            <a:r>
              <a:rPr lang="en-US" sz="1200" kern="1200" dirty="0" smtClean="0">
                <a:solidFill>
                  <a:schemeClr val="tx1"/>
                </a:solidFill>
                <a:effectLst/>
                <a:latin typeface="+mn-lt"/>
                <a:ea typeface="+mn-ea"/>
                <a:cs typeface="+mn-cs"/>
              </a:rPr>
              <a:t> from 1991 to 1993, and has been decreasing by 2.5 </a:t>
            </a:r>
            <a:r>
              <a:rPr lang="en-US" sz="1200" kern="1200" dirty="0" err="1" smtClean="0">
                <a:solidFill>
                  <a:schemeClr val="tx1"/>
                </a:solidFill>
                <a:effectLst/>
                <a:latin typeface="+mn-lt"/>
                <a:ea typeface="+mn-ea"/>
                <a:cs typeface="+mn-cs"/>
              </a:rPr>
              <a:t>ppbv</a:t>
            </a:r>
            <a:r>
              <a:rPr lang="en-US" sz="1200" kern="1200" dirty="0" smtClean="0">
                <a:solidFill>
                  <a:schemeClr val="tx1"/>
                </a:solidFill>
                <a:effectLst/>
                <a:latin typeface="+mn-lt"/>
                <a:ea typeface="+mn-ea"/>
                <a:cs typeface="+mn-cs"/>
              </a:rPr>
              <a:t> per year from 1993 to 2000 (Figure 45). It has maintained an annual average value of 5 </a:t>
            </a:r>
            <a:r>
              <a:rPr lang="en-US" sz="1200" kern="1200" dirty="0" err="1" smtClean="0">
                <a:solidFill>
                  <a:schemeClr val="tx1"/>
                </a:solidFill>
                <a:effectLst/>
                <a:latin typeface="+mn-lt"/>
                <a:ea typeface="+mn-ea"/>
                <a:cs typeface="+mn-cs"/>
              </a:rPr>
              <a:t>ppbv</a:t>
            </a:r>
            <a:r>
              <a:rPr lang="en-US" sz="1200" kern="1200" dirty="0" smtClean="0">
                <a:solidFill>
                  <a:schemeClr val="tx1"/>
                </a:solidFill>
                <a:effectLst/>
                <a:latin typeface="+mn-lt"/>
                <a:ea typeface="+mn-ea"/>
                <a:cs typeface="+mn-cs"/>
              </a:rPr>
              <a:t> from 2001 to 2006, though it has increased by 1 </a:t>
            </a:r>
            <a:r>
              <a:rPr lang="en-US" sz="1200" kern="1200" dirty="0" err="1" smtClean="0">
                <a:solidFill>
                  <a:schemeClr val="tx1"/>
                </a:solidFill>
                <a:effectLst/>
                <a:latin typeface="+mn-lt"/>
                <a:ea typeface="+mn-ea"/>
                <a:cs typeface="+mn-cs"/>
              </a:rPr>
              <a:t>ppbv</a:t>
            </a:r>
            <a:r>
              <a:rPr lang="en-US" sz="1200" kern="1200" dirty="0" smtClean="0">
                <a:solidFill>
                  <a:schemeClr val="tx1"/>
                </a:solidFill>
                <a:effectLst/>
                <a:latin typeface="+mn-lt"/>
                <a:ea typeface="+mn-ea"/>
                <a:cs typeface="+mn-cs"/>
              </a:rPr>
              <a:t> in 2007. The annual CO levels has also decreased by 0.11 </a:t>
            </a:r>
            <a:r>
              <a:rPr lang="en-US" sz="1200" kern="1200" dirty="0" err="1" smtClean="0">
                <a:solidFill>
                  <a:schemeClr val="tx1"/>
                </a:solidFill>
                <a:effectLst/>
                <a:latin typeface="+mn-lt"/>
                <a:ea typeface="+mn-ea"/>
                <a:cs typeface="+mn-cs"/>
              </a:rPr>
              <a:t>ppmv</a:t>
            </a:r>
            <a:r>
              <a:rPr lang="en-US" sz="1200" kern="1200" dirty="0" smtClean="0">
                <a:solidFill>
                  <a:schemeClr val="tx1"/>
                </a:solidFill>
                <a:effectLst/>
                <a:latin typeface="+mn-lt"/>
                <a:ea typeface="+mn-ea"/>
                <a:cs typeface="+mn-cs"/>
              </a:rPr>
              <a:t> per year from 1991 to 2002 (Figure 46).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Aim to lower ozone by reducing VOC and </a:t>
            </a:r>
            <a:r>
              <a:rPr lang="en-US" dirty="0" err="1" smtClean="0"/>
              <a:t>Nox</a:t>
            </a:r>
            <a:r>
              <a:rPr lang="en-US" dirty="0" smtClean="0"/>
              <a:t>, stepwise movement</a:t>
            </a:r>
          </a:p>
          <a:p>
            <a:endParaRPr lang="en-US" dirty="0"/>
          </a:p>
        </p:txBody>
      </p:sp>
      <p:sp>
        <p:nvSpPr>
          <p:cNvPr id="4" name="Slide Number Placeholder 3"/>
          <p:cNvSpPr>
            <a:spLocks noGrp="1"/>
          </p:cNvSpPr>
          <p:nvPr>
            <p:ph type="sldNum" sz="quarter" idx="10"/>
          </p:nvPr>
        </p:nvSpPr>
        <p:spPr/>
        <p:txBody>
          <a:bodyPr/>
          <a:lstStyle/>
          <a:p>
            <a:fld id="{2C0183A9-7A4F-8A4F-94DE-CA6C8363241F}" type="slidenum">
              <a:rPr lang="en-US" smtClean="0"/>
              <a:t>23</a:t>
            </a:fld>
            <a:endParaRPr lang="en-US"/>
          </a:p>
        </p:txBody>
      </p:sp>
    </p:spTree>
    <p:extLst>
      <p:ext uri="{BB962C8B-B14F-4D97-AF65-F5344CB8AC3E}">
        <p14:creationId xmlns:p14="http://schemas.microsoft.com/office/powerpoint/2010/main" val="1809492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emission of SO2 and particulate matter, the vehicle number, and GDP of Shanghai over the past years are shown as Figure 52. The emission of SO2 seemed to be stable in the past with small fluctuations, even though GDP was growing. However, emission of SO2 has increased since the beginning of the 21st century. From 2003 to 2007 emission of SO2 increased by 14.3% to 497.8 kt. The emission of particles decreased gradually in past years. From 2003 to 2007, emission of particles decreased by 50.8% to 106 kt. In addition, the vehicle number increased dramatically with the large growth of GDP in the last decades, especially since this century, which resulted in the increase in emissions of NOX and volatile organic compounds (VOCs). According to the study by </a:t>
            </a:r>
            <a:r>
              <a:rPr lang="en-US" sz="1200" i="1" kern="1200" dirty="0" smtClean="0">
                <a:solidFill>
                  <a:schemeClr val="tx1"/>
                </a:solidFill>
                <a:effectLst/>
                <a:latin typeface="+mn-lt"/>
                <a:ea typeface="+mn-ea"/>
                <a:cs typeface="+mn-cs"/>
              </a:rPr>
              <a:t>Chen et al</a:t>
            </a:r>
            <a:r>
              <a:rPr lang="en-US" sz="1200" kern="1200" dirty="0" smtClean="0">
                <a:solidFill>
                  <a:schemeClr val="tx1"/>
                </a:solidFill>
                <a:effectLst/>
                <a:latin typeface="+mn-lt"/>
                <a:ea typeface="+mn-ea"/>
                <a:cs typeface="+mn-cs"/>
              </a:rPr>
              <a:t>. [2009], the NOX emission had increased to 599.7 </a:t>
            </a:r>
            <a:r>
              <a:rPr lang="en-US" sz="1200" kern="1200" dirty="0" err="1" smtClean="0">
                <a:solidFill>
                  <a:schemeClr val="tx1"/>
                </a:solidFill>
                <a:effectLst/>
                <a:latin typeface="+mn-lt"/>
                <a:ea typeface="+mn-ea"/>
                <a:cs typeface="+mn-cs"/>
              </a:rPr>
              <a:t>kt</a:t>
            </a:r>
            <a:r>
              <a:rPr lang="en-US" sz="1200" kern="1200" dirty="0" smtClean="0">
                <a:solidFill>
                  <a:schemeClr val="tx1"/>
                </a:solidFill>
                <a:effectLst/>
                <a:latin typeface="+mn-lt"/>
                <a:ea typeface="+mn-ea"/>
                <a:cs typeface="+mn-cs"/>
              </a:rPr>
              <a:t> in 2007, and the vehicular emission accounted for 14%. More importantly, the contribution of vehicular emission to NOX in urban areas was much larger than that of the whole city, accounting for 40.8%. Obviously, vehicular emission is the largest source of NOX in urban area of Shanghai. The VOCs emission was 597.4 </a:t>
            </a:r>
            <a:r>
              <a:rPr lang="en-US" sz="1200" kern="1200" dirty="0" err="1" smtClean="0">
                <a:solidFill>
                  <a:schemeClr val="tx1"/>
                </a:solidFill>
                <a:effectLst/>
                <a:latin typeface="+mn-lt"/>
                <a:ea typeface="+mn-ea"/>
                <a:cs typeface="+mn-cs"/>
              </a:rPr>
              <a:t>kt</a:t>
            </a:r>
            <a:r>
              <a:rPr lang="en-US" sz="1200" kern="1200" dirty="0" smtClean="0">
                <a:solidFill>
                  <a:schemeClr val="tx1"/>
                </a:solidFill>
                <a:effectLst/>
                <a:latin typeface="+mn-lt"/>
                <a:ea typeface="+mn-ea"/>
                <a:cs typeface="+mn-cs"/>
              </a:rPr>
              <a:t> in 2007 and vehicle emissions accounted for 14.5%, whereas in the case of urban area, the vehicular emission accounted for 18.8%. </a:t>
            </a:r>
            <a:endParaRPr lang="en-US" dirty="0" smtClean="0"/>
          </a:p>
          <a:p>
            <a:r>
              <a:rPr lang="en-US" sz="1200" kern="1200" dirty="0" smtClean="0">
                <a:solidFill>
                  <a:schemeClr val="tx1"/>
                </a:solidFill>
                <a:effectLst/>
                <a:latin typeface="+mn-lt"/>
                <a:ea typeface="+mn-ea"/>
                <a:cs typeface="+mn-cs"/>
              </a:rPr>
              <a:t>Based on the study by </a:t>
            </a:r>
            <a:r>
              <a:rPr lang="en-US" sz="1200" i="1" kern="1200" dirty="0" smtClean="0">
                <a:solidFill>
                  <a:schemeClr val="tx1"/>
                </a:solidFill>
                <a:effectLst/>
                <a:latin typeface="+mn-lt"/>
                <a:ea typeface="+mn-ea"/>
                <a:cs typeface="+mn-cs"/>
              </a:rPr>
              <a:t>Chen et al</a:t>
            </a:r>
            <a:r>
              <a:rPr lang="en-US" sz="1200" kern="1200" dirty="0" smtClean="0">
                <a:solidFill>
                  <a:schemeClr val="tx1"/>
                </a:solidFill>
                <a:effectLst/>
                <a:latin typeface="+mn-lt"/>
                <a:ea typeface="+mn-ea"/>
                <a:cs typeface="+mn-cs"/>
              </a:rPr>
              <a:t>. [2009], the major SO2 emission sources are power plants, dispersed combustion processes of industry, and industry furnaces, accounting for 46%, 27%, and 10%, respectively. Similar to SO2, power plants are also the most important source of NOX (34%). Dispersed combustion processes of industry and vehicle emissions contribute 18% and 17% to the total NOX emissions, respectively. In the case of PM10, the largest source is dust </a:t>
            </a:r>
            <a:r>
              <a:rPr lang="en-US" sz="1200" kern="1200" dirty="0" err="1" smtClean="0">
                <a:solidFill>
                  <a:schemeClr val="tx1"/>
                </a:solidFill>
                <a:effectLst/>
                <a:latin typeface="+mn-lt"/>
                <a:ea typeface="+mn-ea"/>
                <a:cs typeface="+mn-cs"/>
              </a:rPr>
              <a:t>resuspension</a:t>
            </a:r>
            <a:r>
              <a:rPr lang="en-US" sz="1200" kern="1200" dirty="0" smtClean="0">
                <a:solidFill>
                  <a:schemeClr val="tx1"/>
                </a:solidFill>
                <a:effectLst/>
                <a:latin typeface="+mn-lt"/>
                <a:ea typeface="+mn-ea"/>
                <a:cs typeface="+mn-cs"/>
              </a:rPr>
              <a:t> from motorways, accounting for 44%, followed by uncovered yard, dispersed combustion processes of industry, and power plants. Additionally, solvents and other product contributes the largest portion of the VOC emissions, accounting for 28%, followed by industrial processes, 23%, and vehicle emissions, 15%. </a:t>
            </a:r>
            <a:endParaRPr lang="en-US" dirty="0" smtClean="0"/>
          </a:p>
          <a:p>
            <a:r>
              <a:rPr lang="en-US" sz="1200" kern="1200" dirty="0" smtClean="0">
                <a:solidFill>
                  <a:schemeClr val="tx1"/>
                </a:solidFill>
                <a:effectLst/>
                <a:latin typeface="+mn-lt"/>
                <a:ea typeface="+mn-ea"/>
                <a:cs typeface="+mn-cs"/>
              </a:rPr>
              <a:t>In summary, power plants, industry, and vehicular emissions are the major sources of air pollutants in Shanghai and the contribution of vehicular emissions to NOX and VOCs emissions is much larger in urban area than in rural area. Beside these pollution sources, dust is one of the most important sources of PM10. </a:t>
            </a:r>
            <a:endParaRPr lang="en-US" dirty="0" smtClean="0"/>
          </a:p>
          <a:p>
            <a:endParaRPr lang="en-US" dirty="0"/>
          </a:p>
        </p:txBody>
      </p:sp>
      <p:sp>
        <p:nvSpPr>
          <p:cNvPr id="4" name="Slide Number Placeholder 3"/>
          <p:cNvSpPr>
            <a:spLocks noGrp="1"/>
          </p:cNvSpPr>
          <p:nvPr>
            <p:ph type="sldNum" sz="quarter" idx="10"/>
          </p:nvPr>
        </p:nvSpPr>
        <p:spPr/>
        <p:txBody>
          <a:bodyPr/>
          <a:lstStyle/>
          <a:p>
            <a:fld id="{2C0183A9-7A4F-8A4F-94DE-CA6C8363241F}" type="slidenum">
              <a:rPr lang="en-US" smtClean="0"/>
              <a:t>24</a:t>
            </a:fld>
            <a:endParaRPr lang="en-US"/>
          </a:p>
        </p:txBody>
      </p:sp>
    </p:spTree>
    <p:extLst>
      <p:ext uri="{BB962C8B-B14F-4D97-AF65-F5344CB8AC3E}">
        <p14:creationId xmlns:p14="http://schemas.microsoft.com/office/powerpoint/2010/main" val="2663553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From late spring to mid-summer, a sea-land breeze circulation pattern driven by the heating and cooling of the Kanto Plain during daytime and nighttime, respectively, often prevails [</a:t>
            </a:r>
            <a:r>
              <a:rPr lang="en-US" sz="1200" i="1" kern="1200" dirty="0" smtClean="0">
                <a:solidFill>
                  <a:schemeClr val="tx1"/>
                </a:solidFill>
                <a:effectLst/>
                <a:latin typeface="+mn-lt"/>
                <a:ea typeface="+mn-ea"/>
                <a:cs typeface="+mn-cs"/>
              </a:rPr>
              <a:t>Kondo et al.</a:t>
            </a:r>
            <a:r>
              <a:rPr lang="en-US" sz="1200" kern="1200" dirty="0" smtClean="0">
                <a:solidFill>
                  <a:schemeClr val="tx1"/>
                </a:solidFill>
                <a:effectLst/>
                <a:latin typeface="+mn-lt"/>
                <a:ea typeface="+mn-ea"/>
                <a:cs typeface="+mn-cs"/>
              </a:rPr>
              <a:t>, 2006]. On clear, calm days, southerly winds typically dominate during the daytime, and air is brought from over the ocean to the Tokyo Metropolis and further northward. From midnight to early morning, weak northerly winds dominate and air is transported from the northern Kanto Plain to the Tokyo Metropolis.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Paramters</a:t>
            </a:r>
            <a:r>
              <a:rPr lang="en-US" sz="1200" kern="1200" dirty="0" smtClean="0">
                <a:solidFill>
                  <a:schemeClr val="tx1"/>
                </a:solidFill>
                <a:effectLst/>
                <a:latin typeface="+mn-lt"/>
                <a:ea typeface="+mn-ea"/>
                <a:cs typeface="+mn-cs"/>
              </a:rPr>
              <a:t> such as solar</a:t>
            </a:r>
            <a:r>
              <a:rPr lang="en-US" sz="1200" kern="1200" baseline="0" dirty="0" smtClean="0">
                <a:solidFill>
                  <a:schemeClr val="tx1"/>
                </a:solidFill>
                <a:effectLst/>
                <a:latin typeface="+mn-lt"/>
                <a:ea typeface="+mn-ea"/>
                <a:cs typeface="+mn-cs"/>
              </a:rPr>
              <a:t> radiation and temperature</a:t>
            </a:r>
            <a:endParaRPr lang="en-US" dirty="0" smtClean="0"/>
          </a:p>
          <a:p>
            <a:endParaRPr lang="en-US" dirty="0"/>
          </a:p>
        </p:txBody>
      </p:sp>
      <p:sp>
        <p:nvSpPr>
          <p:cNvPr id="4" name="Slide Number Placeholder 3"/>
          <p:cNvSpPr>
            <a:spLocks noGrp="1"/>
          </p:cNvSpPr>
          <p:nvPr>
            <p:ph type="sldNum" sz="quarter" idx="10"/>
          </p:nvPr>
        </p:nvSpPr>
        <p:spPr/>
        <p:txBody>
          <a:bodyPr/>
          <a:lstStyle/>
          <a:p>
            <a:fld id="{2C0183A9-7A4F-8A4F-94DE-CA6C8363241F}" type="slidenum">
              <a:rPr lang="en-US" smtClean="0"/>
              <a:t>25</a:t>
            </a:fld>
            <a:endParaRPr lang="en-US"/>
          </a:p>
        </p:txBody>
      </p:sp>
    </p:spTree>
    <p:extLst>
      <p:ext uri="{BB962C8B-B14F-4D97-AF65-F5344CB8AC3E}">
        <p14:creationId xmlns:p14="http://schemas.microsoft.com/office/powerpoint/2010/main" val="3250616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Tehran’s location is unusual; unlike most major cities it is not near a river or even close to the sea. Due to high elevation (approximately 1140 m), aridity, and latitude, Tehran experiences four seasons. Climate can be extremely hot in the summer (with midday temperatures ranging between 30 to 40°C) and cold in winter, when night temperatures can fall well below the freezing point (Figure 61). Local precipitation is absent for 6 months of the year in low lying areas. Originating in the Mediterranean, synoptic scale low pressure systems propagate over the region in spring and autumn, while in winter the southward extension of the Siberian high pressure system can </a:t>
            </a:r>
            <a:r>
              <a:rPr lang="en-US" sz="1200" kern="1200" dirty="0" err="1" smtClean="0">
                <a:solidFill>
                  <a:schemeClr val="tx1"/>
                </a:solidFill>
                <a:effectLst/>
                <a:latin typeface="+mn-lt"/>
                <a:ea typeface="+mn-ea"/>
                <a:cs typeface="+mn-cs"/>
              </a:rPr>
              <a:t>advect</a:t>
            </a:r>
            <a:r>
              <a:rPr lang="en-US" sz="1200" kern="1200" dirty="0" smtClean="0">
                <a:solidFill>
                  <a:schemeClr val="tx1"/>
                </a:solidFill>
                <a:effectLst/>
                <a:latin typeface="+mn-lt"/>
                <a:ea typeface="+mn-ea"/>
                <a:cs typeface="+mn-cs"/>
              </a:rPr>
              <a:t> cold air over the Iranian Plateau. The average annual rainfall is approximately 230 mm, with most precipitation falling in autumn and winter months. The large scale easterly flow that dominates the area in the summer is thought to be associated with a circulation pattern named ‘the winds of 120 days’ caused by a thermal low over Pakistan [</a:t>
            </a:r>
            <a:r>
              <a:rPr lang="en-US" sz="1200" i="1" kern="1200" dirty="0" err="1" smtClean="0">
                <a:solidFill>
                  <a:schemeClr val="tx1"/>
                </a:solidFill>
                <a:effectLst/>
                <a:latin typeface="+mn-lt"/>
                <a:ea typeface="+mn-ea"/>
                <a:cs typeface="+mn-cs"/>
              </a:rPr>
              <a:t>Zawar</a:t>
            </a:r>
            <a:r>
              <a:rPr lang="en-US" sz="1200" i="1" kern="1200" dirty="0" smtClean="0">
                <a:solidFill>
                  <a:schemeClr val="tx1"/>
                </a:solidFill>
                <a:effectLst/>
                <a:latin typeface="+mn-lt"/>
                <a:ea typeface="+mn-ea"/>
                <a:cs typeface="+mn-cs"/>
              </a:rPr>
              <a:t>-Reza, </a:t>
            </a:r>
            <a:r>
              <a:rPr lang="en-US" sz="1200" kern="1200" dirty="0" smtClean="0">
                <a:solidFill>
                  <a:schemeClr val="tx1"/>
                </a:solidFill>
                <a:effectLst/>
                <a:latin typeface="+mn-lt"/>
                <a:ea typeface="+mn-ea"/>
                <a:cs typeface="+mn-cs"/>
              </a:rPr>
              <a:t>2008]. Outside of the basin where Tehran is situated westerly winds prevail except in summer when the flow tends to be easterly. The airflow over most of Tehran is influenced by the sloping topography as discussed below.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 predominance of a diurnally reversing local wind system is of special importance to air quality, with a major influence on vertical stability and surface-layer meteorology. During the day, a south south-westerly direction prevails, while at night and early morning, the direction of flow is mostly from a north north-east quadrant (Figure 61). Daytime up-slope winds are most frequent in the summer and autumn seasons. The nocturnal northerly drainage winds are also most prevalent during summer and autumn. The combined effect of less isolation to drive thermally generated flows and the regular passage of the eastward propagating depressions that pass over Tehran make the bi-modal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of wind more diffuse in spring and winter [</a:t>
            </a:r>
            <a:r>
              <a:rPr lang="en-US" sz="1200" i="1" kern="1200" dirty="0" err="1" smtClean="0">
                <a:solidFill>
                  <a:schemeClr val="tx1"/>
                </a:solidFill>
                <a:effectLst/>
                <a:latin typeface="+mn-lt"/>
                <a:ea typeface="+mn-ea"/>
                <a:cs typeface="+mn-cs"/>
              </a:rPr>
              <a:t>Zawar</a:t>
            </a:r>
            <a:r>
              <a:rPr lang="en-US" sz="1200" i="1" kern="1200" dirty="0" smtClean="0">
                <a:solidFill>
                  <a:schemeClr val="tx1"/>
                </a:solidFill>
                <a:effectLst/>
                <a:latin typeface="+mn-lt"/>
                <a:ea typeface="+mn-ea"/>
                <a:cs typeface="+mn-cs"/>
              </a:rPr>
              <a:t>-Reza et al</a:t>
            </a:r>
            <a:r>
              <a:rPr lang="en-US" sz="1200" kern="1200" dirty="0" smtClean="0">
                <a:solidFill>
                  <a:schemeClr val="tx1"/>
                </a:solidFill>
                <a:effectLst/>
                <a:latin typeface="+mn-lt"/>
                <a:ea typeface="+mn-ea"/>
                <a:cs typeface="+mn-cs"/>
              </a:rPr>
              <a:t>., 2010]. During the transition in the diurnal wind direction, the wind speed tends to drop, hence reducing the ventilation capacity of the atmosphere at a time when peak emission of pollutants from rush hour traffic is occurring (Figure 61). In general, the median wind speed does not go above 3 m/s at any hour, so the ventilation capacity of the urban atmosphere is poor. </a:t>
            </a:r>
            <a:endParaRPr lang="en-US" dirty="0" smtClean="0"/>
          </a:p>
          <a:p>
            <a:endParaRPr lang="en-US" dirty="0"/>
          </a:p>
        </p:txBody>
      </p:sp>
      <p:sp>
        <p:nvSpPr>
          <p:cNvPr id="4" name="Slide Number Placeholder 3"/>
          <p:cNvSpPr>
            <a:spLocks noGrp="1"/>
          </p:cNvSpPr>
          <p:nvPr>
            <p:ph type="sldNum" sz="quarter" idx="10"/>
          </p:nvPr>
        </p:nvSpPr>
        <p:spPr/>
        <p:txBody>
          <a:bodyPr/>
          <a:lstStyle/>
          <a:p>
            <a:fld id="{2C0183A9-7A4F-8A4F-94DE-CA6C8363241F}" type="slidenum">
              <a:rPr lang="en-US" smtClean="0"/>
              <a:t>26</a:t>
            </a:fld>
            <a:endParaRPr lang="en-US"/>
          </a:p>
        </p:txBody>
      </p:sp>
    </p:spTree>
    <p:extLst>
      <p:ext uri="{BB962C8B-B14F-4D97-AF65-F5344CB8AC3E}">
        <p14:creationId xmlns:p14="http://schemas.microsoft.com/office/powerpoint/2010/main" val="2566737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 difficulty of comparing measurements from different cities due to differences in instrument siting, meteorological conditions, and many others, there is little quantitative information regarding how urban pollutant concentrations depend on population.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2C0183A9-7A4F-8A4F-94DE-CA6C8363241F}" type="slidenum">
              <a:rPr lang="en-US" smtClean="0"/>
              <a:t>45</a:t>
            </a:fld>
            <a:endParaRPr lang="en-US"/>
          </a:p>
        </p:txBody>
      </p:sp>
    </p:spTree>
    <p:extLst>
      <p:ext uri="{BB962C8B-B14F-4D97-AF65-F5344CB8AC3E}">
        <p14:creationId xmlns:p14="http://schemas.microsoft.com/office/powerpoint/2010/main" val="1003351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Most OA in rural areas is not directly emitted, but rather forming in the atmosphere from condensation of oxidized VOCs (SOA)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Radiocarbon dating of OA typically shows a very high fraction of modern carbon, suggesting that most SOA is formed from biogenic VOCs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SOA typically correlates very well with the oxidation products of anthropogenic VOCs, suggesting that urban emissions play an important role in its formation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Models underestimate SOA by 1-2 orders of magnitude over a wide range of the degree of the photochemical processing of an air mass.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it is difficult to predict how a reduction in the emissions of precursors will affect the levels of OA in the atmosphere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understanding OA sources is a high priority for establishing effective PM control strategies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C0183A9-7A4F-8A4F-94DE-CA6C8363241F}" type="slidenum">
              <a:rPr lang="en-US" smtClean="0"/>
              <a:t>46</a:t>
            </a:fld>
            <a:endParaRPr lang="en-US"/>
          </a:p>
        </p:txBody>
      </p:sp>
    </p:spTree>
    <p:extLst>
      <p:ext uri="{BB962C8B-B14F-4D97-AF65-F5344CB8AC3E}">
        <p14:creationId xmlns:p14="http://schemas.microsoft.com/office/powerpoint/2010/main" val="1308672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Currently developing megacities can benefit from the experiences of megacities developed earlier</a:t>
            </a:r>
          </a:p>
          <a:p>
            <a:endParaRPr lang="en-US" dirty="0" smtClean="0"/>
          </a:p>
          <a:p>
            <a:r>
              <a:rPr lang="en-US" dirty="0" smtClean="0"/>
              <a:t>Maximum ozone and PM concentrations in three similarly sized megacities</a:t>
            </a:r>
          </a:p>
          <a:p>
            <a:r>
              <a:rPr lang="en-US" dirty="0" smtClean="0"/>
              <a:t>[Ozone] peaked in LA in 1970 and decreased over the following four decades</a:t>
            </a:r>
          </a:p>
          <a:p>
            <a:r>
              <a:rPr lang="en-US" dirty="0" smtClean="0"/>
              <a:t>Mexico City (a late developing megacity), the ozone concentrations never reached the peak observed in Los Angeles and dropped more rapidly, approaching Los Angeles concentrations.</a:t>
            </a:r>
          </a:p>
          <a:p>
            <a:r>
              <a:rPr lang="en-US" dirty="0" smtClean="0"/>
              <a:t>PM concentrations in Mexico City have approximately paralleled the ozone concentrations</a:t>
            </a:r>
          </a:p>
          <a:p>
            <a:r>
              <a:rPr lang="en-US" dirty="0" smtClean="0"/>
              <a:t>Mexico City avoided some to the most severe air pollution problems experienced in Los Angeles through implementation of emission controls before problems became so severe</a:t>
            </a:r>
          </a:p>
          <a:p>
            <a:r>
              <a:rPr lang="en-US" dirty="0" smtClean="0"/>
              <a:t>Pollutant concentrations in Beijing may be following a different trajectory; PM [] are decreasing, but ozone [] which have been low are rising</a:t>
            </a:r>
          </a:p>
          <a:p>
            <a:r>
              <a:rPr lang="en-US" dirty="0" err="1" smtClean="0"/>
              <a:t>Interesing</a:t>
            </a:r>
            <a:r>
              <a:rPr lang="en-US" dirty="0" smtClean="0"/>
              <a:t>!</a:t>
            </a:r>
            <a:endParaRPr lang="en-US" dirty="0"/>
          </a:p>
        </p:txBody>
      </p:sp>
      <p:sp>
        <p:nvSpPr>
          <p:cNvPr id="4" name="Slide Number Placeholder 3"/>
          <p:cNvSpPr>
            <a:spLocks noGrp="1"/>
          </p:cNvSpPr>
          <p:nvPr>
            <p:ph type="sldNum" sz="quarter" idx="10"/>
          </p:nvPr>
        </p:nvSpPr>
        <p:spPr/>
        <p:txBody>
          <a:bodyPr/>
          <a:lstStyle/>
          <a:p>
            <a:fld id="{2C0183A9-7A4F-8A4F-94DE-CA6C8363241F}" type="slidenum">
              <a:rPr lang="en-US" smtClean="0"/>
              <a:t>47</a:t>
            </a:fld>
            <a:endParaRPr lang="en-US"/>
          </a:p>
        </p:txBody>
      </p:sp>
    </p:spTree>
    <p:extLst>
      <p:ext uri="{BB962C8B-B14F-4D97-AF65-F5344CB8AC3E}">
        <p14:creationId xmlns:p14="http://schemas.microsoft.com/office/powerpoint/2010/main" val="1560924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one example, CO in Beijing behaves very differently compared to other cities. In a typical urban area, CO has a pronounced peak coincident with the morning vehicle traffic maximum, while in Beijing such peaks are much less obvious, and CO concentrations can remain high for days, presumably due to regional accumulation and transport of CO on regional scales. This is reflected in Figure 8b that shows Beijing CO concentrations much higher than observed in other cities at comparable NOX concentrations. (Regional accumulation and transport are not nearly as important for NOX, due to its much shorter lifetime.)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Model calculations [</a:t>
            </a:r>
            <a:r>
              <a:rPr lang="en-US" sz="1200" i="1" kern="1200" dirty="0" smtClean="0">
                <a:solidFill>
                  <a:schemeClr val="tx1"/>
                </a:solidFill>
                <a:effectLst/>
                <a:latin typeface="+mn-lt"/>
                <a:ea typeface="+mn-ea"/>
                <a:cs typeface="+mn-cs"/>
              </a:rPr>
              <a:t>Zhao et al.</a:t>
            </a:r>
            <a:r>
              <a:rPr lang="en-US" sz="1200" kern="1200" dirty="0" smtClean="0">
                <a:solidFill>
                  <a:schemeClr val="tx1"/>
                </a:solidFill>
                <a:effectLst/>
                <a:latin typeface="+mn-lt"/>
                <a:ea typeface="+mn-ea"/>
                <a:cs typeface="+mn-cs"/>
              </a:rPr>
              <a:t>, 2009] indicate that under high-pressure systems, which suppress ventilation of pollutants from the boundary layer, elevated ozone concentrations can extend over a major fraction of East China (Figure 10). These results indicate that the high pollutant emissions over the vast stretch of the plains of East China makes the region susceptible to regional accumulation of high ozone concentrations. During the episode illustrated in Figure 10, high ozone extended over an area &gt;1 million km2, with a population of &gt;800 million people.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Inter-city differences in the US are attributed to differing average ages of the on-road vehicles. For example the vehicle fleet in El Paso, Texas is significantly older than in Dallas Texas and the US average. The CO/NOX ratio in El Paso (not shown) follows the same rate of decrease, but the absolute trend is approximately 6 years behind the US average. However, other factors may be important in other cities. The CO to NOX emission ratio certainly depends on a variety of factors in addition to average vehicle fleet age, including relative fractions of diesel and gasoline fuelled vehicles, extent of ethanol usage (which is particularly high in </a:t>
            </a:r>
            <a:r>
              <a:rPr lang="en-US" sz="1200" kern="1200" dirty="0" err="1" smtClean="0">
                <a:solidFill>
                  <a:schemeClr val="tx1"/>
                </a:solidFill>
                <a:effectLst/>
                <a:latin typeface="+mn-lt"/>
                <a:ea typeface="+mn-ea"/>
                <a:cs typeface="+mn-cs"/>
              </a:rPr>
              <a:t>São</a:t>
            </a:r>
            <a:r>
              <a:rPr lang="en-US" sz="1200" kern="1200" dirty="0" smtClean="0">
                <a:solidFill>
                  <a:schemeClr val="tx1"/>
                </a:solidFill>
                <a:effectLst/>
                <a:latin typeface="+mn-lt"/>
                <a:ea typeface="+mn-ea"/>
                <a:cs typeface="+mn-cs"/>
              </a:rPr>
              <a:t> Paulo, Brazil), and emission control strategy and schedule of implementation. Importantly, Chilean emission inventories generally underestimate the observed ratios; a preliminary analysis of the data, and results from inverse </a:t>
            </a:r>
            <a:r>
              <a:rPr lang="en-US" sz="1200" kern="1200" dirty="0" err="1" smtClean="0">
                <a:solidFill>
                  <a:schemeClr val="tx1"/>
                </a:solidFill>
                <a:effectLst/>
                <a:latin typeface="+mn-lt"/>
                <a:ea typeface="+mn-ea"/>
                <a:cs typeface="+mn-cs"/>
              </a:rPr>
              <a:t>modelling</a:t>
            </a:r>
            <a:r>
              <a:rPr lang="en-US" sz="1200" kern="1200" dirty="0" smtClean="0">
                <a:solidFill>
                  <a:schemeClr val="tx1"/>
                </a:solidFill>
                <a:effectLst/>
                <a:latin typeface="+mn-lt"/>
                <a:ea typeface="+mn-ea"/>
                <a:cs typeface="+mn-cs"/>
              </a:rPr>
              <a:t> techniques for CO, suggest that NOX emissions in Santiago are probably overestimated by a factor 2 to 3 [</a:t>
            </a:r>
            <a:r>
              <a:rPr lang="en-US" sz="1200" i="1" kern="1200" dirty="0" smtClean="0">
                <a:solidFill>
                  <a:schemeClr val="tx1"/>
                </a:solidFill>
                <a:effectLst/>
                <a:latin typeface="+mn-lt"/>
                <a:ea typeface="+mn-ea"/>
                <a:cs typeface="+mn-cs"/>
              </a:rPr>
              <a:t>Gallardo et al.</a:t>
            </a:r>
            <a:r>
              <a:rPr lang="en-US" sz="1200" kern="1200" dirty="0" smtClean="0">
                <a:solidFill>
                  <a:schemeClr val="tx1"/>
                </a:solidFill>
                <a:effectLst/>
                <a:latin typeface="+mn-lt"/>
                <a:ea typeface="+mn-ea"/>
                <a:cs typeface="+mn-cs"/>
              </a:rPr>
              <a:t>, 2011], which accounts for the ambient- inventory ratio differences. The VOC to NOX ratio in on-road vehicle emissions is of more critical importance to </a:t>
            </a:r>
            <a:r>
              <a:rPr lang="en-US" sz="1200" kern="1200" dirty="0" err="1" smtClean="0">
                <a:solidFill>
                  <a:schemeClr val="tx1"/>
                </a:solidFill>
                <a:effectLst/>
                <a:latin typeface="+mn-lt"/>
                <a:ea typeface="+mn-ea"/>
                <a:cs typeface="+mn-cs"/>
              </a:rPr>
              <a:t>modelling</a:t>
            </a:r>
            <a:r>
              <a:rPr lang="en-US" sz="1200" kern="1200" dirty="0" smtClean="0">
                <a:solidFill>
                  <a:schemeClr val="tx1"/>
                </a:solidFill>
                <a:effectLst/>
                <a:latin typeface="+mn-lt"/>
                <a:ea typeface="+mn-ea"/>
                <a:cs typeface="+mn-cs"/>
              </a:rPr>
              <a:t> of photochemical production of ozone and SOA in urban areas than is the CO to NOX ratio. </a:t>
            </a:r>
            <a:r>
              <a:rPr lang="en-US" sz="1200" i="1" kern="1200" dirty="0" smtClean="0">
                <a:solidFill>
                  <a:schemeClr val="tx1"/>
                </a:solidFill>
                <a:effectLst/>
                <a:latin typeface="+mn-lt"/>
                <a:ea typeface="+mn-ea"/>
                <a:cs typeface="+mn-cs"/>
              </a:rPr>
              <a:t>Parrish </a:t>
            </a:r>
            <a:r>
              <a:rPr lang="en-US" sz="1200" kern="1200" dirty="0" smtClean="0">
                <a:solidFill>
                  <a:schemeClr val="tx1"/>
                </a:solidFill>
                <a:effectLst/>
                <a:latin typeface="+mn-lt"/>
                <a:ea typeface="+mn-ea"/>
                <a:cs typeface="+mn-cs"/>
              </a:rPr>
              <a:t>[2006] showed that VOC emissions from on-road vehicles have decreased at a similar rate to CO emissions. This correspondence is expected because catalytic converters are the principal control measure for both species. Although emission inventories accurately captured the VOC to NOX ratio in 2000, the subsequent decrease in the ratio was not accurately captured. Consequently, NOX to VOC emission ratios in US urban areas are likely underestimated by current inventories, which will compromise air quality </a:t>
            </a:r>
            <a:r>
              <a:rPr lang="en-US" sz="1200" kern="1200" dirty="0" err="1" smtClean="0">
                <a:solidFill>
                  <a:schemeClr val="tx1"/>
                </a:solidFill>
                <a:effectLst/>
                <a:latin typeface="+mn-lt"/>
                <a:ea typeface="+mn-ea"/>
                <a:cs typeface="+mn-cs"/>
              </a:rPr>
              <a:t>modelling</a:t>
            </a:r>
            <a:r>
              <a:rPr lang="en-US" sz="1200" kern="1200" dirty="0" smtClean="0">
                <a:solidFill>
                  <a:schemeClr val="tx1"/>
                </a:solidFill>
                <a:effectLst/>
                <a:latin typeface="+mn-lt"/>
                <a:ea typeface="+mn-ea"/>
                <a:cs typeface="+mn-cs"/>
              </a:rPr>
              <a:t>.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C0183A9-7A4F-8A4F-94DE-CA6C8363241F}" type="slidenum">
              <a:rPr lang="en-US" smtClean="0"/>
              <a:t>48</a:t>
            </a:fld>
            <a:endParaRPr lang="en-US"/>
          </a:p>
        </p:txBody>
      </p:sp>
    </p:spTree>
    <p:extLst>
      <p:ext uri="{BB962C8B-B14F-4D97-AF65-F5344CB8AC3E}">
        <p14:creationId xmlns:p14="http://schemas.microsoft.com/office/powerpoint/2010/main" val="2273217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Urban structures change the surface of land and sky view factor, and therefore the surface balance of energy, such as the short and long wave radiation, and the sensible and latent heat fluxes. This change together with the anthropogenic heat sources are the main causes of higher temperatures in urban </a:t>
            </a:r>
            <a:r>
              <a:rPr lang="en-US" sz="1200" kern="1200" dirty="0" err="1" smtClean="0">
                <a:solidFill>
                  <a:schemeClr val="tx1"/>
                </a:solidFill>
                <a:effectLst/>
                <a:latin typeface="+mn-lt"/>
                <a:ea typeface="+mn-ea"/>
                <a:cs typeface="+mn-cs"/>
              </a:rPr>
              <a:t>centres</a:t>
            </a:r>
            <a:r>
              <a:rPr lang="en-US" sz="1200" kern="1200" dirty="0" smtClean="0">
                <a:solidFill>
                  <a:schemeClr val="tx1"/>
                </a:solidFill>
                <a:effectLst/>
                <a:latin typeface="+mn-lt"/>
                <a:ea typeface="+mn-ea"/>
                <a:cs typeface="+mn-cs"/>
              </a:rPr>
              <a:t> than in suburban and rural areas, and hence the formation of urban heat island (UHI).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Urban heat island effect can be described with urban heat island intensity (UHII). UHII is defined as the spatially-averaged temperature difference between an urban area and its surrounding rural area [</a:t>
            </a:r>
            <a:r>
              <a:rPr lang="en-US" sz="1200" i="1" kern="1200" dirty="0" smtClean="0">
                <a:solidFill>
                  <a:schemeClr val="tx1"/>
                </a:solidFill>
                <a:effectLst/>
                <a:latin typeface="+mn-lt"/>
                <a:ea typeface="+mn-ea"/>
                <a:cs typeface="+mn-cs"/>
              </a:rPr>
              <a:t>Kim and </a:t>
            </a:r>
            <a:r>
              <a:rPr lang="en-US" sz="1200" i="1" kern="1200" dirty="0" err="1" smtClean="0">
                <a:solidFill>
                  <a:schemeClr val="tx1"/>
                </a:solidFill>
                <a:effectLst/>
                <a:latin typeface="+mn-lt"/>
                <a:ea typeface="+mn-ea"/>
                <a:cs typeface="+mn-cs"/>
              </a:rPr>
              <a:t>Baik</a:t>
            </a:r>
            <a:r>
              <a:rPr lang="en-US" sz="1200" kern="1200" dirty="0" smtClean="0">
                <a:solidFill>
                  <a:schemeClr val="tx1"/>
                </a:solidFill>
                <a:effectLst/>
                <a:latin typeface="+mn-lt"/>
                <a:ea typeface="+mn-ea"/>
                <a:cs typeface="+mn-cs"/>
              </a:rPr>
              <a:t>, 2005]. UHII can be quantified by calculating air or surface temperature differences between an urban area and nearby rural area simultaneously with similar geographic features; satellite imagery has also been used to obtain surface-temperature based UHII over a study area under clear skies. [</a:t>
            </a:r>
            <a:r>
              <a:rPr lang="en-US" sz="1200" i="1" kern="1200" dirty="0" err="1" smtClean="0">
                <a:solidFill>
                  <a:schemeClr val="tx1"/>
                </a:solidFill>
                <a:effectLst/>
                <a:latin typeface="+mn-lt"/>
                <a:ea typeface="+mn-ea"/>
                <a:cs typeface="+mn-cs"/>
              </a:rPr>
              <a:t>Memon</a:t>
            </a:r>
            <a:r>
              <a:rPr lang="en-US" sz="1200" i="1" kern="1200" dirty="0" smtClean="0">
                <a:solidFill>
                  <a:schemeClr val="tx1"/>
                </a:solidFill>
                <a:effectLst/>
                <a:latin typeface="+mn-lt"/>
                <a:ea typeface="+mn-ea"/>
                <a:cs typeface="+mn-cs"/>
              </a:rPr>
              <a:t> et al</a:t>
            </a:r>
            <a:r>
              <a:rPr lang="en-US" sz="1200" kern="1200" dirty="0" smtClean="0">
                <a:solidFill>
                  <a:schemeClr val="tx1"/>
                </a:solidFill>
                <a:effectLst/>
                <a:latin typeface="+mn-lt"/>
                <a:ea typeface="+mn-ea"/>
                <a:cs typeface="+mn-cs"/>
              </a:rPr>
              <a:t>., 2009].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C0183A9-7A4F-8A4F-94DE-CA6C8363241F}" type="slidenum">
              <a:rPr lang="en-US" smtClean="0"/>
              <a:t>49</a:t>
            </a:fld>
            <a:endParaRPr lang="en-US"/>
          </a:p>
        </p:txBody>
      </p:sp>
    </p:spTree>
    <p:extLst>
      <p:ext uri="{BB962C8B-B14F-4D97-AF65-F5344CB8AC3E}">
        <p14:creationId xmlns:p14="http://schemas.microsoft.com/office/powerpoint/2010/main" val="1193837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*Cardiovascular Disease -&gt; Particularly affected by particulate matters and ozone. High</a:t>
            </a:r>
            <a:r>
              <a:rPr lang="en-US" baseline="0" dirty="0" smtClean="0"/>
              <a:t> concentrations of either leads to cardiovascular injury due to changes in heart rate, heart rate variability, blood pressure, vascular tone, blood </a:t>
            </a:r>
            <a:r>
              <a:rPr lang="en-US" baseline="0" dirty="0" err="1" smtClean="0"/>
              <a:t>coagulability</a:t>
            </a:r>
            <a:r>
              <a:rPr lang="en-US" baseline="0" dirty="0" smtClean="0"/>
              <a:t>, and acceleration of atherosclerosis</a:t>
            </a:r>
          </a:p>
          <a:p>
            <a:r>
              <a:rPr lang="en-US" baseline="0" dirty="0" smtClean="0"/>
              <a:t>*Respiratory disease -&gt; things such as pneumonia, bronchitis, and asthma. 42% of all respiratory diseases are attributable to air pollution, mainly particulate matter and ozone. Ozone oxidizes on the lungs and damages them, and particulate matter of a small enough size is able to penetrate into the alveolar region of the lungs and get into the blood stream</a:t>
            </a:r>
          </a:p>
          <a:p>
            <a:r>
              <a:rPr lang="en-US" baseline="0" dirty="0" smtClean="0"/>
              <a:t>*Cancer -&gt; Potential linking between air pollution and cancer, some 80ish aerosols that were emitted from various sources in a recent EPA study were considered potential carcinogens</a:t>
            </a:r>
          </a:p>
          <a:p>
            <a:r>
              <a:rPr lang="en-US" baseline="0" dirty="0" smtClean="0"/>
              <a:t>*Developmental problems -&gt; Relates to the respiratory diseases like asthma brought on by pollution, but also includes mental deficiency by exposure to lead</a:t>
            </a:r>
          </a:p>
          <a:p>
            <a:r>
              <a:rPr lang="en-US" baseline="0" dirty="0" smtClean="0"/>
              <a:t>*Vector borne diseases -&gt; Not directly relatable to air pollution, but estimated to increase with a changing warmer climate</a:t>
            </a:r>
            <a:endParaRPr lang="en-US" dirty="0"/>
          </a:p>
        </p:txBody>
      </p:sp>
      <p:sp>
        <p:nvSpPr>
          <p:cNvPr id="4" name="Slide Number Placeholder 3"/>
          <p:cNvSpPr>
            <a:spLocks noGrp="1"/>
          </p:cNvSpPr>
          <p:nvPr>
            <p:ph type="sldNum" sz="quarter" idx="10"/>
          </p:nvPr>
        </p:nvSpPr>
        <p:spPr/>
        <p:txBody>
          <a:bodyPr/>
          <a:lstStyle/>
          <a:p>
            <a:fld id="{A4C49518-FA77-49C3-8D51-6EE06604FCB8}" type="slidenum">
              <a:rPr lang="en-US" smtClean="0"/>
              <a:t>4</a:t>
            </a:fld>
            <a:endParaRPr lang="en-US"/>
          </a:p>
        </p:txBody>
      </p:sp>
    </p:spTree>
    <p:extLst>
      <p:ext uri="{BB962C8B-B14F-4D97-AF65-F5344CB8AC3E}">
        <p14:creationId xmlns:p14="http://schemas.microsoft.com/office/powerpoint/2010/main" val="2718422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a:t>
            </a:r>
            <a:r>
              <a:rPr lang="en-US" baseline="0" dirty="0" smtClean="0"/>
              <a:t> guidelines are some of the most stringent and provide a basis for protecting the public health.</a:t>
            </a:r>
          </a:p>
          <a:p>
            <a:r>
              <a:rPr lang="en-US" baseline="0" dirty="0" smtClean="0"/>
              <a:t>*US NAAQs brought about after the clean air act and then modified later on with amendments</a:t>
            </a:r>
          </a:p>
          <a:p>
            <a:r>
              <a:rPr lang="en-US" baseline="0" dirty="0" smtClean="0"/>
              <a:t>*Each country’s national air quality standards vary according to how they weight health risks, technological feasibility, economic considerations,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A4C49518-FA77-49C3-8D51-6EE06604FCB8}" type="slidenum">
              <a:rPr lang="en-US" smtClean="0"/>
              <a:t>5</a:t>
            </a:fld>
            <a:endParaRPr lang="en-US"/>
          </a:p>
        </p:txBody>
      </p:sp>
    </p:spTree>
    <p:extLst>
      <p:ext uri="{BB962C8B-B14F-4D97-AF65-F5344CB8AC3E}">
        <p14:creationId xmlns:p14="http://schemas.microsoft.com/office/powerpoint/2010/main" val="17637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measurements are important because they allow us to detect </a:t>
            </a:r>
            <a:r>
              <a:rPr lang="en-US" dirty="0" err="1" smtClean="0"/>
              <a:t>exceedences</a:t>
            </a:r>
            <a:r>
              <a:rPr lang="en-US" dirty="0" smtClean="0"/>
              <a:t> in standards,</a:t>
            </a:r>
            <a:r>
              <a:rPr lang="en-US" baseline="0" dirty="0" smtClean="0"/>
              <a:t> quantify emission sources, and allow us to verify whether or not models are correct. Often have very detailed local and regional views of air pollution</a:t>
            </a:r>
          </a:p>
          <a:p>
            <a:r>
              <a:rPr lang="en-US" baseline="0" dirty="0" smtClean="0"/>
              <a:t>*</a:t>
            </a:r>
            <a:r>
              <a:rPr lang="en-US" baseline="0" dirty="0" err="1" smtClean="0"/>
              <a:t>Sattelite</a:t>
            </a:r>
            <a:r>
              <a:rPr lang="en-US" baseline="0" dirty="0" smtClean="0"/>
              <a:t> observations -&gt; Great for providing a complementary global and continuous perspective and overcome some of the limitations of local measurements. Able to track through backscattering</a:t>
            </a:r>
          </a:p>
          <a:p>
            <a:r>
              <a:rPr lang="en-US" baseline="0" dirty="0" smtClean="0"/>
              <a:t>*Emission inventories -&gt; Great if well detailed since they provide a great estimation on air pollution emissions and their sources, help to understand atmospheric chemistry. An integrated emissions inventories across borders would provide consistent local, regional, and global inventories</a:t>
            </a:r>
          </a:p>
          <a:p>
            <a:r>
              <a:rPr lang="en-US" baseline="0" dirty="0" smtClean="0"/>
              <a:t>*Modeling -&gt; Excellent for testing different scenarios and determining the importance of particular variables on an output. Can serve to answer questions of why things are the way they are, and to predict things. Should be noted that there is no such thing as a perfect model, but the results can be compared with historical data to determine effectiveness</a:t>
            </a:r>
            <a:endParaRPr lang="en-US" dirty="0"/>
          </a:p>
        </p:txBody>
      </p:sp>
      <p:sp>
        <p:nvSpPr>
          <p:cNvPr id="4" name="Slide Number Placeholder 3"/>
          <p:cNvSpPr>
            <a:spLocks noGrp="1"/>
          </p:cNvSpPr>
          <p:nvPr>
            <p:ph type="sldNum" sz="quarter" idx="10"/>
          </p:nvPr>
        </p:nvSpPr>
        <p:spPr/>
        <p:txBody>
          <a:bodyPr/>
          <a:lstStyle/>
          <a:p>
            <a:fld id="{A4C49518-FA77-49C3-8D51-6EE06604FCB8}" type="slidenum">
              <a:rPr lang="en-US" smtClean="0"/>
              <a:t>6</a:t>
            </a:fld>
            <a:endParaRPr lang="en-US"/>
          </a:p>
        </p:txBody>
      </p:sp>
    </p:spTree>
    <p:extLst>
      <p:ext uri="{BB962C8B-B14F-4D97-AF65-F5344CB8AC3E}">
        <p14:creationId xmlns:p14="http://schemas.microsoft.com/office/powerpoint/2010/main" val="3928929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the geography of</a:t>
            </a:r>
            <a:r>
              <a:rPr lang="en-US" baseline="0" dirty="0" smtClean="0"/>
              <a:t> Africa, different climates, and wide variety of development levels, there is no one ‘problem’ facing Africa as far as air pollution is concerned – nor is there one solution</a:t>
            </a:r>
          </a:p>
          <a:p>
            <a:r>
              <a:rPr lang="en-US" baseline="0" dirty="0" smtClean="0"/>
              <a:t>*The population of Africa is expected to grow explosively based on trends that have already been noticed. This will lead to a great increase in air pollution levels from traffic, burning of household wastes, and charcoal / wood as domestic heating. Since it’s a largely developing country, most of the energy is not expected to come from very clean sources</a:t>
            </a:r>
          </a:p>
          <a:p>
            <a:r>
              <a:rPr lang="en-US" baseline="0" dirty="0" smtClean="0"/>
              <a:t>*Again because of it’s developing nature, addressing air pollution must be balanced with other problems – food and energy development, political instability, etc. It should be noted that air pollution and health problems have a significant cost on national economics linked to hospital costs and absenteeism/job losses/ and death</a:t>
            </a:r>
          </a:p>
          <a:p>
            <a:r>
              <a:rPr lang="en-US" baseline="0" dirty="0" smtClean="0"/>
              <a:t>*Air pollution around </a:t>
            </a:r>
            <a:r>
              <a:rPr lang="en-US" baseline="0" dirty="0" err="1" smtClean="0"/>
              <a:t>africa</a:t>
            </a:r>
            <a:r>
              <a:rPr lang="en-US" baseline="0" dirty="0" smtClean="0"/>
              <a:t> is far from complete, need better emission inventories for example</a:t>
            </a:r>
            <a:endParaRPr lang="en-US" dirty="0"/>
          </a:p>
        </p:txBody>
      </p:sp>
      <p:sp>
        <p:nvSpPr>
          <p:cNvPr id="4" name="Slide Number Placeholder 3"/>
          <p:cNvSpPr>
            <a:spLocks noGrp="1"/>
          </p:cNvSpPr>
          <p:nvPr>
            <p:ph type="sldNum" sz="quarter" idx="10"/>
          </p:nvPr>
        </p:nvSpPr>
        <p:spPr/>
        <p:txBody>
          <a:bodyPr/>
          <a:lstStyle/>
          <a:p>
            <a:fld id="{A4C49518-FA77-49C3-8D51-6EE06604FCB8}" type="slidenum">
              <a:rPr lang="en-US" smtClean="0"/>
              <a:t>7</a:t>
            </a:fld>
            <a:endParaRPr lang="en-US"/>
          </a:p>
        </p:txBody>
      </p:sp>
    </p:spTree>
    <p:extLst>
      <p:ext uri="{BB962C8B-B14F-4D97-AF65-F5344CB8AC3E}">
        <p14:creationId xmlns:p14="http://schemas.microsoft.com/office/powerpoint/2010/main" val="619856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a flat topography with a very poor peripheral environment that is swept by </a:t>
            </a:r>
            <a:r>
              <a:rPr lang="en-US" dirty="0" err="1" smtClean="0"/>
              <a:t>Harmattan</a:t>
            </a:r>
            <a:r>
              <a:rPr lang="en-US" baseline="0" dirty="0" smtClean="0"/>
              <a:t> winds (very dusty). Has a tropical-savanna climate.</a:t>
            </a:r>
          </a:p>
          <a:p>
            <a:r>
              <a:rPr lang="en-US" dirty="0" smtClean="0"/>
              <a:t>*Pollutants tend to fluctuate wildly depending on the season</a:t>
            </a:r>
            <a:r>
              <a:rPr lang="en-US" baseline="0" dirty="0" smtClean="0"/>
              <a:t> </a:t>
            </a:r>
            <a:r>
              <a:rPr lang="en-US" dirty="0" smtClean="0"/>
              <a:t>– typically larger amounts of pollutants that exceed WHO norms in the winter (</a:t>
            </a:r>
            <a:r>
              <a:rPr lang="en-US" dirty="0" err="1" smtClean="0"/>
              <a:t>november</a:t>
            </a:r>
            <a:r>
              <a:rPr lang="en-US" baseline="0" dirty="0" smtClean="0"/>
              <a:t> – may)</a:t>
            </a:r>
            <a:r>
              <a:rPr lang="en-US" dirty="0" smtClean="0"/>
              <a:t> while acceptable values elsewhere. Should note that it doesn’t exceed it by very much, though, and generally falls within US standards</a:t>
            </a:r>
          </a:p>
          <a:p>
            <a:r>
              <a:rPr lang="en-US" dirty="0" smtClean="0"/>
              <a:t>*With the increase in vehicles pollutants</a:t>
            </a:r>
            <a:r>
              <a:rPr lang="en-US" baseline="0" dirty="0" smtClean="0"/>
              <a:t> are expecting to rise, as there’s an exponential observation in vehicles on the road</a:t>
            </a:r>
          </a:p>
          <a:p>
            <a:r>
              <a:rPr lang="en-US" baseline="0" dirty="0" smtClean="0"/>
              <a:t>*Emission inventories are largely incomplete and clash with surrounding cities</a:t>
            </a:r>
            <a:endParaRPr lang="en-US" dirty="0"/>
          </a:p>
        </p:txBody>
      </p:sp>
      <p:sp>
        <p:nvSpPr>
          <p:cNvPr id="4" name="Slide Number Placeholder 3"/>
          <p:cNvSpPr>
            <a:spLocks noGrp="1"/>
          </p:cNvSpPr>
          <p:nvPr>
            <p:ph type="sldNum" sz="quarter" idx="10"/>
          </p:nvPr>
        </p:nvSpPr>
        <p:spPr/>
        <p:txBody>
          <a:bodyPr/>
          <a:lstStyle/>
          <a:p>
            <a:fld id="{A4C49518-FA77-49C3-8D51-6EE06604FCB8}" type="slidenum">
              <a:rPr lang="en-US" smtClean="0"/>
              <a:t>9</a:t>
            </a:fld>
            <a:endParaRPr lang="en-US"/>
          </a:p>
        </p:txBody>
      </p:sp>
    </p:spTree>
    <p:extLst>
      <p:ext uri="{BB962C8B-B14F-4D97-AF65-F5344CB8AC3E}">
        <p14:creationId xmlns:p14="http://schemas.microsoft.com/office/powerpoint/2010/main" val="3875926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*Largest city in south </a:t>
            </a:r>
            <a:r>
              <a:rPr lang="en-US" dirty="0" err="1" smtClean="0"/>
              <a:t>africa</a:t>
            </a:r>
            <a:r>
              <a:rPr lang="en-US" dirty="0" smtClean="0"/>
              <a:t>, and amongst the 50 largest metropolitan areas in the world</a:t>
            </a:r>
          </a:p>
          <a:p>
            <a:r>
              <a:rPr lang="en-US" dirty="0" smtClean="0"/>
              <a:t>*South Africa is undergoing</a:t>
            </a:r>
            <a:r>
              <a:rPr lang="en-US" baseline="0" dirty="0" smtClean="0"/>
              <a:t> a lot of social and economic problems which carries on to air pollution problems as funding must be diverted elsewhere. In addition to those, there’s changes in population growth, migration, industrial development, and water shortages that affect the agriculture practices. Increase in traffic as well.</a:t>
            </a:r>
          </a:p>
          <a:p>
            <a:r>
              <a:rPr lang="en-US" baseline="0" dirty="0" smtClean="0"/>
              <a:t>*The Vaal triangle is nicknamed the ‘dirty’ triangle as it’s got notoriously bad air quality from industrial and mining emissions as well as coal burning.</a:t>
            </a:r>
          </a:p>
          <a:p>
            <a:r>
              <a:rPr lang="en-US" baseline="0" dirty="0" smtClean="0"/>
              <a:t>*Power generation is heavily </a:t>
            </a:r>
            <a:r>
              <a:rPr lang="en-US" baseline="0" dirty="0" err="1" smtClean="0"/>
              <a:t>dependant</a:t>
            </a:r>
            <a:r>
              <a:rPr lang="en-US" baseline="0" dirty="0" smtClean="0"/>
              <a:t> on coal (over 90%) – has relatively low </a:t>
            </a:r>
            <a:r>
              <a:rPr lang="en-US" baseline="0" dirty="0" err="1" smtClean="0"/>
              <a:t>sulphur</a:t>
            </a:r>
            <a:r>
              <a:rPr lang="en-US" baseline="0" dirty="0" smtClean="0"/>
              <a:t> content but very high in ash content so lots of particulates. 57~75% of PM2.5 concentration due to coal burning</a:t>
            </a:r>
          </a:p>
          <a:p>
            <a:r>
              <a:rPr lang="en-US" baseline="0" dirty="0" smtClean="0"/>
              <a:t>*Coal, biomass burning, </a:t>
            </a:r>
            <a:r>
              <a:rPr lang="en-US" baseline="0" dirty="0" err="1" smtClean="0"/>
              <a:t>etc</a:t>
            </a:r>
            <a:r>
              <a:rPr lang="en-US" baseline="0" dirty="0" smtClean="0"/>
              <a:t> are also used in the winter as home heating -&gt; very high exposures to people who sit around the hearth, especially women and children.</a:t>
            </a:r>
          </a:p>
          <a:p>
            <a:r>
              <a:rPr lang="en-US" baseline="0" dirty="0" smtClean="0"/>
              <a:t>*HI of 34 is absolutely awful – comes from PM2.5 being so high in specific. Mortality rate due to acute respiratory infections in south </a:t>
            </a:r>
            <a:r>
              <a:rPr lang="en-US" baseline="0" dirty="0" err="1" smtClean="0"/>
              <a:t>africa</a:t>
            </a:r>
            <a:r>
              <a:rPr lang="en-US" baseline="0" dirty="0" smtClean="0"/>
              <a:t> is 270 times greater than western </a:t>
            </a:r>
            <a:r>
              <a:rPr lang="en-US" baseline="0" dirty="0" err="1" smtClean="0"/>
              <a:t>europe</a:t>
            </a:r>
            <a:r>
              <a:rPr lang="en-US" baseline="0" dirty="0" smtClean="0"/>
              <a:t>.</a:t>
            </a:r>
          </a:p>
          <a:p>
            <a:r>
              <a:rPr lang="en-US" baseline="0" dirty="0" smtClean="0"/>
              <a:t>*One good thing that they’ve done is that they’ve made great efforts on creating a complete emission inventory</a:t>
            </a:r>
          </a:p>
        </p:txBody>
      </p:sp>
      <p:sp>
        <p:nvSpPr>
          <p:cNvPr id="4" name="Slide Number Placeholder 3"/>
          <p:cNvSpPr>
            <a:spLocks noGrp="1"/>
          </p:cNvSpPr>
          <p:nvPr>
            <p:ph type="sldNum" sz="quarter" idx="10"/>
          </p:nvPr>
        </p:nvSpPr>
        <p:spPr/>
        <p:txBody>
          <a:bodyPr/>
          <a:lstStyle/>
          <a:p>
            <a:fld id="{A4C49518-FA77-49C3-8D51-6EE06604FCB8}" type="slidenum">
              <a:rPr lang="en-US" smtClean="0"/>
              <a:t>10</a:t>
            </a:fld>
            <a:endParaRPr lang="en-US"/>
          </a:p>
        </p:txBody>
      </p:sp>
    </p:spTree>
    <p:extLst>
      <p:ext uri="{BB962C8B-B14F-4D97-AF65-F5344CB8AC3E}">
        <p14:creationId xmlns:p14="http://schemas.microsoft.com/office/powerpoint/2010/main" val="3153437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 pollution and health problems are causing massive</a:t>
            </a:r>
            <a:r>
              <a:rPr lang="en-US" baseline="0" dirty="0" smtClean="0"/>
              <a:t> loses in national economics due to absenteeism, job losses, and death. Difficult to address air pollution problems with government instability and trying to balance them among other government issues, however.</a:t>
            </a:r>
          </a:p>
          <a:p>
            <a:r>
              <a:rPr lang="en-US" baseline="0" dirty="0" smtClean="0"/>
              <a:t>*The geography of Cairo is such that they are frequently hit by cyclones carrying dust and sand which leads to higher PM2.5 emissions. Very poor dispersion factor due to the lack of rain and the layout of tall buildings with narrow streets. Leads to a haze.</a:t>
            </a:r>
          </a:p>
          <a:p>
            <a:r>
              <a:rPr lang="en-US" baseline="0" dirty="0" smtClean="0"/>
              <a:t>*Very little monitoring and emission data exists for Cairo, difficult to do much on that</a:t>
            </a:r>
          </a:p>
          <a:p>
            <a:r>
              <a:rPr lang="en-US" baseline="0" dirty="0" smtClean="0"/>
              <a:t>*Though they started to make a change in 1995, there’s not much regulation going on for air pollution in Cairo. Cars aren’t required to have catalytic convertors and lead laced fuel is frequently used. In addition, air pollution from industry is high as electronic smelters and other industry emit constantly.</a:t>
            </a:r>
          </a:p>
          <a:p>
            <a:r>
              <a:rPr lang="en-US" baseline="0" dirty="0" smtClean="0"/>
              <a:t>*The levels for all of the above are well in </a:t>
            </a:r>
            <a:r>
              <a:rPr lang="en-US" baseline="0" dirty="0" err="1" smtClean="0"/>
              <a:t>exceedance</a:t>
            </a:r>
            <a:r>
              <a:rPr lang="en-US" baseline="0" dirty="0" smtClean="0"/>
              <a:t> of WHO standards, with PM reaching over 3 times their levels. Open fire burnings also contribute to the PM2.5, NOX is emitted from cars, ozone comes from the </a:t>
            </a:r>
            <a:r>
              <a:rPr lang="en-US" baseline="0" dirty="0" err="1" smtClean="0"/>
              <a:t>Nox</a:t>
            </a:r>
            <a:r>
              <a:rPr lang="en-US" baseline="0" dirty="0" smtClean="0"/>
              <a:t>, and lead is high due to the leaded gasoline and factory emissions. Also lots of source metals</a:t>
            </a:r>
          </a:p>
          <a:p>
            <a:r>
              <a:rPr lang="en-US" baseline="0" dirty="0" smtClean="0"/>
              <a:t>*An estimated 20,000 people die every year due to air pollution based mortality, typically caused by respiratory illness like asthma and bronchitis. Also ~28 million restricted activity days, etc.</a:t>
            </a:r>
          </a:p>
        </p:txBody>
      </p:sp>
      <p:sp>
        <p:nvSpPr>
          <p:cNvPr id="4" name="Slide Number Placeholder 3"/>
          <p:cNvSpPr>
            <a:spLocks noGrp="1"/>
          </p:cNvSpPr>
          <p:nvPr>
            <p:ph type="sldNum" sz="quarter" idx="10"/>
          </p:nvPr>
        </p:nvSpPr>
        <p:spPr/>
        <p:txBody>
          <a:bodyPr/>
          <a:lstStyle/>
          <a:p>
            <a:fld id="{A4C49518-FA77-49C3-8D51-6EE06604FCB8}" type="slidenum">
              <a:rPr lang="en-US" smtClean="0"/>
              <a:t>11</a:t>
            </a:fld>
            <a:endParaRPr lang="en-US"/>
          </a:p>
        </p:txBody>
      </p:sp>
    </p:spTree>
    <p:extLst>
      <p:ext uri="{BB962C8B-B14F-4D97-AF65-F5344CB8AC3E}">
        <p14:creationId xmlns:p14="http://schemas.microsoft.com/office/powerpoint/2010/main" val="2740658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4/9/13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gif"/></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lnSpcReduction="10000"/>
          </a:bodyPr>
          <a:lstStyle/>
          <a:p>
            <a:r>
              <a:rPr lang="en-US" dirty="0" smtClean="0"/>
              <a:t>Presented by:</a:t>
            </a:r>
          </a:p>
          <a:p>
            <a:r>
              <a:rPr lang="en-US" dirty="0" err="1" smtClean="0"/>
              <a:t>Rawan</a:t>
            </a:r>
            <a:r>
              <a:rPr lang="en-US" dirty="0" smtClean="0"/>
              <a:t> El-</a:t>
            </a:r>
            <a:r>
              <a:rPr lang="en-US" dirty="0" err="1" smtClean="0"/>
              <a:t>Afifi</a:t>
            </a:r>
            <a:endParaRPr lang="en-US" dirty="0"/>
          </a:p>
          <a:p>
            <a:r>
              <a:rPr lang="en-US" dirty="0" smtClean="0"/>
              <a:t>Chris Forehand</a:t>
            </a:r>
          </a:p>
          <a:p>
            <a:r>
              <a:rPr lang="en-US" dirty="0" smtClean="0"/>
              <a:t>Lucas </a:t>
            </a:r>
            <a:r>
              <a:rPr lang="en-US" dirty="0" err="1" smtClean="0"/>
              <a:t>Henneman</a:t>
            </a:r>
            <a:endParaRPr lang="en-US" dirty="0"/>
          </a:p>
        </p:txBody>
      </p:sp>
      <p:sp>
        <p:nvSpPr>
          <p:cNvPr id="5" name="TextBox 4"/>
          <p:cNvSpPr txBox="1"/>
          <p:nvPr/>
        </p:nvSpPr>
        <p:spPr>
          <a:xfrm>
            <a:off x="762000" y="1295400"/>
            <a:ext cx="7924800" cy="1569660"/>
          </a:xfrm>
          <a:prstGeom prst="rect">
            <a:avLst/>
          </a:prstGeom>
          <a:noFill/>
        </p:spPr>
        <p:txBody>
          <a:bodyPr wrap="square" rtlCol="0">
            <a:spAutoFit/>
          </a:bodyPr>
          <a:lstStyle/>
          <a:p>
            <a:pPr algn="ctr"/>
            <a:r>
              <a:rPr lang="en-US" sz="4800" dirty="0" smtClean="0">
                <a:solidFill>
                  <a:schemeClr val="tx2">
                    <a:lumMod val="60000"/>
                    <a:lumOff val="40000"/>
                  </a:schemeClr>
                </a:solidFill>
              </a:rPr>
              <a:t>The Impact of Megacities on Air Pollution and Climate</a:t>
            </a:r>
            <a:endParaRPr lang="en-US" sz="4800" dirty="0">
              <a:solidFill>
                <a:schemeClr val="tx2">
                  <a:lumMod val="60000"/>
                  <a:lumOff val="40000"/>
                </a:schemeClr>
              </a:solidFill>
            </a:endParaRPr>
          </a:p>
        </p:txBody>
      </p:sp>
    </p:spTree>
    <p:extLst>
      <p:ext uri="{BB962C8B-B14F-4D97-AF65-F5344CB8AC3E}">
        <p14:creationId xmlns:p14="http://schemas.microsoft.com/office/powerpoint/2010/main" val="22921738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Africa - Johannesburg</a:t>
            </a:r>
            <a:endParaRPr lang="en-US" dirty="0"/>
          </a:p>
        </p:txBody>
      </p:sp>
      <p:sp>
        <p:nvSpPr>
          <p:cNvPr id="3" name="Content Placeholder 2"/>
          <p:cNvSpPr>
            <a:spLocks noGrp="1"/>
          </p:cNvSpPr>
          <p:nvPr>
            <p:ph idx="1"/>
          </p:nvPr>
        </p:nvSpPr>
        <p:spPr/>
        <p:txBody>
          <a:bodyPr/>
          <a:lstStyle/>
          <a:p>
            <a:r>
              <a:rPr lang="en-US" dirty="0" smtClean="0"/>
              <a:t>Population of 13 million people</a:t>
            </a:r>
          </a:p>
          <a:p>
            <a:r>
              <a:rPr lang="en-US" dirty="0" smtClean="0"/>
              <a:t>Unstable</a:t>
            </a:r>
          </a:p>
          <a:p>
            <a:r>
              <a:rPr lang="en-US" dirty="0" smtClean="0"/>
              <a:t>Very close proximity to the Vaal triangle </a:t>
            </a:r>
          </a:p>
          <a:p>
            <a:r>
              <a:rPr lang="en-US" dirty="0" smtClean="0"/>
              <a:t>Heavy coal and biomass burning dependence</a:t>
            </a:r>
          </a:p>
          <a:p>
            <a:r>
              <a:rPr lang="en-US" dirty="0"/>
              <a:t>HI &gt; 34 in the winter, &gt;14 in the </a:t>
            </a:r>
            <a:r>
              <a:rPr lang="en-US" dirty="0" smtClean="0"/>
              <a:t>summer</a:t>
            </a:r>
          </a:p>
          <a:p>
            <a:r>
              <a:rPr lang="en-US" dirty="0" smtClean="0"/>
              <a:t>Lots of work done on emission inventory</a:t>
            </a:r>
            <a:endParaRPr lang="en-US" dirty="0"/>
          </a:p>
        </p:txBody>
      </p:sp>
      <p:pic>
        <p:nvPicPr>
          <p:cNvPr id="2050" name="Picture 2" descr="http://images.holidaycity.com/southafricahotels/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810000"/>
            <a:ext cx="2590800" cy="2381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334015"/>
            <a:ext cx="62865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2488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Africa - Cairo</a:t>
            </a:r>
            <a:endParaRPr lang="en-US" dirty="0"/>
          </a:p>
        </p:txBody>
      </p:sp>
      <p:sp>
        <p:nvSpPr>
          <p:cNvPr id="3" name="Content Placeholder 2"/>
          <p:cNvSpPr>
            <a:spLocks noGrp="1"/>
          </p:cNvSpPr>
          <p:nvPr>
            <p:ph idx="1"/>
          </p:nvPr>
        </p:nvSpPr>
        <p:spPr/>
        <p:txBody>
          <a:bodyPr/>
          <a:lstStyle/>
          <a:p>
            <a:r>
              <a:rPr lang="en-US" dirty="0" smtClean="0"/>
              <a:t>Population of 15.2 million</a:t>
            </a:r>
          </a:p>
          <a:p>
            <a:r>
              <a:rPr lang="en-US" dirty="0" smtClean="0"/>
              <a:t>Unstable</a:t>
            </a:r>
          </a:p>
          <a:p>
            <a:r>
              <a:rPr lang="en-US" dirty="0" smtClean="0"/>
              <a:t>Dust and sandstorms, unfavorable weather</a:t>
            </a:r>
          </a:p>
          <a:p>
            <a:r>
              <a:rPr lang="en-US" dirty="0" smtClean="0"/>
              <a:t>Very limited pollutant data</a:t>
            </a:r>
          </a:p>
          <a:p>
            <a:r>
              <a:rPr lang="en-US" dirty="0" smtClean="0"/>
              <a:t>Unregulated vehicles and industry</a:t>
            </a:r>
          </a:p>
          <a:p>
            <a:r>
              <a:rPr lang="en-US" dirty="0" smtClean="0"/>
              <a:t>Extremely high PM</a:t>
            </a:r>
            <a:r>
              <a:rPr lang="en-US" baseline="-25000" dirty="0" smtClean="0"/>
              <a:t>2.5</a:t>
            </a:r>
            <a:r>
              <a:rPr lang="en-US" dirty="0" smtClean="0"/>
              <a:t>, </a:t>
            </a:r>
            <a:r>
              <a:rPr lang="en-US" dirty="0" err="1" smtClean="0"/>
              <a:t>NO</a:t>
            </a:r>
            <a:r>
              <a:rPr lang="en-US" baseline="-25000" dirty="0" err="1" smtClean="0"/>
              <a:t>x</a:t>
            </a:r>
            <a:r>
              <a:rPr lang="en-US" dirty="0" smtClean="0"/>
              <a:t>, O</a:t>
            </a:r>
            <a:r>
              <a:rPr lang="en-US" sz="1600" dirty="0" smtClean="0"/>
              <a:t>3</a:t>
            </a:r>
            <a:r>
              <a:rPr lang="en-US" dirty="0" smtClean="0"/>
              <a:t>, lead</a:t>
            </a:r>
          </a:p>
          <a:p>
            <a:r>
              <a:rPr lang="en-US" dirty="0" smtClean="0"/>
              <a:t>Mortality rate estimated &gt;20k/year</a:t>
            </a:r>
            <a:endParaRPr lang="en-US" dirty="0"/>
          </a:p>
        </p:txBody>
      </p:sp>
      <p:pic>
        <p:nvPicPr>
          <p:cNvPr id="3074" name="Picture 2" descr="http://www2.luventicus.org/maps/africa/egyp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7955" y="3581400"/>
            <a:ext cx="2691245" cy="30062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8395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Introduction to South American Air Pollution</a:t>
            </a:r>
            <a:endParaRPr lang="en-US" sz="3400" dirty="0"/>
          </a:p>
        </p:txBody>
      </p:sp>
      <p:sp>
        <p:nvSpPr>
          <p:cNvPr id="3" name="Content Placeholder 2"/>
          <p:cNvSpPr>
            <a:spLocks noGrp="1"/>
          </p:cNvSpPr>
          <p:nvPr>
            <p:ph idx="1"/>
          </p:nvPr>
        </p:nvSpPr>
        <p:spPr/>
        <p:txBody>
          <a:bodyPr/>
          <a:lstStyle/>
          <a:p>
            <a:r>
              <a:rPr lang="en-US" dirty="0" smtClean="0"/>
              <a:t>Heterogeneous problems</a:t>
            </a:r>
          </a:p>
          <a:p>
            <a:r>
              <a:rPr lang="en-US" dirty="0"/>
              <a:t>Lack of </a:t>
            </a:r>
            <a:r>
              <a:rPr lang="en-US" dirty="0" smtClean="0"/>
              <a:t>coordination</a:t>
            </a:r>
          </a:p>
          <a:p>
            <a:r>
              <a:rPr lang="en-US" dirty="0" smtClean="0"/>
              <a:t>Severe inequity</a:t>
            </a:r>
          </a:p>
          <a:p>
            <a:r>
              <a:rPr lang="en-US" dirty="0" smtClean="0"/>
              <a:t>Unique geography</a:t>
            </a:r>
          </a:p>
          <a:p>
            <a:r>
              <a:rPr lang="en-US" dirty="0" smtClean="0"/>
              <a:t>Population growth and urbanization</a:t>
            </a:r>
          </a:p>
          <a:p>
            <a:r>
              <a:rPr lang="en-US" dirty="0" smtClean="0"/>
              <a:t>Nonurban air pollution sources</a:t>
            </a:r>
          </a:p>
        </p:txBody>
      </p:sp>
    </p:spTree>
    <p:extLst>
      <p:ext uri="{BB962C8B-B14F-4D97-AF65-F5344CB8AC3E}">
        <p14:creationId xmlns:p14="http://schemas.microsoft.com/office/powerpoint/2010/main" val="3655570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09713"/>
            <a:ext cx="3448050" cy="3838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1" y="457200"/>
            <a:ext cx="2044376" cy="6243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8229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Bogatá</a:t>
            </a:r>
            <a:r>
              <a:rPr lang="en-US" dirty="0" smtClean="0"/>
              <a:t>, Colombia</a:t>
            </a:r>
            <a:endParaRPr lang="en-US" dirty="0"/>
          </a:p>
        </p:txBody>
      </p:sp>
      <p:sp>
        <p:nvSpPr>
          <p:cNvPr id="3" name="Content Placeholder 2"/>
          <p:cNvSpPr>
            <a:spLocks noGrp="1"/>
          </p:cNvSpPr>
          <p:nvPr>
            <p:ph idx="1"/>
          </p:nvPr>
        </p:nvSpPr>
        <p:spPr/>
        <p:txBody>
          <a:bodyPr/>
          <a:lstStyle/>
          <a:p>
            <a:r>
              <a:rPr lang="en-US" dirty="0" smtClean="0"/>
              <a:t>Population of 8.5 million, very high population density</a:t>
            </a:r>
          </a:p>
          <a:p>
            <a:r>
              <a:rPr lang="en-US" dirty="0" smtClean="0"/>
              <a:t>Dry and rainy seasons</a:t>
            </a:r>
            <a:endParaRPr lang="en-US" dirty="0"/>
          </a:p>
          <a:p>
            <a:r>
              <a:rPr lang="en-US" dirty="0" smtClean="0"/>
              <a:t>Initiatives to improve air quality</a:t>
            </a:r>
          </a:p>
          <a:p>
            <a:r>
              <a:rPr lang="en-US" dirty="0" smtClean="0"/>
              <a:t>Increased emissions</a:t>
            </a:r>
          </a:p>
        </p:txBody>
      </p:sp>
      <p:pic>
        <p:nvPicPr>
          <p:cNvPr id="4098" name="Picture 2" descr="http://media.web.britannica.com/eb-media/97/64797-004-4B20921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581400"/>
            <a:ext cx="2895600"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090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Buenos Aires, Argentina</a:t>
            </a:r>
            <a:endParaRPr lang="en-US" dirty="0"/>
          </a:p>
        </p:txBody>
      </p:sp>
      <p:sp>
        <p:nvSpPr>
          <p:cNvPr id="3" name="Content Placeholder 2"/>
          <p:cNvSpPr>
            <a:spLocks noGrp="1"/>
          </p:cNvSpPr>
          <p:nvPr>
            <p:ph idx="1"/>
          </p:nvPr>
        </p:nvSpPr>
        <p:spPr/>
        <p:txBody>
          <a:bodyPr/>
          <a:lstStyle/>
          <a:p>
            <a:r>
              <a:rPr lang="en-US" dirty="0" smtClean="0"/>
              <a:t>Population of 13 million</a:t>
            </a:r>
          </a:p>
          <a:p>
            <a:r>
              <a:rPr lang="en-US" dirty="0" smtClean="0"/>
              <a:t>Very limited monitoring, no emission inventory</a:t>
            </a:r>
          </a:p>
          <a:p>
            <a:r>
              <a:rPr lang="en-US" dirty="0" smtClean="0"/>
              <a:t>Little funding available for air pollution control</a:t>
            </a:r>
          </a:p>
          <a:p>
            <a:r>
              <a:rPr lang="en-US" dirty="0" smtClean="0"/>
              <a:t>Unique topography</a:t>
            </a:r>
          </a:p>
          <a:p>
            <a:r>
              <a:rPr lang="en-US" dirty="0" smtClean="0"/>
              <a:t>Overall low pollutant concentrations</a:t>
            </a:r>
          </a:p>
          <a:p>
            <a:endParaRPr lang="en-US" dirty="0" smtClean="0"/>
          </a:p>
          <a:p>
            <a:endParaRPr lang="en-US" dirty="0"/>
          </a:p>
        </p:txBody>
      </p:sp>
      <p:pic>
        <p:nvPicPr>
          <p:cNvPr id="5122" name="Picture 2" descr="http://cuabroad.cua.edu/res/images/buenos-aires-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268" y="3657600"/>
            <a:ext cx="2658107" cy="28384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0157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Santiago, Chile</a:t>
            </a:r>
            <a:endParaRPr lang="en-US" dirty="0"/>
          </a:p>
        </p:txBody>
      </p:sp>
      <p:sp>
        <p:nvSpPr>
          <p:cNvPr id="3" name="Content Placeholder 2"/>
          <p:cNvSpPr>
            <a:spLocks noGrp="1"/>
          </p:cNvSpPr>
          <p:nvPr>
            <p:ph idx="1"/>
          </p:nvPr>
        </p:nvSpPr>
        <p:spPr/>
        <p:txBody>
          <a:bodyPr/>
          <a:lstStyle/>
          <a:p>
            <a:r>
              <a:rPr lang="en-US" dirty="0" smtClean="0"/>
              <a:t>Population of 6 million</a:t>
            </a:r>
          </a:p>
          <a:p>
            <a:r>
              <a:rPr lang="en-US" dirty="0" smtClean="0"/>
              <a:t>City planning issues</a:t>
            </a:r>
          </a:p>
          <a:p>
            <a:r>
              <a:rPr lang="en-US" dirty="0" smtClean="0"/>
              <a:t>Bordered by the Andes mountains</a:t>
            </a:r>
          </a:p>
          <a:p>
            <a:r>
              <a:rPr lang="en-US" dirty="0" smtClean="0"/>
              <a:t>Semi-arid climate</a:t>
            </a:r>
          </a:p>
          <a:p>
            <a:r>
              <a:rPr lang="en-US" dirty="0" smtClean="0"/>
              <a:t>Decent records, though most of it unavailable online</a:t>
            </a:r>
          </a:p>
          <a:p>
            <a:r>
              <a:rPr lang="en-US" dirty="0" smtClean="0"/>
              <a:t>Dirty emitting sources</a:t>
            </a:r>
          </a:p>
          <a:p>
            <a:r>
              <a:rPr lang="en-US" dirty="0" smtClean="0"/>
              <a:t>Pollution relatively stable</a:t>
            </a:r>
          </a:p>
          <a:p>
            <a:endParaRPr lang="en-US" dirty="0" smtClean="0"/>
          </a:p>
          <a:p>
            <a:endParaRPr lang="en-US" dirty="0"/>
          </a:p>
        </p:txBody>
      </p:sp>
      <p:pic>
        <p:nvPicPr>
          <p:cNvPr id="6146" name="Picture 2" descr="http://media.web.britannica.com/eb-media/07/64407-004-3455A95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692" y="3810000"/>
            <a:ext cx="2659207" cy="2819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5074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Asian Air Pollution</a:t>
            </a:r>
            <a:endParaRPr lang="en-US" dirty="0"/>
          </a:p>
        </p:txBody>
      </p:sp>
      <p:sp>
        <p:nvSpPr>
          <p:cNvPr id="3" name="Content Placeholder 2"/>
          <p:cNvSpPr>
            <a:spLocks noGrp="1"/>
          </p:cNvSpPr>
          <p:nvPr>
            <p:ph idx="1"/>
          </p:nvPr>
        </p:nvSpPr>
        <p:spPr/>
        <p:txBody>
          <a:bodyPr/>
          <a:lstStyle/>
          <a:p>
            <a:r>
              <a:rPr lang="en-US" dirty="0" smtClean="0"/>
              <a:t>More than 50% of the world population</a:t>
            </a:r>
          </a:p>
          <a:p>
            <a:pPr lvl="1"/>
            <a:r>
              <a:rPr lang="en-US" dirty="0" smtClean="0"/>
              <a:t>10 of 21 world’s megacities</a:t>
            </a:r>
          </a:p>
          <a:p>
            <a:pPr lvl="1"/>
            <a:r>
              <a:rPr lang="en-US" dirty="0" smtClean="0"/>
              <a:t>15 of worlds largest 30 cities</a:t>
            </a:r>
            <a:endParaRPr lang="en-US" dirty="0"/>
          </a:p>
          <a:p>
            <a:pPr lvl="1"/>
            <a:r>
              <a:rPr lang="en-US" dirty="0" smtClean="0"/>
              <a:t>Fast growth and development</a:t>
            </a:r>
          </a:p>
          <a:p>
            <a:r>
              <a:rPr lang="en-US" dirty="0" smtClean="0"/>
              <a:t>Dust Storms</a:t>
            </a:r>
          </a:p>
        </p:txBody>
      </p:sp>
      <p:pic>
        <p:nvPicPr>
          <p:cNvPr id="5" name="Picture 4"/>
          <p:cNvPicPr>
            <a:picLocks noChangeAspect="1"/>
          </p:cNvPicPr>
          <p:nvPr/>
        </p:nvPicPr>
        <p:blipFill>
          <a:blip r:embed="rId3"/>
          <a:stretch>
            <a:fillRect/>
          </a:stretch>
        </p:blipFill>
        <p:spPr>
          <a:xfrm>
            <a:off x="4961105" y="3778373"/>
            <a:ext cx="4182895" cy="3079627"/>
          </a:xfrm>
          <a:prstGeom prst="rect">
            <a:avLst/>
          </a:prstGeom>
        </p:spPr>
      </p:pic>
      <p:pic>
        <p:nvPicPr>
          <p:cNvPr id="6" name="Content Placeholder 3"/>
          <p:cNvPicPr>
            <a:picLocks noChangeAspect="1"/>
          </p:cNvPicPr>
          <p:nvPr/>
        </p:nvPicPr>
        <p:blipFill>
          <a:blip r:embed="rId4"/>
          <a:srcRect l="4269" r="4269"/>
          <a:stretch>
            <a:fillRect/>
          </a:stretch>
        </p:blipFill>
        <p:spPr>
          <a:xfrm>
            <a:off x="41827" y="4034466"/>
            <a:ext cx="4462078" cy="2453971"/>
          </a:xfrm>
          <a:prstGeom prst="rect">
            <a:avLst/>
          </a:prstGeom>
        </p:spPr>
      </p:pic>
    </p:spTree>
    <p:extLst>
      <p:ext uri="{BB962C8B-B14F-4D97-AF65-F5344CB8AC3E}">
        <p14:creationId xmlns:p14="http://schemas.microsoft.com/office/powerpoint/2010/main" val="37782596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p:spPr>
        <p:txBody>
          <a:bodyPr/>
          <a:lstStyle/>
          <a:p>
            <a:r>
              <a:rPr lang="en-US" dirty="0" smtClean="0"/>
              <a:t>Bangkok, Thailand</a:t>
            </a:r>
            <a:endParaRPr lang="en-US" dirty="0"/>
          </a:p>
        </p:txBody>
      </p:sp>
      <p:sp>
        <p:nvSpPr>
          <p:cNvPr id="3" name="Content Placeholder 2"/>
          <p:cNvSpPr>
            <a:spLocks noGrp="1"/>
          </p:cNvSpPr>
          <p:nvPr>
            <p:ph idx="1"/>
          </p:nvPr>
        </p:nvSpPr>
        <p:spPr>
          <a:xfrm>
            <a:off x="304800" y="1676400"/>
            <a:ext cx="8229600" cy="4525963"/>
          </a:xfrm>
        </p:spPr>
        <p:txBody>
          <a:bodyPr>
            <a:normAutofit fontScale="85000" lnSpcReduction="20000"/>
          </a:bodyPr>
          <a:lstStyle/>
          <a:p>
            <a:r>
              <a:rPr lang="en-US" dirty="0" smtClean="0"/>
              <a:t>Average growth rate of 7% per year</a:t>
            </a:r>
          </a:p>
          <a:p>
            <a:pPr lvl="1"/>
            <a:r>
              <a:rPr lang="en-US" dirty="0" smtClean="0"/>
              <a:t>Lots of vehicles</a:t>
            </a:r>
          </a:p>
          <a:p>
            <a:r>
              <a:rPr lang="en-US" dirty="0" smtClean="0"/>
              <a:t>Monsoon climate – 2 seasons</a:t>
            </a:r>
          </a:p>
          <a:p>
            <a:pPr lvl="1"/>
            <a:r>
              <a:rPr lang="en-US" dirty="0" smtClean="0"/>
              <a:t>Wet season (mid-May – mid-October)</a:t>
            </a:r>
          </a:p>
          <a:p>
            <a:pPr lvl="2"/>
            <a:r>
              <a:rPr lang="en-US" dirty="0" smtClean="0"/>
              <a:t>Southwest monsoon dominates</a:t>
            </a:r>
          </a:p>
          <a:p>
            <a:pPr lvl="1"/>
            <a:r>
              <a:rPr lang="en-US" dirty="0" smtClean="0"/>
              <a:t>Dry Season</a:t>
            </a:r>
          </a:p>
          <a:p>
            <a:pPr lvl="2"/>
            <a:r>
              <a:rPr lang="en-US" dirty="0" smtClean="0"/>
              <a:t>Local Winter (mid-October – mid-February)</a:t>
            </a:r>
          </a:p>
          <a:p>
            <a:pPr lvl="2"/>
            <a:r>
              <a:rPr lang="en-US" dirty="0" smtClean="0"/>
              <a:t>Local summer (mid-February – mid-May)</a:t>
            </a:r>
          </a:p>
          <a:p>
            <a:r>
              <a:rPr lang="en-US" dirty="0" smtClean="0"/>
              <a:t>Sea land breeze</a:t>
            </a:r>
          </a:p>
          <a:p>
            <a:r>
              <a:rPr lang="en-US" dirty="0" smtClean="0"/>
              <a:t>Emission sources: </a:t>
            </a:r>
          </a:p>
          <a:p>
            <a:pPr lvl="1"/>
            <a:r>
              <a:rPr lang="en-US" dirty="0" smtClean="0"/>
              <a:t>Traffic, power plants, industries, incinerators</a:t>
            </a:r>
          </a:p>
          <a:p>
            <a:r>
              <a:rPr lang="en-US" dirty="0" smtClean="0"/>
              <a:t>Air pollutants in exceedance: </a:t>
            </a:r>
          </a:p>
          <a:p>
            <a:pPr lvl="1"/>
            <a:r>
              <a:rPr lang="en-US" dirty="0" smtClean="0"/>
              <a:t>TSP (PM</a:t>
            </a:r>
            <a:r>
              <a:rPr lang="en-US" baseline="-25000" dirty="0" smtClean="0"/>
              <a:t>10</a:t>
            </a:r>
            <a:r>
              <a:rPr lang="en-US" dirty="0" smtClean="0"/>
              <a:t>) </a:t>
            </a:r>
          </a:p>
          <a:p>
            <a:pPr lvl="1"/>
            <a:r>
              <a:rPr lang="en-US" dirty="0" smtClean="0"/>
              <a:t>Ozone </a:t>
            </a:r>
            <a:endParaRPr lang="en-US" dirty="0"/>
          </a:p>
          <a:p>
            <a:pPr lvl="1"/>
            <a:r>
              <a:rPr lang="en-US" dirty="0" smtClean="0"/>
              <a:t>High PM</a:t>
            </a:r>
            <a:r>
              <a:rPr lang="en-US" baseline="-25000" dirty="0" smtClean="0"/>
              <a:t>2.5</a:t>
            </a:r>
            <a:r>
              <a:rPr lang="en-US" dirty="0" smtClean="0"/>
              <a:t> in dry season </a:t>
            </a:r>
            <a:endParaRPr lang="en-US" dirty="0"/>
          </a:p>
          <a:p>
            <a:pPr lvl="1"/>
            <a:r>
              <a:rPr lang="en-US" dirty="0" smtClean="0"/>
              <a:t>Globally 25</a:t>
            </a:r>
            <a:r>
              <a:rPr lang="en-US" baseline="30000" dirty="0" smtClean="0"/>
              <a:t>th</a:t>
            </a:r>
            <a:r>
              <a:rPr lang="en-US" dirty="0" smtClean="0"/>
              <a:t> highest contributions of CO</a:t>
            </a:r>
            <a:r>
              <a:rPr lang="en-US" baseline="-25000" dirty="0" smtClean="0"/>
              <a:t>2</a:t>
            </a:r>
            <a:r>
              <a:rPr lang="en-US" dirty="0" smtClean="0"/>
              <a:t>/year (from energy uses)</a:t>
            </a:r>
          </a:p>
          <a:p>
            <a:pPr marL="274320" lvl="1" indent="0">
              <a:buNone/>
            </a:pPr>
            <a:endParaRPr lang="en-US" dirty="0" smtClean="0"/>
          </a:p>
          <a:p>
            <a:pPr lvl="1"/>
            <a:endParaRPr lang="en-US" dirty="0" smtClean="0"/>
          </a:p>
        </p:txBody>
      </p:sp>
      <p:pic>
        <p:nvPicPr>
          <p:cNvPr id="4" name="Picture 3"/>
          <p:cNvPicPr>
            <a:picLocks noChangeAspect="1"/>
          </p:cNvPicPr>
          <p:nvPr/>
        </p:nvPicPr>
        <p:blipFill>
          <a:blip r:embed="rId3"/>
          <a:stretch>
            <a:fillRect/>
          </a:stretch>
        </p:blipFill>
        <p:spPr>
          <a:xfrm>
            <a:off x="5336628" y="1752600"/>
            <a:ext cx="3807372" cy="2895600"/>
          </a:xfrm>
          <a:prstGeom prst="rect">
            <a:avLst/>
          </a:prstGeom>
        </p:spPr>
      </p:pic>
    </p:spTree>
    <p:extLst>
      <p:ext uri="{BB962C8B-B14F-4D97-AF65-F5344CB8AC3E}">
        <p14:creationId xmlns:p14="http://schemas.microsoft.com/office/powerpoint/2010/main" val="4080667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Beijing, China</a:t>
            </a:r>
            <a:endParaRPr lang="en-US" dirty="0"/>
          </a:p>
        </p:txBody>
      </p:sp>
      <p:sp>
        <p:nvSpPr>
          <p:cNvPr id="3" name="Content Placeholder 2"/>
          <p:cNvSpPr>
            <a:spLocks noGrp="1"/>
          </p:cNvSpPr>
          <p:nvPr>
            <p:ph idx="1"/>
          </p:nvPr>
        </p:nvSpPr>
        <p:spPr/>
        <p:txBody>
          <a:bodyPr>
            <a:normAutofit/>
          </a:bodyPr>
          <a:lstStyle/>
          <a:p>
            <a:r>
              <a:rPr lang="en-US" dirty="0" smtClean="0"/>
              <a:t>Fast air quality improvements</a:t>
            </a:r>
          </a:p>
          <a:p>
            <a:r>
              <a:rPr lang="en-US" dirty="0" smtClean="0"/>
              <a:t>Isolated circulation – bad for dispersion</a:t>
            </a:r>
          </a:p>
          <a:p>
            <a:r>
              <a:rPr lang="en-US" dirty="0" smtClean="0"/>
              <a:t>Ozone and PM</a:t>
            </a:r>
          </a:p>
          <a:p>
            <a:pPr lvl="1"/>
            <a:r>
              <a:rPr lang="en-US" dirty="0" smtClean="0"/>
              <a:t>Very severe and complex</a:t>
            </a:r>
          </a:p>
          <a:p>
            <a:pPr lvl="1"/>
            <a:r>
              <a:rPr lang="en-US" dirty="0" smtClean="0"/>
              <a:t>PM</a:t>
            </a:r>
            <a:r>
              <a:rPr lang="en-US" baseline="-25000" dirty="0" smtClean="0"/>
              <a:t>2.5</a:t>
            </a:r>
            <a:r>
              <a:rPr lang="en-US" dirty="0" smtClean="0"/>
              <a:t> 6-10 times higher than EPA</a:t>
            </a:r>
          </a:p>
          <a:p>
            <a:r>
              <a:rPr lang="en-US" dirty="0" smtClean="0"/>
              <a:t>Long-term problems</a:t>
            </a:r>
          </a:p>
          <a:p>
            <a:pPr lvl="1"/>
            <a:r>
              <a:rPr lang="en-US" dirty="0" smtClean="0"/>
              <a:t>Ozone precursors outside of Beijing</a:t>
            </a:r>
          </a:p>
          <a:p>
            <a:pPr lvl="1"/>
            <a:r>
              <a:rPr lang="en-US" dirty="0" smtClean="0"/>
              <a:t>Primary and secondary fine particles</a:t>
            </a:r>
          </a:p>
          <a:p>
            <a:r>
              <a:rPr lang="en-US" dirty="0" smtClean="0"/>
              <a:t>Clear heat island effect</a:t>
            </a:r>
          </a:p>
          <a:p>
            <a:pPr lvl="1"/>
            <a:r>
              <a:rPr lang="en-US" dirty="0" smtClean="0"/>
              <a:t>Limited information on GHG emissions</a:t>
            </a:r>
          </a:p>
        </p:txBody>
      </p:sp>
      <p:pic>
        <p:nvPicPr>
          <p:cNvPr id="4" name="Picture 3"/>
          <p:cNvPicPr>
            <a:picLocks noChangeAspect="1"/>
          </p:cNvPicPr>
          <p:nvPr/>
        </p:nvPicPr>
        <p:blipFill>
          <a:blip r:embed="rId3"/>
          <a:stretch>
            <a:fillRect/>
          </a:stretch>
        </p:blipFill>
        <p:spPr>
          <a:xfrm>
            <a:off x="5358423" y="3276600"/>
            <a:ext cx="3785577" cy="3048000"/>
          </a:xfrm>
          <a:prstGeom prst="rect">
            <a:avLst/>
          </a:prstGeom>
        </p:spPr>
      </p:pic>
    </p:spTree>
    <p:extLst>
      <p:ext uri="{BB962C8B-B14F-4D97-AF65-F5344CB8AC3E}">
        <p14:creationId xmlns:p14="http://schemas.microsoft.com/office/powerpoint/2010/main" val="17383085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sz="2400" dirty="0" smtClean="0"/>
              <a:t>What is a megacity, and why are they important in air pollution?</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90800"/>
            <a:ext cx="8077200" cy="37937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182515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Delhi, India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Rapidly expanding</a:t>
            </a:r>
          </a:p>
          <a:p>
            <a:r>
              <a:rPr lang="en-US" dirty="0" smtClean="0"/>
              <a:t>PM </a:t>
            </a:r>
            <a:r>
              <a:rPr lang="en-US" dirty="0" err="1" smtClean="0"/>
              <a:t>exceedances</a:t>
            </a:r>
            <a:r>
              <a:rPr lang="en-US" dirty="0" smtClean="0"/>
              <a:t>: 2-3 times daily ambient standard</a:t>
            </a:r>
          </a:p>
          <a:p>
            <a:pPr lvl="1"/>
            <a:r>
              <a:rPr lang="en-US" dirty="0" smtClean="0"/>
              <a:t>Dust Storms in Summer</a:t>
            </a:r>
          </a:p>
          <a:p>
            <a:pPr lvl="2"/>
            <a:r>
              <a:rPr lang="en-US" dirty="0" smtClean="0"/>
              <a:t>Low MC of air</a:t>
            </a:r>
          </a:p>
          <a:p>
            <a:pPr lvl="1"/>
            <a:r>
              <a:rPr lang="en-US" dirty="0" smtClean="0"/>
              <a:t>More biomass burning in winter</a:t>
            </a:r>
          </a:p>
          <a:p>
            <a:r>
              <a:rPr lang="en-US" dirty="0" smtClean="0"/>
              <a:t>Ozone lower than daily standard, higher than 8-hr standard</a:t>
            </a:r>
          </a:p>
          <a:p>
            <a:r>
              <a:rPr lang="en-US" dirty="0"/>
              <a:t>Seasonal variation of mixing layer height</a:t>
            </a:r>
          </a:p>
          <a:p>
            <a:pPr lvl="1"/>
            <a:r>
              <a:rPr lang="en-US" dirty="0"/>
              <a:t>Winter months low (increased [pollutant])</a:t>
            </a:r>
          </a:p>
          <a:p>
            <a:r>
              <a:rPr lang="en-US" dirty="0"/>
              <a:t>40-80% higher in winter months</a:t>
            </a:r>
          </a:p>
          <a:p>
            <a:r>
              <a:rPr lang="en-US" dirty="0"/>
              <a:t>10 – 60% lower in summer months</a:t>
            </a:r>
          </a:p>
          <a:p>
            <a:pPr lvl="1"/>
            <a:r>
              <a:rPr lang="en-US" dirty="0"/>
              <a:t>Due to shift in mixing layer heights and wind </a:t>
            </a:r>
            <a:r>
              <a:rPr lang="en-US" dirty="0" smtClean="0"/>
              <a:t>speeds</a:t>
            </a:r>
          </a:p>
          <a:p>
            <a:r>
              <a:rPr lang="en-US" dirty="0" smtClean="0"/>
              <a:t>Major contributors – Transportation and industries</a:t>
            </a:r>
          </a:p>
          <a:p>
            <a:r>
              <a:rPr lang="en-US" dirty="0" smtClean="0"/>
              <a:t>Compressed Natural Gas Switch</a:t>
            </a:r>
          </a:p>
        </p:txBody>
      </p:sp>
      <p:pic>
        <p:nvPicPr>
          <p:cNvPr id="5" name="Picture 4"/>
          <p:cNvPicPr>
            <a:picLocks noChangeAspect="1"/>
          </p:cNvPicPr>
          <p:nvPr/>
        </p:nvPicPr>
        <p:blipFill>
          <a:blip r:embed="rId3"/>
          <a:stretch>
            <a:fillRect/>
          </a:stretch>
        </p:blipFill>
        <p:spPr>
          <a:xfrm>
            <a:off x="0" y="1307948"/>
            <a:ext cx="8762999" cy="5361062"/>
          </a:xfrm>
          <a:prstGeom prst="rect">
            <a:avLst/>
          </a:prstGeom>
        </p:spPr>
      </p:pic>
    </p:spTree>
    <p:extLst>
      <p:ext uri="{BB962C8B-B14F-4D97-AF65-F5344CB8AC3E}">
        <p14:creationId xmlns:p14="http://schemas.microsoft.com/office/powerpoint/2010/main" val="3715211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nodeType="clickEffect">
                                  <p:stCondLst>
                                    <p:cond delay="0"/>
                                  </p:stCondLst>
                                  <p:childTnLst>
                                    <p:animEffect transition="out" filter="dissolv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Hong Kong, China</a:t>
            </a:r>
            <a:endParaRPr lang="en-US" dirty="0"/>
          </a:p>
        </p:txBody>
      </p:sp>
      <p:sp>
        <p:nvSpPr>
          <p:cNvPr id="3" name="Content Placeholder 2"/>
          <p:cNvSpPr>
            <a:spLocks noGrp="1"/>
          </p:cNvSpPr>
          <p:nvPr>
            <p:ph idx="1"/>
          </p:nvPr>
        </p:nvSpPr>
        <p:spPr/>
        <p:txBody>
          <a:bodyPr>
            <a:normAutofit/>
          </a:bodyPr>
          <a:lstStyle/>
          <a:p>
            <a:r>
              <a:rPr lang="en-US" dirty="0" smtClean="0"/>
              <a:t>Serious particulate and photochemical smog problems</a:t>
            </a:r>
          </a:p>
          <a:p>
            <a:r>
              <a:rPr lang="en-US" dirty="0" smtClean="0"/>
              <a:t>PM</a:t>
            </a:r>
            <a:r>
              <a:rPr lang="en-US" baseline="-25000" dirty="0" smtClean="0"/>
              <a:t>2.5</a:t>
            </a:r>
          </a:p>
          <a:p>
            <a:pPr lvl="1"/>
            <a:r>
              <a:rPr lang="en-US" dirty="0" smtClean="0"/>
              <a:t>~ 70% PM</a:t>
            </a:r>
            <a:r>
              <a:rPr lang="en-US" baseline="-25000" dirty="0" smtClean="0"/>
              <a:t>10</a:t>
            </a:r>
            <a:r>
              <a:rPr lang="en-US" dirty="0" smtClean="0"/>
              <a:t> concentration</a:t>
            </a:r>
          </a:p>
          <a:p>
            <a:pPr lvl="1"/>
            <a:r>
              <a:rPr lang="en-US" dirty="0" smtClean="0"/>
              <a:t>Vehicle exhaust, electricity generation, navigation, fuel combustion, road dust etc.</a:t>
            </a:r>
          </a:p>
          <a:p>
            <a:r>
              <a:rPr lang="en-US" dirty="0" smtClean="0"/>
              <a:t>O</a:t>
            </a:r>
            <a:r>
              <a:rPr lang="en-US" baseline="-25000" dirty="0" smtClean="0"/>
              <a:t>3</a:t>
            </a:r>
            <a:r>
              <a:rPr lang="en-US" dirty="0" smtClean="0"/>
              <a:t> increasing 0.5 </a:t>
            </a:r>
            <a:r>
              <a:rPr lang="en-US" dirty="0" err="1" smtClean="0"/>
              <a:t>ppb</a:t>
            </a:r>
            <a:r>
              <a:rPr lang="en-US" baseline="-25000" dirty="0" err="1" smtClean="0"/>
              <a:t>v</a:t>
            </a:r>
            <a:r>
              <a:rPr lang="en-US" dirty="0" smtClean="0"/>
              <a:t>/year</a:t>
            </a:r>
          </a:p>
          <a:p>
            <a:pPr lvl="1"/>
            <a:r>
              <a:rPr lang="en-US" dirty="0" smtClean="0"/>
              <a:t>O</a:t>
            </a:r>
            <a:r>
              <a:rPr lang="en-US" baseline="-25000" dirty="0" smtClean="0"/>
              <a:t>3</a:t>
            </a:r>
            <a:r>
              <a:rPr lang="en-US" dirty="0" smtClean="0"/>
              <a:t> higher in rural</a:t>
            </a:r>
          </a:p>
          <a:p>
            <a:r>
              <a:rPr lang="en-US" dirty="0" smtClean="0"/>
              <a:t>Visual impairment more severe in winter than summer</a:t>
            </a:r>
          </a:p>
          <a:p>
            <a:pPr lvl="1"/>
            <a:r>
              <a:rPr lang="en-US" dirty="0" smtClean="0"/>
              <a:t>Northeast monsoon = long range transport of regional pollutants</a:t>
            </a:r>
          </a:p>
          <a:p>
            <a:pPr lvl="1"/>
            <a:r>
              <a:rPr lang="en-US" dirty="0" smtClean="0"/>
              <a:t>Land-sea breeze circulation traps concentrations</a:t>
            </a:r>
          </a:p>
          <a:p>
            <a:pPr lvl="2"/>
            <a:r>
              <a:rPr lang="en-US" dirty="0" smtClean="0"/>
              <a:t>~80% of high PM days in winter</a:t>
            </a:r>
          </a:p>
          <a:p>
            <a:pPr lvl="2"/>
            <a:r>
              <a:rPr lang="en-US" dirty="0" smtClean="0"/>
              <a:t>O</a:t>
            </a:r>
            <a:r>
              <a:rPr lang="en-US" baseline="-25000" dirty="0" smtClean="0"/>
              <a:t>3</a:t>
            </a:r>
            <a:r>
              <a:rPr lang="en-US" dirty="0" smtClean="0"/>
              <a:t> highest in autumn due to more sunlight</a:t>
            </a:r>
          </a:p>
          <a:p>
            <a:endParaRPr lang="en-US" dirty="0"/>
          </a:p>
        </p:txBody>
      </p:sp>
    </p:spTree>
    <p:extLst>
      <p:ext uri="{BB962C8B-B14F-4D97-AF65-F5344CB8AC3E}">
        <p14:creationId xmlns:p14="http://schemas.microsoft.com/office/powerpoint/2010/main" val="30475610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Manila, Philippines</a:t>
            </a:r>
            <a:endParaRPr lang="en-US" dirty="0"/>
          </a:p>
        </p:txBody>
      </p:sp>
      <p:sp>
        <p:nvSpPr>
          <p:cNvPr id="3" name="Content Placeholder 2"/>
          <p:cNvSpPr>
            <a:spLocks noGrp="1"/>
          </p:cNvSpPr>
          <p:nvPr>
            <p:ph idx="1"/>
          </p:nvPr>
        </p:nvSpPr>
        <p:spPr/>
        <p:txBody>
          <a:bodyPr>
            <a:normAutofit lnSpcReduction="10000"/>
          </a:bodyPr>
          <a:lstStyle/>
          <a:p>
            <a:r>
              <a:rPr lang="en-US" dirty="0" smtClean="0"/>
              <a:t>Hot and humid</a:t>
            </a:r>
          </a:p>
          <a:p>
            <a:pPr lvl="1"/>
            <a:r>
              <a:rPr lang="en-US" dirty="0" smtClean="0"/>
              <a:t>20 – 38 </a:t>
            </a:r>
            <a:r>
              <a:rPr lang="en-US" dirty="0" err="1" smtClean="0"/>
              <a:t>deg</a:t>
            </a:r>
            <a:r>
              <a:rPr lang="en-US" dirty="0" smtClean="0"/>
              <a:t> C</a:t>
            </a:r>
          </a:p>
          <a:p>
            <a:pPr lvl="1"/>
            <a:r>
              <a:rPr lang="en-US" dirty="0" smtClean="0"/>
              <a:t>Dry season (Jan – April)</a:t>
            </a:r>
          </a:p>
          <a:p>
            <a:pPr lvl="1"/>
            <a:r>
              <a:rPr lang="en-US" dirty="0" smtClean="0"/>
              <a:t>Wet (May – December)</a:t>
            </a:r>
          </a:p>
          <a:p>
            <a:r>
              <a:rPr lang="en-US" dirty="0" smtClean="0"/>
              <a:t>Clean Air Act in 1999</a:t>
            </a:r>
          </a:p>
          <a:p>
            <a:pPr lvl="1"/>
            <a:r>
              <a:rPr lang="en-US" dirty="0" smtClean="0"/>
              <a:t>PM has greatest attention</a:t>
            </a:r>
          </a:p>
          <a:p>
            <a:pPr lvl="1"/>
            <a:r>
              <a:rPr lang="en-US" dirty="0" smtClean="0"/>
              <a:t>Improvements, yet still in exceedance</a:t>
            </a:r>
          </a:p>
          <a:p>
            <a:pPr lvl="1"/>
            <a:r>
              <a:rPr lang="en-US" dirty="0" smtClean="0"/>
              <a:t>No PM</a:t>
            </a:r>
            <a:r>
              <a:rPr lang="en-US" baseline="-25000" dirty="0" smtClean="0"/>
              <a:t>2.5</a:t>
            </a:r>
            <a:r>
              <a:rPr lang="en-US" dirty="0" smtClean="0"/>
              <a:t> standard</a:t>
            </a:r>
          </a:p>
          <a:p>
            <a:r>
              <a:rPr lang="en-US" dirty="0" smtClean="0"/>
              <a:t>7 million tons per year for all sources</a:t>
            </a:r>
          </a:p>
          <a:p>
            <a:pPr lvl="1"/>
            <a:r>
              <a:rPr lang="en-US" dirty="0" smtClean="0"/>
              <a:t>CO biggest pollution contributor (50%)</a:t>
            </a:r>
          </a:p>
          <a:p>
            <a:pPr lvl="1"/>
            <a:r>
              <a:rPr lang="en-US" dirty="0" err="1" smtClean="0"/>
              <a:t>NO</a:t>
            </a:r>
            <a:r>
              <a:rPr lang="en-US" baseline="-25000" dirty="0" err="1" smtClean="0"/>
              <a:t>x</a:t>
            </a:r>
            <a:r>
              <a:rPr lang="en-US" dirty="0" smtClean="0"/>
              <a:t>, VOCs, PM, </a:t>
            </a:r>
            <a:r>
              <a:rPr lang="en-US" dirty="0" err="1" smtClean="0"/>
              <a:t>SO</a:t>
            </a:r>
            <a:r>
              <a:rPr lang="en-US" baseline="-25000" dirty="0" err="1" smtClean="0"/>
              <a:t>x</a:t>
            </a:r>
            <a:r>
              <a:rPr lang="en-US" dirty="0" smtClean="0"/>
              <a:t>(in that order)</a:t>
            </a:r>
          </a:p>
          <a:p>
            <a:r>
              <a:rPr lang="en-US" dirty="0" smtClean="0"/>
              <a:t>Challenges</a:t>
            </a:r>
          </a:p>
          <a:p>
            <a:pPr lvl="1"/>
            <a:r>
              <a:rPr lang="en-US" dirty="0" smtClean="0"/>
              <a:t>Difficulty of addressing the issues</a:t>
            </a:r>
          </a:p>
          <a:p>
            <a:endParaRPr lang="en-US" dirty="0"/>
          </a:p>
        </p:txBody>
      </p:sp>
      <p:pic>
        <p:nvPicPr>
          <p:cNvPr id="4" name="Picture 3"/>
          <p:cNvPicPr>
            <a:picLocks noChangeAspect="1"/>
          </p:cNvPicPr>
          <p:nvPr/>
        </p:nvPicPr>
        <p:blipFill>
          <a:blip r:embed="rId3"/>
          <a:stretch>
            <a:fillRect/>
          </a:stretch>
        </p:blipFill>
        <p:spPr>
          <a:xfrm>
            <a:off x="4100286" y="1417637"/>
            <a:ext cx="5043714" cy="2065791"/>
          </a:xfrm>
          <a:prstGeom prst="rect">
            <a:avLst/>
          </a:prstGeom>
        </p:spPr>
      </p:pic>
    </p:spTree>
    <p:extLst>
      <p:ext uri="{BB962C8B-B14F-4D97-AF65-F5344CB8AC3E}">
        <p14:creationId xmlns:p14="http://schemas.microsoft.com/office/powerpoint/2010/main" val="1018260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Seoul, Korea</a:t>
            </a:r>
            <a:endParaRPr lang="en-US" dirty="0"/>
          </a:p>
        </p:txBody>
      </p:sp>
      <p:sp>
        <p:nvSpPr>
          <p:cNvPr id="3" name="Content Placeholder 2"/>
          <p:cNvSpPr>
            <a:spLocks noGrp="1"/>
          </p:cNvSpPr>
          <p:nvPr>
            <p:ph idx="1"/>
          </p:nvPr>
        </p:nvSpPr>
        <p:spPr/>
        <p:txBody>
          <a:bodyPr>
            <a:normAutofit lnSpcReduction="10000"/>
          </a:bodyPr>
          <a:lstStyle/>
          <a:p>
            <a:r>
              <a:rPr lang="en-US" dirty="0" smtClean="0"/>
              <a:t>Urban air quality </a:t>
            </a:r>
            <a:r>
              <a:rPr lang="en-US" dirty="0"/>
              <a:t>s</a:t>
            </a:r>
            <a:r>
              <a:rPr lang="en-US" dirty="0" smtClean="0"/>
              <a:t>tructure:</a:t>
            </a:r>
          </a:p>
          <a:p>
            <a:pPr lvl="1"/>
            <a:r>
              <a:rPr lang="en-US" dirty="0" smtClean="0"/>
              <a:t>High-energy intensity associated with primarily fossil fuel energy consumption</a:t>
            </a:r>
          </a:p>
          <a:p>
            <a:pPr lvl="1"/>
            <a:r>
              <a:rPr lang="en-US" dirty="0" smtClean="0"/>
              <a:t>Cars, chemical industries, etc.</a:t>
            </a:r>
          </a:p>
          <a:p>
            <a:r>
              <a:rPr lang="en-US" dirty="0" smtClean="0"/>
              <a:t>Air </a:t>
            </a:r>
            <a:r>
              <a:rPr lang="en-US" dirty="0" err="1" smtClean="0"/>
              <a:t>Poll’n</a:t>
            </a:r>
            <a:r>
              <a:rPr lang="en-US" dirty="0" smtClean="0"/>
              <a:t> much higher than any other metropolis in region</a:t>
            </a:r>
          </a:p>
          <a:p>
            <a:r>
              <a:rPr lang="en-US" dirty="0" smtClean="0"/>
              <a:t>SO</a:t>
            </a:r>
            <a:r>
              <a:rPr lang="en-US" baseline="-25000" dirty="0" smtClean="0"/>
              <a:t>2</a:t>
            </a:r>
          </a:p>
          <a:p>
            <a:pPr lvl="1"/>
            <a:r>
              <a:rPr lang="en-US" dirty="0" smtClean="0"/>
              <a:t>Growing </a:t>
            </a:r>
            <a:r>
              <a:rPr lang="en-US" dirty="0" err="1" smtClean="0"/>
              <a:t>NO</a:t>
            </a:r>
            <a:r>
              <a:rPr lang="en-US" baseline="-25000" dirty="0" err="1" smtClean="0"/>
              <a:t>x</a:t>
            </a:r>
            <a:r>
              <a:rPr lang="en-US" dirty="0" smtClean="0"/>
              <a:t> (# of vehicles are in exceedance)</a:t>
            </a:r>
          </a:p>
          <a:p>
            <a:r>
              <a:rPr lang="en-US" dirty="0" smtClean="0"/>
              <a:t>PM</a:t>
            </a:r>
            <a:r>
              <a:rPr lang="en-US" baseline="-25000" dirty="0" smtClean="0"/>
              <a:t>10</a:t>
            </a:r>
            <a:r>
              <a:rPr lang="en-US" dirty="0" smtClean="0"/>
              <a:t> and CO</a:t>
            </a:r>
          </a:p>
          <a:p>
            <a:r>
              <a:rPr lang="en-US" dirty="0" smtClean="0"/>
              <a:t>GHG -&gt; clean energy and strengthening emissions standards</a:t>
            </a:r>
          </a:p>
          <a:p>
            <a:r>
              <a:rPr lang="en-US" dirty="0" smtClean="0"/>
              <a:t>Climate Change</a:t>
            </a:r>
          </a:p>
          <a:p>
            <a:pPr lvl="1"/>
            <a:r>
              <a:rPr lang="en-US" dirty="0" smtClean="0"/>
              <a:t>0.23 </a:t>
            </a:r>
            <a:r>
              <a:rPr lang="en-US" dirty="0" err="1" smtClean="0"/>
              <a:t>deg</a:t>
            </a:r>
            <a:r>
              <a:rPr lang="en-US" dirty="0" smtClean="0"/>
              <a:t> C mean T/decade</a:t>
            </a:r>
          </a:p>
          <a:p>
            <a:pPr lvl="1"/>
            <a:r>
              <a:rPr lang="en-US" dirty="0" smtClean="0"/>
              <a:t>Subtropical climate</a:t>
            </a:r>
          </a:p>
        </p:txBody>
      </p:sp>
    </p:spTree>
    <p:extLst>
      <p:ext uri="{BB962C8B-B14F-4D97-AF65-F5344CB8AC3E}">
        <p14:creationId xmlns:p14="http://schemas.microsoft.com/office/powerpoint/2010/main" val="29870803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Shanghai, China</a:t>
            </a:r>
            <a:endParaRPr lang="en-US" dirty="0"/>
          </a:p>
        </p:txBody>
      </p:sp>
      <p:sp>
        <p:nvSpPr>
          <p:cNvPr id="3" name="Content Placeholder 2"/>
          <p:cNvSpPr>
            <a:spLocks noGrp="1"/>
          </p:cNvSpPr>
          <p:nvPr>
            <p:ph idx="1"/>
          </p:nvPr>
        </p:nvSpPr>
        <p:spPr/>
        <p:txBody>
          <a:bodyPr/>
          <a:lstStyle/>
          <a:p>
            <a:r>
              <a:rPr lang="en-US" dirty="0" smtClean="0"/>
              <a:t>Energy consumption 10%/year</a:t>
            </a:r>
          </a:p>
          <a:p>
            <a:pPr lvl="1"/>
            <a:r>
              <a:rPr lang="en-US" dirty="0" smtClean="0"/>
              <a:t>Vehicles too</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359833" y="2592081"/>
            <a:ext cx="4318000" cy="4088120"/>
          </a:xfrm>
          <a:prstGeom prst="rect">
            <a:avLst/>
          </a:prstGeom>
        </p:spPr>
      </p:pic>
      <p:pic>
        <p:nvPicPr>
          <p:cNvPr id="5" name="Picture 4"/>
          <p:cNvPicPr>
            <a:picLocks noChangeAspect="1"/>
          </p:cNvPicPr>
          <p:nvPr/>
        </p:nvPicPr>
        <p:blipFill>
          <a:blip r:embed="rId4"/>
          <a:stretch>
            <a:fillRect/>
          </a:stretch>
        </p:blipFill>
        <p:spPr>
          <a:xfrm>
            <a:off x="4953000" y="1371600"/>
            <a:ext cx="4191000" cy="2773531"/>
          </a:xfrm>
          <a:prstGeom prst="rect">
            <a:avLst/>
          </a:prstGeom>
        </p:spPr>
      </p:pic>
      <p:sp>
        <p:nvSpPr>
          <p:cNvPr id="6" name="Title 1"/>
          <p:cNvSpPr txBox="1">
            <a:spLocks/>
          </p:cNvSpPr>
          <p:nvPr/>
        </p:nvSpPr>
        <p:spPr>
          <a:xfrm>
            <a:off x="4677833" y="4538831"/>
            <a:ext cx="3911600" cy="18783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600" dirty="0"/>
          </a:p>
        </p:txBody>
      </p:sp>
      <p:sp>
        <p:nvSpPr>
          <p:cNvPr id="7" name="Content Placeholder 2"/>
          <p:cNvSpPr txBox="1">
            <a:spLocks/>
          </p:cNvSpPr>
          <p:nvPr/>
        </p:nvSpPr>
        <p:spPr>
          <a:xfrm>
            <a:off x="4851399" y="4450293"/>
            <a:ext cx="3835401" cy="222990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Ozone very high during summer (much higher than NAAQS)</a:t>
            </a:r>
          </a:p>
          <a:p>
            <a:r>
              <a:rPr lang="en-US" sz="1800" dirty="0" smtClean="0"/>
              <a:t>High ozone =&gt; high fine particles</a:t>
            </a:r>
          </a:p>
          <a:p>
            <a:pPr lvl="1"/>
            <a:r>
              <a:rPr lang="en-US" sz="1800" dirty="0" smtClean="0"/>
              <a:t>Acid rain</a:t>
            </a:r>
          </a:p>
          <a:p>
            <a:r>
              <a:rPr lang="en-US" sz="1800" dirty="0" smtClean="0"/>
              <a:t>Bio-energy research to help deal with climate change</a:t>
            </a:r>
            <a:endParaRPr lang="en-US" sz="1800" dirty="0"/>
          </a:p>
        </p:txBody>
      </p:sp>
    </p:spTree>
    <p:extLst>
      <p:ext uri="{BB962C8B-B14F-4D97-AF65-F5344CB8AC3E}">
        <p14:creationId xmlns:p14="http://schemas.microsoft.com/office/powerpoint/2010/main" val="99289631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Tokyo, Japan</a:t>
            </a:r>
            <a:endParaRPr lang="en-US" dirty="0"/>
          </a:p>
        </p:txBody>
      </p:sp>
      <p:sp>
        <p:nvSpPr>
          <p:cNvPr id="3" name="Content Placeholder 2"/>
          <p:cNvSpPr>
            <a:spLocks noGrp="1"/>
          </p:cNvSpPr>
          <p:nvPr>
            <p:ph idx="1"/>
          </p:nvPr>
        </p:nvSpPr>
        <p:spPr>
          <a:xfrm>
            <a:off x="381000" y="1600200"/>
            <a:ext cx="8229600" cy="4876800"/>
          </a:xfrm>
        </p:spPr>
        <p:txBody>
          <a:bodyPr>
            <a:normAutofit/>
          </a:bodyPr>
          <a:lstStyle/>
          <a:p>
            <a:r>
              <a:rPr lang="en-US" dirty="0" smtClean="0"/>
              <a:t>Local Meteorology</a:t>
            </a:r>
          </a:p>
          <a:p>
            <a:pPr lvl="1"/>
            <a:r>
              <a:rPr lang="en-US" dirty="0" smtClean="0"/>
              <a:t>Sea-land breeze circulation pattern</a:t>
            </a:r>
          </a:p>
          <a:p>
            <a:pPr lvl="1"/>
            <a:r>
              <a:rPr lang="en-US" dirty="0" smtClean="0"/>
              <a:t>Clear, calm days =&gt; southerly winds</a:t>
            </a:r>
          </a:p>
          <a:p>
            <a:pPr lvl="1"/>
            <a:r>
              <a:rPr lang="en-US" dirty="0" smtClean="0"/>
              <a:t>Midnight – early morning: weak, northerly winds dominate</a:t>
            </a:r>
          </a:p>
          <a:p>
            <a:r>
              <a:rPr lang="en-US" dirty="0" smtClean="0"/>
              <a:t>Air Quality trends</a:t>
            </a:r>
          </a:p>
          <a:p>
            <a:pPr lvl="1"/>
            <a:r>
              <a:rPr lang="en-US" dirty="0" smtClean="0"/>
              <a:t>Decrease in O</a:t>
            </a:r>
            <a:r>
              <a:rPr lang="en-US" baseline="-25000" dirty="0" smtClean="0"/>
              <a:t>3</a:t>
            </a:r>
            <a:r>
              <a:rPr lang="en-US" dirty="0" smtClean="0"/>
              <a:t> precursors (</a:t>
            </a:r>
            <a:r>
              <a:rPr lang="en-US" dirty="0" err="1" smtClean="0"/>
              <a:t>NO</a:t>
            </a:r>
            <a:r>
              <a:rPr lang="en-US" baseline="-25000" dirty="0" err="1" smtClean="0"/>
              <a:t>x</a:t>
            </a:r>
            <a:r>
              <a:rPr lang="en-US" dirty="0" smtClean="0"/>
              <a:t>, </a:t>
            </a:r>
            <a:r>
              <a:rPr lang="en-US" dirty="0" smtClean="0"/>
              <a:t>NHMC), </a:t>
            </a:r>
            <a:r>
              <a:rPr lang="en-US" dirty="0" smtClean="0"/>
              <a:t>yet increase in [O</a:t>
            </a:r>
            <a:r>
              <a:rPr lang="en-US" baseline="-25000" dirty="0" smtClean="0"/>
              <a:t>3</a:t>
            </a:r>
            <a:r>
              <a:rPr lang="en-US" dirty="0" smtClean="0"/>
              <a:t>] in summer</a:t>
            </a:r>
          </a:p>
          <a:p>
            <a:pPr lvl="1"/>
            <a:r>
              <a:rPr lang="en-US" dirty="0" smtClean="0"/>
              <a:t>O</a:t>
            </a:r>
            <a:r>
              <a:rPr lang="en-US" baseline="-25000" dirty="0" smtClean="0"/>
              <a:t>3</a:t>
            </a:r>
            <a:r>
              <a:rPr lang="en-US" dirty="0" smtClean="0"/>
              <a:t> can’t be explained by year-to-year variations in meteorological parameters</a:t>
            </a:r>
          </a:p>
          <a:p>
            <a:r>
              <a:rPr lang="en-US" dirty="0" smtClean="0"/>
              <a:t>Source Apportionment is necessary</a:t>
            </a:r>
            <a:endParaRPr lang="en-US" dirty="0"/>
          </a:p>
        </p:txBody>
      </p:sp>
    </p:spTree>
    <p:extLst>
      <p:ext uri="{BB962C8B-B14F-4D97-AF65-F5344CB8AC3E}">
        <p14:creationId xmlns:p14="http://schemas.microsoft.com/office/powerpoint/2010/main" val="12282375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Tehran, Iran</a:t>
            </a:r>
            <a:endParaRPr lang="en-US" dirty="0"/>
          </a:p>
        </p:txBody>
      </p:sp>
      <p:sp>
        <p:nvSpPr>
          <p:cNvPr id="3" name="Content Placeholder 2"/>
          <p:cNvSpPr>
            <a:spLocks noGrp="1"/>
          </p:cNvSpPr>
          <p:nvPr>
            <p:ph idx="1"/>
          </p:nvPr>
        </p:nvSpPr>
        <p:spPr/>
        <p:txBody>
          <a:bodyPr>
            <a:normAutofit lnSpcReduction="10000"/>
          </a:bodyPr>
          <a:lstStyle/>
          <a:p>
            <a:r>
              <a:rPr lang="en-US" dirty="0" smtClean="0"/>
              <a:t>Unusual location</a:t>
            </a:r>
            <a:endParaRPr lang="en-US" dirty="0"/>
          </a:p>
          <a:p>
            <a:pPr lvl="1"/>
            <a:r>
              <a:rPr lang="en-US" dirty="0" smtClean="0"/>
              <a:t>Diurnally reversing local wind system</a:t>
            </a:r>
          </a:p>
          <a:p>
            <a:pPr lvl="2"/>
            <a:r>
              <a:rPr lang="en-US" dirty="0" smtClean="0"/>
              <a:t>Major influence on vertical stability and surface-layer meteorology</a:t>
            </a:r>
          </a:p>
          <a:p>
            <a:r>
              <a:rPr lang="en-US" dirty="0" smtClean="0"/>
              <a:t>Economic impact of air quality on Iranian economy = $7 billion</a:t>
            </a:r>
          </a:p>
          <a:p>
            <a:r>
              <a:rPr lang="en-US" dirty="0" smtClean="0"/>
              <a:t>Mobile sources = 89% of emissions</a:t>
            </a:r>
          </a:p>
          <a:p>
            <a:r>
              <a:rPr lang="en-US" dirty="0" smtClean="0"/>
              <a:t>CO and PM</a:t>
            </a:r>
            <a:r>
              <a:rPr lang="en-US" baseline="-25000" dirty="0" smtClean="0"/>
              <a:t>10</a:t>
            </a:r>
            <a:r>
              <a:rPr lang="en-US" dirty="0" smtClean="0"/>
              <a:t> main concern</a:t>
            </a:r>
          </a:p>
          <a:p>
            <a:pPr lvl="1"/>
            <a:r>
              <a:rPr lang="en-US" dirty="0" smtClean="0"/>
              <a:t>Highest PM and SO</a:t>
            </a:r>
            <a:r>
              <a:rPr lang="en-US" baseline="-25000" dirty="0" smtClean="0"/>
              <a:t>2</a:t>
            </a:r>
            <a:r>
              <a:rPr lang="en-US" dirty="0" smtClean="0"/>
              <a:t> in autumn, lowest spring</a:t>
            </a:r>
          </a:p>
          <a:p>
            <a:pPr lvl="1"/>
            <a:r>
              <a:rPr lang="en-US" dirty="0" smtClean="0"/>
              <a:t>CO clearest link to health outcomes</a:t>
            </a:r>
          </a:p>
          <a:p>
            <a:r>
              <a:rPr lang="en-US" dirty="0" smtClean="0"/>
              <a:t>Increase in temperature by GHGs and UHI</a:t>
            </a:r>
          </a:p>
          <a:p>
            <a:r>
              <a:rPr lang="en-US" dirty="0" smtClean="0"/>
              <a:t>Plenty of research needed</a:t>
            </a:r>
          </a:p>
          <a:p>
            <a:pPr lvl="1"/>
            <a:r>
              <a:rPr lang="en-US" dirty="0" smtClean="0"/>
              <a:t>Much unanswered questions regarding </a:t>
            </a:r>
            <a:r>
              <a:rPr lang="en-US" dirty="0" err="1" smtClean="0"/>
              <a:t>mesoscale</a:t>
            </a:r>
            <a:r>
              <a:rPr lang="en-US" dirty="0" smtClean="0"/>
              <a:t> meteorology and advection of pollutants</a:t>
            </a:r>
          </a:p>
          <a:p>
            <a:endParaRPr lang="en-US" dirty="0" smtClean="0"/>
          </a:p>
        </p:txBody>
      </p:sp>
    </p:spTree>
    <p:extLst>
      <p:ext uri="{BB962C8B-B14F-4D97-AF65-F5344CB8AC3E}">
        <p14:creationId xmlns:p14="http://schemas.microsoft.com/office/powerpoint/2010/main" val="85828405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 America Megacities</a:t>
            </a:r>
            <a:endParaRPr lang="en-US" dirty="0"/>
          </a:p>
        </p:txBody>
      </p:sp>
      <p:sp>
        <p:nvSpPr>
          <p:cNvPr id="3" name="Content Placeholder 2"/>
          <p:cNvSpPr>
            <a:spLocks noGrp="1"/>
          </p:cNvSpPr>
          <p:nvPr>
            <p:ph idx="1"/>
          </p:nvPr>
        </p:nvSpPr>
        <p:spPr>
          <a:xfrm>
            <a:off x="457200" y="1969055"/>
            <a:ext cx="8229600" cy="4525963"/>
          </a:xfrm>
        </p:spPr>
        <p:txBody>
          <a:bodyPr>
            <a:normAutofit/>
          </a:bodyPr>
          <a:lstStyle/>
          <a:p>
            <a:r>
              <a:rPr lang="en-US" dirty="0" smtClean="0"/>
              <a:t>Mexico City – 20 million</a:t>
            </a:r>
          </a:p>
          <a:p>
            <a:r>
              <a:rPr lang="en-US" dirty="0" smtClean="0"/>
              <a:t>Los Angeles – 17 million</a:t>
            </a:r>
          </a:p>
          <a:p>
            <a:pPr lvl="1"/>
            <a:r>
              <a:rPr lang="en-US" dirty="0" smtClean="0"/>
              <a:t>Photochemical smog</a:t>
            </a:r>
          </a:p>
          <a:p>
            <a:r>
              <a:rPr lang="en-US" dirty="0" smtClean="0"/>
              <a:t>New York – 22 million</a:t>
            </a:r>
          </a:p>
          <a:p>
            <a:r>
              <a:rPr lang="en-US" smtClean="0"/>
              <a:t>Houston – 6 </a:t>
            </a:r>
            <a:r>
              <a:rPr lang="en-US" dirty="0" smtClean="0"/>
              <a:t>million (not considered megacity, but …)</a:t>
            </a:r>
          </a:p>
          <a:p>
            <a:r>
              <a:rPr lang="en-US" dirty="0" smtClean="0"/>
              <a:t>Conclusion: growth can proceed along with improvements in air quality</a:t>
            </a:r>
            <a:endParaRPr lang="en-US" dirty="0"/>
          </a:p>
        </p:txBody>
      </p:sp>
      <p:pic>
        <p:nvPicPr>
          <p:cNvPr id="4" name="Content Placeholder 3"/>
          <p:cNvPicPr>
            <a:picLocks noChangeAspect="1"/>
          </p:cNvPicPr>
          <p:nvPr/>
        </p:nvPicPr>
        <p:blipFill>
          <a:blip r:embed="rId2"/>
          <a:srcRect t="1428" b="1428"/>
          <a:stretch>
            <a:fillRect/>
          </a:stretch>
        </p:blipFill>
        <p:spPr>
          <a:xfrm>
            <a:off x="4419600" y="1524000"/>
            <a:ext cx="3429000" cy="18858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459579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l="-89" r="-89"/>
          <a:stretch/>
        </p:blipFill>
        <p:spPr>
          <a:xfrm>
            <a:off x="1981200" y="533400"/>
            <a:ext cx="5065889" cy="60627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565419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91000" y="4164369"/>
            <a:ext cx="4788452" cy="2679776"/>
          </a:xfrm>
          <a:prstGeom prst="rect">
            <a:avLst/>
          </a:prstGeom>
        </p:spPr>
      </p:pic>
      <p:sp>
        <p:nvSpPr>
          <p:cNvPr id="2" name="Title 1"/>
          <p:cNvSpPr>
            <a:spLocks noGrp="1"/>
          </p:cNvSpPr>
          <p:nvPr>
            <p:ph type="title"/>
          </p:nvPr>
        </p:nvSpPr>
        <p:spPr/>
        <p:txBody>
          <a:bodyPr/>
          <a:lstStyle/>
          <a:p>
            <a:r>
              <a:rPr lang="en-US" dirty="0" smtClean="0"/>
              <a:t>Los Angeles – A Success Story</a:t>
            </a:r>
            <a:endParaRPr lang="en-US" dirty="0"/>
          </a:p>
        </p:txBody>
      </p:sp>
      <p:sp>
        <p:nvSpPr>
          <p:cNvPr id="3" name="Content Placeholder 2"/>
          <p:cNvSpPr>
            <a:spLocks noGrp="1"/>
          </p:cNvSpPr>
          <p:nvPr>
            <p:ph idx="1"/>
          </p:nvPr>
        </p:nvSpPr>
        <p:spPr>
          <a:xfrm>
            <a:off x="457200" y="1600201"/>
            <a:ext cx="8229600" cy="3601278"/>
          </a:xfrm>
        </p:spPr>
        <p:txBody>
          <a:bodyPr>
            <a:normAutofit fontScale="92500" lnSpcReduction="10000"/>
          </a:bodyPr>
          <a:lstStyle/>
          <a:p>
            <a:r>
              <a:rPr lang="en-US" dirty="0" smtClean="0"/>
              <a:t>Los Angeles has seen marked improvements in air quality since 1970s while sustaining economic and population growth</a:t>
            </a:r>
          </a:p>
          <a:p>
            <a:r>
              <a:rPr lang="en-US" dirty="0" smtClean="0"/>
              <a:t>Peak </a:t>
            </a:r>
            <a:r>
              <a:rPr lang="en-US" dirty="0"/>
              <a:t>O</a:t>
            </a:r>
            <a:r>
              <a:rPr lang="en-US" baseline="-25000" dirty="0"/>
              <a:t>3</a:t>
            </a:r>
            <a:r>
              <a:rPr lang="en-US" dirty="0"/>
              <a:t> levels that exceeded 600 </a:t>
            </a:r>
            <a:r>
              <a:rPr lang="en-US" dirty="0" err="1"/>
              <a:t>ppbv</a:t>
            </a:r>
            <a:r>
              <a:rPr lang="en-US" dirty="0"/>
              <a:t> in the 1960’s have not reached 200 </a:t>
            </a:r>
            <a:r>
              <a:rPr lang="en-US" dirty="0" err="1"/>
              <a:t>ppbv</a:t>
            </a:r>
            <a:r>
              <a:rPr lang="en-US" dirty="0"/>
              <a:t> since 1998</a:t>
            </a:r>
            <a:r>
              <a:rPr lang="en-US" dirty="0" smtClean="0"/>
              <a:t>.</a:t>
            </a:r>
          </a:p>
          <a:p>
            <a:r>
              <a:rPr lang="en-US" dirty="0" smtClean="0"/>
              <a:t>Unique topography and explosive population growth lead to difficulty in reducing pollution</a:t>
            </a:r>
          </a:p>
          <a:p>
            <a:r>
              <a:rPr lang="en-US" dirty="0" smtClean="0"/>
              <a:t>Pollution can circulate within the basin for days</a:t>
            </a:r>
          </a:p>
          <a:p>
            <a:r>
              <a:rPr lang="en-US" dirty="0" smtClean="0"/>
              <a:t>Small percentage of 10 million-strong automobile fleet account for large portion of mobile emissions</a:t>
            </a:r>
          </a:p>
          <a:p>
            <a:r>
              <a:rPr lang="en-US" dirty="0" smtClean="0"/>
              <a:t>Expansion of ports</a:t>
            </a:r>
          </a:p>
          <a:p>
            <a:endParaRPr lang="en-US" dirty="0"/>
          </a:p>
        </p:txBody>
      </p:sp>
    </p:spTree>
    <p:extLst>
      <p:ext uri="{BB962C8B-B14F-4D97-AF65-F5344CB8AC3E}">
        <p14:creationId xmlns:p14="http://schemas.microsoft.com/office/powerpoint/2010/main" val="9264076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introduction to pollutants</a:t>
            </a:r>
            <a:endParaRPr lang="en-US" dirty="0"/>
          </a:p>
        </p:txBody>
      </p:sp>
      <p:sp>
        <p:nvSpPr>
          <p:cNvPr id="3" name="Content Placeholder 2"/>
          <p:cNvSpPr>
            <a:spLocks noGrp="1"/>
          </p:cNvSpPr>
          <p:nvPr>
            <p:ph idx="1"/>
          </p:nvPr>
        </p:nvSpPr>
        <p:spPr/>
        <p:txBody>
          <a:bodyPr>
            <a:normAutofit/>
          </a:bodyPr>
          <a:lstStyle/>
          <a:p>
            <a:r>
              <a:rPr lang="en-US" dirty="0" err="1" smtClean="0"/>
              <a:t>NO</a:t>
            </a:r>
            <a:r>
              <a:rPr lang="en-US" baseline="-25000" dirty="0" err="1" smtClean="0"/>
              <a:t>x</a:t>
            </a:r>
            <a:endParaRPr lang="en-US" baseline="-25000" dirty="0" smtClean="0"/>
          </a:p>
          <a:p>
            <a:r>
              <a:rPr lang="en-US" dirty="0" smtClean="0"/>
              <a:t>VOCs</a:t>
            </a:r>
          </a:p>
          <a:p>
            <a:r>
              <a:rPr lang="en-US" dirty="0" smtClean="0"/>
              <a:t>Tropospheric ozone</a:t>
            </a:r>
          </a:p>
          <a:p>
            <a:r>
              <a:rPr lang="en-US" dirty="0" err="1" smtClean="0"/>
              <a:t>SO</a:t>
            </a:r>
            <a:r>
              <a:rPr lang="en-US" baseline="-25000" dirty="0" err="1" smtClean="0"/>
              <a:t>x</a:t>
            </a:r>
            <a:endParaRPr lang="en-US" baseline="-25000" dirty="0" smtClean="0"/>
          </a:p>
          <a:p>
            <a:r>
              <a:rPr lang="en-US" dirty="0" smtClean="0"/>
              <a:t>Particulate Matter / Aerosols</a:t>
            </a:r>
          </a:p>
          <a:p>
            <a:r>
              <a:rPr lang="en-US" dirty="0" smtClean="0"/>
              <a:t>Lead</a:t>
            </a:r>
          </a:p>
          <a:p>
            <a:r>
              <a:rPr lang="en-US" dirty="0" smtClean="0"/>
              <a:t>CO</a:t>
            </a:r>
          </a:p>
          <a:p>
            <a:endParaRPr lang="en-US" dirty="0" smtClean="0"/>
          </a:p>
          <a:p>
            <a:endParaRPr lang="en-US" dirty="0"/>
          </a:p>
        </p:txBody>
      </p:sp>
    </p:spTree>
    <p:extLst>
      <p:ext uri="{BB962C8B-B14F-4D97-AF65-F5344CB8AC3E}">
        <p14:creationId xmlns:p14="http://schemas.microsoft.com/office/powerpoint/2010/main" val="202392351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ph sz="half" idx="1"/>
          </p:nvPr>
        </p:nvPicPr>
        <p:blipFill rotWithShape="1">
          <a:blip r:embed="rId2"/>
          <a:srcRect t="-64" b="-96"/>
          <a:stretch/>
        </p:blipFill>
        <p:spPr>
          <a:xfrm>
            <a:off x="0" y="2259992"/>
            <a:ext cx="5058450" cy="2668943"/>
          </a:xfrm>
        </p:spPr>
      </p:pic>
      <p:sp>
        <p:nvSpPr>
          <p:cNvPr id="2" name="Title 1"/>
          <p:cNvSpPr>
            <a:spLocks noGrp="1"/>
          </p:cNvSpPr>
          <p:nvPr>
            <p:ph type="title"/>
          </p:nvPr>
        </p:nvSpPr>
        <p:spPr/>
        <p:txBody>
          <a:bodyPr/>
          <a:lstStyle/>
          <a:p>
            <a:r>
              <a:rPr lang="en-US" dirty="0" smtClean="0"/>
              <a:t>However…</a:t>
            </a:r>
            <a:endParaRPr lang="en-US" dirty="0"/>
          </a:p>
        </p:txBody>
      </p:sp>
      <p:sp>
        <p:nvSpPr>
          <p:cNvPr id="5" name="Content Placeholder 4"/>
          <p:cNvSpPr>
            <a:spLocks noGrp="1"/>
          </p:cNvSpPr>
          <p:nvPr>
            <p:ph sz="half" idx="2"/>
          </p:nvPr>
        </p:nvSpPr>
        <p:spPr>
          <a:xfrm>
            <a:off x="4852678" y="1600200"/>
            <a:ext cx="4038600" cy="4525963"/>
          </a:xfrm>
        </p:spPr>
        <p:txBody>
          <a:bodyPr/>
          <a:lstStyle/>
          <a:p>
            <a:r>
              <a:rPr lang="en-US" dirty="0" smtClean="0"/>
              <a:t>Little improvement over the last 13 years</a:t>
            </a:r>
          </a:p>
          <a:p>
            <a:r>
              <a:rPr lang="en-US" dirty="0" smtClean="0"/>
              <a:t>Ozone standard is still violated</a:t>
            </a:r>
          </a:p>
          <a:p>
            <a:r>
              <a:rPr lang="en-US" dirty="0" smtClean="0"/>
              <a:t>May be shifting to region where VOC reductions are minimally effective</a:t>
            </a:r>
          </a:p>
          <a:p>
            <a:endParaRPr lang="en-US" dirty="0"/>
          </a:p>
        </p:txBody>
      </p:sp>
    </p:spTree>
    <p:extLst>
      <p:ext uri="{BB962C8B-B14F-4D97-AF65-F5344CB8AC3E}">
        <p14:creationId xmlns:p14="http://schemas.microsoft.com/office/powerpoint/2010/main" val="77147673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20951" y="2769165"/>
            <a:ext cx="3625282" cy="3839373"/>
          </a:xfrm>
          <a:prstGeom prst="rect">
            <a:avLst/>
          </a:prstGeom>
        </p:spPr>
      </p:pic>
      <p:sp>
        <p:nvSpPr>
          <p:cNvPr id="2" name="Title 1"/>
          <p:cNvSpPr>
            <a:spLocks noGrp="1"/>
          </p:cNvSpPr>
          <p:nvPr>
            <p:ph type="title"/>
          </p:nvPr>
        </p:nvSpPr>
        <p:spPr/>
        <p:txBody>
          <a:bodyPr/>
          <a:lstStyle/>
          <a:p>
            <a:r>
              <a:rPr lang="en-US" dirty="0" smtClean="0"/>
              <a:t>New York, New York</a:t>
            </a:r>
            <a:endParaRPr lang="en-US" dirty="0"/>
          </a:p>
        </p:txBody>
      </p:sp>
      <p:sp>
        <p:nvSpPr>
          <p:cNvPr id="3" name="Content Placeholder 2"/>
          <p:cNvSpPr>
            <a:spLocks noGrp="1"/>
          </p:cNvSpPr>
          <p:nvPr>
            <p:ph idx="1"/>
          </p:nvPr>
        </p:nvSpPr>
        <p:spPr/>
        <p:txBody>
          <a:bodyPr>
            <a:normAutofit/>
          </a:bodyPr>
          <a:lstStyle/>
          <a:p>
            <a:r>
              <a:rPr lang="en-US" dirty="0" smtClean="0"/>
              <a:t>NY: no geographic structures to block wind, more vertical mixing (elevated mixed layer)</a:t>
            </a:r>
          </a:p>
          <a:p>
            <a:r>
              <a:rPr lang="en-US" dirty="0" smtClean="0"/>
              <a:t>Less emission of O</a:t>
            </a:r>
            <a:r>
              <a:rPr lang="en-US" baseline="-25000" dirty="0" smtClean="0"/>
              <a:t>3</a:t>
            </a:r>
            <a:r>
              <a:rPr lang="en-US" dirty="0" smtClean="0"/>
              <a:t> </a:t>
            </a:r>
          </a:p>
          <a:p>
            <a:pPr marL="0" indent="344488">
              <a:buNone/>
            </a:pPr>
            <a:r>
              <a:rPr lang="en-US" dirty="0" smtClean="0"/>
              <a:t>precursors and particulates </a:t>
            </a:r>
          </a:p>
          <a:p>
            <a:pPr marL="0" indent="344488">
              <a:buNone/>
            </a:pPr>
            <a:r>
              <a:rPr lang="en-US" dirty="0" smtClean="0"/>
              <a:t>per capita than Southern </a:t>
            </a:r>
          </a:p>
          <a:p>
            <a:pPr marL="0" indent="344488">
              <a:buNone/>
            </a:pPr>
            <a:r>
              <a:rPr lang="en-US" dirty="0" smtClean="0"/>
              <a:t>California</a:t>
            </a:r>
          </a:p>
          <a:p>
            <a:r>
              <a:rPr lang="en-US" dirty="0" smtClean="0"/>
              <a:t>Public transit more used</a:t>
            </a:r>
          </a:p>
          <a:p>
            <a:r>
              <a:rPr lang="en-US" dirty="0" smtClean="0"/>
              <a:t>Less clear skies than LA, so </a:t>
            </a:r>
          </a:p>
          <a:p>
            <a:pPr marL="0" indent="344488">
              <a:buNone/>
            </a:pPr>
            <a:r>
              <a:rPr lang="en-US" dirty="0" smtClean="0"/>
              <a:t>photochemistry is less efficient</a:t>
            </a:r>
            <a:endParaRPr lang="en-US" dirty="0"/>
          </a:p>
        </p:txBody>
      </p:sp>
    </p:spTree>
    <p:extLst>
      <p:ext uri="{BB962C8B-B14F-4D97-AF65-F5344CB8AC3E}">
        <p14:creationId xmlns:p14="http://schemas.microsoft.com/office/powerpoint/2010/main" val="370352778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Houston, TX</a:t>
            </a:r>
            <a:endParaRPr lang="en-US" dirty="0"/>
          </a:p>
        </p:txBody>
      </p:sp>
      <p:sp>
        <p:nvSpPr>
          <p:cNvPr id="3" name="Content Placeholder 2"/>
          <p:cNvSpPr>
            <a:spLocks noGrp="1"/>
          </p:cNvSpPr>
          <p:nvPr>
            <p:ph idx="1"/>
          </p:nvPr>
        </p:nvSpPr>
        <p:spPr/>
        <p:txBody>
          <a:bodyPr>
            <a:normAutofit/>
          </a:bodyPr>
          <a:lstStyle/>
          <a:p>
            <a:r>
              <a:rPr lang="en-US" sz="2800" dirty="0" smtClean="0"/>
              <a:t>Less population than NYC, but more industrial emissions, concentrated in a small area of the city</a:t>
            </a:r>
          </a:p>
          <a:p>
            <a:r>
              <a:rPr lang="en-US" sz="2800" dirty="0" smtClean="0"/>
              <a:t>Coastal city – shallow boundary layer and recirculation of pollutants</a:t>
            </a:r>
          </a:p>
          <a:p>
            <a:r>
              <a:rPr lang="en-US" sz="2800" dirty="0" smtClean="0"/>
              <a:t>Between 1999-2004, highest 1-hr O</a:t>
            </a:r>
            <a:r>
              <a:rPr lang="en-US" sz="2800" baseline="-25000" dirty="0" smtClean="0"/>
              <a:t>3</a:t>
            </a:r>
            <a:r>
              <a:rPr lang="en-US" sz="2800" dirty="0" smtClean="0"/>
              <a:t> conc. in US</a:t>
            </a:r>
            <a:endParaRPr lang="en-US" sz="2800" dirty="0"/>
          </a:p>
        </p:txBody>
      </p:sp>
      <p:pic>
        <p:nvPicPr>
          <p:cNvPr id="4" name="Picture 3"/>
          <p:cNvPicPr>
            <a:picLocks noChangeAspect="1"/>
          </p:cNvPicPr>
          <p:nvPr/>
        </p:nvPicPr>
        <p:blipFill>
          <a:blip r:embed="rId2"/>
          <a:stretch>
            <a:fillRect/>
          </a:stretch>
        </p:blipFill>
        <p:spPr>
          <a:xfrm>
            <a:off x="381000" y="4419600"/>
            <a:ext cx="3050447" cy="2362200"/>
          </a:xfrm>
          <a:prstGeom prst="rect">
            <a:avLst/>
          </a:prstGeom>
        </p:spPr>
      </p:pic>
    </p:spTree>
    <p:extLst>
      <p:ext uri="{BB962C8B-B14F-4D97-AF65-F5344CB8AC3E}">
        <p14:creationId xmlns:p14="http://schemas.microsoft.com/office/powerpoint/2010/main" val="133217169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rotWithShape="1">
          <a:blip r:embed="rId2"/>
          <a:srcRect t="86" b="323"/>
          <a:stretch/>
        </p:blipFill>
        <p:spPr>
          <a:xfrm>
            <a:off x="3611440" y="2926522"/>
            <a:ext cx="5196839" cy="3765826"/>
          </a:xfrm>
          <a:prstGeom prst="rect">
            <a:avLst/>
          </a:prstGeom>
        </p:spPr>
      </p:pic>
      <p:pic>
        <p:nvPicPr>
          <p:cNvPr id="4" name="Content Placeholder 3"/>
          <p:cNvPicPr>
            <a:picLocks noGrp="1" noChangeAspect="1"/>
          </p:cNvPicPr>
          <p:nvPr>
            <p:ph sz="half" idx="1"/>
          </p:nvPr>
        </p:nvPicPr>
        <p:blipFill rotWithShape="1">
          <a:blip r:embed="rId3"/>
          <a:srcRect t="-71" b="-257"/>
          <a:stretch/>
        </p:blipFill>
        <p:spPr>
          <a:xfrm>
            <a:off x="-1" y="1417638"/>
            <a:ext cx="5040805" cy="2756797"/>
          </a:xfrm>
        </p:spPr>
      </p:pic>
    </p:spTree>
    <p:extLst>
      <p:ext uri="{BB962C8B-B14F-4D97-AF65-F5344CB8AC3E}">
        <p14:creationId xmlns:p14="http://schemas.microsoft.com/office/powerpoint/2010/main" val="178832228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33218" y="4165722"/>
            <a:ext cx="3153307" cy="2616128"/>
          </a:xfrm>
          <a:prstGeom prst="rect">
            <a:avLst/>
          </a:prstGeom>
        </p:spPr>
      </p:pic>
      <p:sp>
        <p:nvSpPr>
          <p:cNvPr id="2" name="Title 1"/>
          <p:cNvSpPr>
            <a:spLocks noGrp="1"/>
          </p:cNvSpPr>
          <p:nvPr>
            <p:ph type="title"/>
          </p:nvPr>
        </p:nvSpPr>
        <p:spPr/>
        <p:txBody>
          <a:bodyPr/>
          <a:lstStyle/>
          <a:p>
            <a:r>
              <a:rPr lang="en-US" dirty="0" smtClean="0"/>
              <a:t>Mexico City</a:t>
            </a:r>
            <a:endParaRPr lang="en-US" dirty="0"/>
          </a:p>
        </p:txBody>
      </p:sp>
      <p:sp>
        <p:nvSpPr>
          <p:cNvPr id="3" name="Content Placeholder 2"/>
          <p:cNvSpPr>
            <a:spLocks noGrp="1"/>
          </p:cNvSpPr>
          <p:nvPr>
            <p:ph idx="1"/>
          </p:nvPr>
        </p:nvSpPr>
        <p:spPr/>
        <p:txBody>
          <a:bodyPr/>
          <a:lstStyle/>
          <a:p>
            <a:r>
              <a:rPr lang="en-US" dirty="0" smtClean="0"/>
              <a:t>NA’s most populous and rapidly expanding mega city</a:t>
            </a:r>
          </a:p>
          <a:p>
            <a:r>
              <a:rPr lang="en-US" dirty="0" smtClean="0"/>
              <a:t>Situated on an elevated basin, surrounded on 3 sides by mountains</a:t>
            </a:r>
          </a:p>
          <a:p>
            <a:r>
              <a:rPr lang="en-US" dirty="0" smtClean="0"/>
              <a:t>Shallow boundary layer at night, deep BL during the day</a:t>
            </a:r>
          </a:p>
          <a:p>
            <a:r>
              <a:rPr lang="en-US" dirty="0" smtClean="0"/>
              <a:t>Little day-to-day carryover of </a:t>
            </a:r>
          </a:p>
          <a:p>
            <a:pPr indent="0">
              <a:buNone/>
            </a:pPr>
            <a:r>
              <a:rPr lang="en-US" dirty="0" smtClean="0"/>
              <a:t>pollutants</a:t>
            </a:r>
            <a:endParaRPr lang="en-US" dirty="0"/>
          </a:p>
        </p:txBody>
      </p:sp>
    </p:spTree>
    <p:extLst>
      <p:ext uri="{BB962C8B-B14F-4D97-AF65-F5344CB8AC3E}">
        <p14:creationId xmlns:p14="http://schemas.microsoft.com/office/powerpoint/2010/main" val="266598856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Mexico City</a:t>
            </a:r>
            <a:endParaRPr lang="en-US" dirty="0"/>
          </a:p>
        </p:txBody>
      </p:sp>
      <p:sp>
        <p:nvSpPr>
          <p:cNvPr id="3" name="Content Placeholder 2"/>
          <p:cNvSpPr>
            <a:spLocks noGrp="1"/>
          </p:cNvSpPr>
          <p:nvPr>
            <p:ph idx="1"/>
          </p:nvPr>
        </p:nvSpPr>
        <p:spPr>
          <a:xfrm>
            <a:off x="457200" y="1600200"/>
            <a:ext cx="4536551" cy="4525963"/>
          </a:xfrm>
        </p:spPr>
        <p:txBody>
          <a:bodyPr>
            <a:normAutofit fontScale="92500" lnSpcReduction="10000"/>
          </a:bodyPr>
          <a:lstStyle/>
          <a:p>
            <a:r>
              <a:rPr lang="en-US" dirty="0" smtClean="0"/>
              <a:t>In the 1980’s, O</a:t>
            </a:r>
            <a:r>
              <a:rPr lang="en-US" baseline="-25000" dirty="0" smtClean="0"/>
              <a:t>3</a:t>
            </a:r>
            <a:r>
              <a:rPr lang="en-US" dirty="0" smtClean="0"/>
              <a:t> levels exceeded 110 ppb 1-hr standard 90% of days, and exceeded 300 ppb ~45 times per year</a:t>
            </a:r>
          </a:p>
          <a:p>
            <a:r>
              <a:rPr lang="en-US" dirty="0" smtClean="0"/>
              <a:t>Good news: Controls implemented beginning in the late 1980s are working</a:t>
            </a:r>
          </a:p>
          <a:p>
            <a:pPr lvl="1"/>
            <a:r>
              <a:rPr lang="en-US" dirty="0" smtClean="0"/>
              <a:t>Removed lead from gasoline</a:t>
            </a:r>
          </a:p>
          <a:p>
            <a:pPr lvl="1"/>
            <a:r>
              <a:rPr lang="en-US" dirty="0" smtClean="0"/>
              <a:t>Reduced-</a:t>
            </a:r>
            <a:r>
              <a:rPr lang="en-US" dirty="0" err="1" smtClean="0"/>
              <a:t>sulpher</a:t>
            </a:r>
            <a:r>
              <a:rPr lang="en-US" dirty="0" smtClean="0"/>
              <a:t> diesel</a:t>
            </a:r>
          </a:p>
          <a:p>
            <a:pPr lvl="1"/>
            <a:r>
              <a:rPr lang="en-US" dirty="0" smtClean="0"/>
              <a:t>Substitute natural gas for fuel oil</a:t>
            </a:r>
          </a:p>
          <a:p>
            <a:pPr lvl="1"/>
            <a:r>
              <a:rPr lang="en-US" dirty="0" smtClean="0"/>
              <a:t>Strengthened vehicle inspections and maintenance program</a:t>
            </a:r>
          </a:p>
          <a:p>
            <a:r>
              <a:rPr lang="en-US" dirty="0" smtClean="0"/>
              <a:t>Recent studies suggest the region is moving to VOC-limited</a:t>
            </a:r>
            <a:endParaRPr lang="en-US" dirty="0"/>
          </a:p>
        </p:txBody>
      </p:sp>
      <p:pic>
        <p:nvPicPr>
          <p:cNvPr id="4" name="Picture 3"/>
          <p:cNvPicPr>
            <a:picLocks noChangeAspect="1"/>
          </p:cNvPicPr>
          <p:nvPr/>
        </p:nvPicPr>
        <p:blipFill>
          <a:blip r:embed="rId2"/>
          <a:stretch>
            <a:fillRect/>
          </a:stretch>
        </p:blipFill>
        <p:spPr>
          <a:xfrm>
            <a:off x="4993751" y="2376204"/>
            <a:ext cx="4150249" cy="2536264"/>
          </a:xfrm>
          <a:prstGeom prst="rect">
            <a:avLst/>
          </a:prstGeom>
          <a:ln>
            <a:solidFill>
              <a:schemeClr val="tx1"/>
            </a:solidFill>
          </a:ln>
        </p:spPr>
      </p:pic>
    </p:spTree>
    <p:extLst>
      <p:ext uri="{BB962C8B-B14F-4D97-AF65-F5344CB8AC3E}">
        <p14:creationId xmlns:p14="http://schemas.microsoft.com/office/powerpoint/2010/main" val="237795817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64137" y="1059744"/>
            <a:ext cx="5479863" cy="2831944"/>
          </a:xfrm>
          <a:prstGeom prst="rect">
            <a:avLst/>
          </a:prstGeom>
        </p:spPr>
      </p:pic>
      <p:sp>
        <p:nvSpPr>
          <p:cNvPr id="2" name="Title 1"/>
          <p:cNvSpPr>
            <a:spLocks noGrp="1"/>
          </p:cNvSpPr>
          <p:nvPr>
            <p:ph type="title"/>
          </p:nvPr>
        </p:nvSpPr>
        <p:spPr/>
        <p:txBody>
          <a:bodyPr/>
          <a:lstStyle/>
          <a:p>
            <a:r>
              <a:rPr lang="en-US" dirty="0" smtClean="0"/>
              <a:t>Pollution Transport</a:t>
            </a:r>
            <a:endParaRPr lang="en-US" dirty="0"/>
          </a:p>
        </p:txBody>
      </p:sp>
      <p:sp>
        <p:nvSpPr>
          <p:cNvPr id="3" name="Content Placeholder 2"/>
          <p:cNvSpPr>
            <a:spLocks noGrp="1"/>
          </p:cNvSpPr>
          <p:nvPr>
            <p:ph idx="1"/>
          </p:nvPr>
        </p:nvSpPr>
        <p:spPr>
          <a:xfrm>
            <a:off x="457200" y="3945498"/>
            <a:ext cx="8229600" cy="2621902"/>
          </a:xfrm>
        </p:spPr>
        <p:txBody>
          <a:bodyPr>
            <a:normAutofit fontScale="85000" lnSpcReduction="20000"/>
          </a:bodyPr>
          <a:lstStyle/>
          <a:p>
            <a:r>
              <a:rPr lang="en-US" dirty="0" smtClean="0"/>
              <a:t>Air pollution is a regional (not local) issue</a:t>
            </a:r>
          </a:p>
          <a:p>
            <a:r>
              <a:rPr lang="en-US" dirty="0" smtClean="0"/>
              <a:t>3 important transport-regimes</a:t>
            </a:r>
          </a:p>
          <a:p>
            <a:pPr lvl="1"/>
            <a:r>
              <a:rPr lang="en-US" dirty="0" smtClean="0"/>
              <a:t>Above 800m: flow controlled by synoptic systems</a:t>
            </a:r>
          </a:p>
          <a:p>
            <a:pPr lvl="1"/>
            <a:r>
              <a:rPr lang="en-US" dirty="0"/>
              <a:t>F</a:t>
            </a:r>
            <a:r>
              <a:rPr lang="en-US" dirty="0" smtClean="0"/>
              <a:t>lows </a:t>
            </a:r>
            <a:r>
              <a:rPr lang="en-US" dirty="0"/>
              <a:t>below </a:t>
            </a:r>
            <a:r>
              <a:rPr lang="en-US" dirty="0" smtClean="0"/>
              <a:t>200 </a:t>
            </a:r>
            <a:r>
              <a:rPr lang="en-US" dirty="0"/>
              <a:t>to 800 m follow important terrain features, </a:t>
            </a:r>
            <a:r>
              <a:rPr lang="en-US" dirty="0" smtClean="0"/>
              <a:t>transport </a:t>
            </a:r>
            <a:r>
              <a:rPr lang="en-US" dirty="0"/>
              <a:t>air from the southwest along the northeast US urban corridor. </a:t>
            </a:r>
            <a:r>
              <a:rPr lang="en-US" dirty="0" smtClean="0"/>
              <a:t>particularly </a:t>
            </a:r>
            <a:r>
              <a:rPr lang="en-US" dirty="0"/>
              <a:t>important </a:t>
            </a:r>
            <a:endParaRPr lang="en-US" dirty="0" smtClean="0"/>
          </a:p>
          <a:p>
            <a:pPr lvl="1"/>
            <a:r>
              <a:rPr lang="en-US" dirty="0" smtClean="0"/>
              <a:t>Near surface </a:t>
            </a:r>
            <a:r>
              <a:rPr lang="en-US" dirty="0"/>
              <a:t>flows (below 200m) </a:t>
            </a:r>
            <a:r>
              <a:rPr lang="en-US" dirty="0" smtClean="0"/>
              <a:t>bring primary pollutants and aged ozone from areas of shallow mixed layers</a:t>
            </a:r>
          </a:p>
          <a:p>
            <a:r>
              <a:rPr lang="en-US" dirty="0" smtClean="0"/>
              <a:t>Intercontinental transport – e.g. from the NE or from Eastern Asia to the Western US (affects BG ozone levels</a:t>
            </a:r>
          </a:p>
          <a:p>
            <a:endParaRPr lang="en-US" dirty="0"/>
          </a:p>
        </p:txBody>
      </p:sp>
    </p:spTree>
    <p:extLst>
      <p:ext uri="{BB962C8B-B14F-4D97-AF65-F5344CB8AC3E}">
        <p14:creationId xmlns:p14="http://schemas.microsoft.com/office/powerpoint/2010/main" val="153200408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32074" y="4006065"/>
            <a:ext cx="5011926" cy="2851935"/>
          </a:xfrm>
          <a:prstGeom prst="rect">
            <a:avLst/>
          </a:prstGeom>
        </p:spPr>
      </p:pic>
      <p:sp>
        <p:nvSpPr>
          <p:cNvPr id="2" name="Title 1"/>
          <p:cNvSpPr>
            <a:spLocks noGrp="1"/>
          </p:cNvSpPr>
          <p:nvPr>
            <p:ph type="title"/>
          </p:nvPr>
        </p:nvSpPr>
        <p:spPr/>
        <p:txBody>
          <a:bodyPr/>
          <a:lstStyle/>
          <a:p>
            <a:r>
              <a:rPr lang="en-US" dirty="0" smtClean="0"/>
              <a:t>European Megacities</a:t>
            </a:r>
            <a:endParaRPr lang="en-US" dirty="0"/>
          </a:p>
        </p:txBody>
      </p:sp>
      <p:sp>
        <p:nvSpPr>
          <p:cNvPr id="3" name="Content Placeholder 2"/>
          <p:cNvSpPr>
            <a:spLocks noGrp="1"/>
          </p:cNvSpPr>
          <p:nvPr>
            <p:ph idx="1"/>
          </p:nvPr>
        </p:nvSpPr>
        <p:spPr/>
        <p:txBody>
          <a:bodyPr/>
          <a:lstStyle/>
          <a:p>
            <a:r>
              <a:rPr lang="en-US" dirty="0" smtClean="0"/>
              <a:t>Paris, France – 10.4</a:t>
            </a:r>
          </a:p>
          <a:p>
            <a:r>
              <a:rPr lang="en-US" dirty="0" smtClean="0"/>
              <a:t>London, England – 8.6</a:t>
            </a:r>
          </a:p>
          <a:p>
            <a:r>
              <a:rPr lang="en-US" dirty="0" smtClean="0"/>
              <a:t>Po Valley, Italy – 20</a:t>
            </a:r>
          </a:p>
          <a:p>
            <a:r>
              <a:rPr lang="en-US" dirty="0" err="1" smtClean="0"/>
              <a:t>Ruhrgebiet</a:t>
            </a:r>
            <a:r>
              <a:rPr lang="en-US" dirty="0" smtClean="0"/>
              <a:t>, Germany and </a:t>
            </a:r>
            <a:r>
              <a:rPr lang="en-US" dirty="0" err="1" smtClean="0"/>
              <a:t>BeNeLux</a:t>
            </a:r>
            <a:r>
              <a:rPr lang="en-US" dirty="0" smtClean="0"/>
              <a:t> region – 33.7</a:t>
            </a:r>
          </a:p>
          <a:p>
            <a:r>
              <a:rPr lang="en-US" dirty="0" smtClean="0"/>
              <a:t>Moscow, Russia – 10.5</a:t>
            </a:r>
          </a:p>
          <a:p>
            <a:r>
              <a:rPr lang="en-US" dirty="0" smtClean="0"/>
              <a:t>Istanbul, Turkey – 10.4</a:t>
            </a:r>
            <a:endParaRPr lang="en-US" dirty="0"/>
          </a:p>
        </p:txBody>
      </p:sp>
    </p:spTree>
    <p:extLst>
      <p:ext uri="{BB962C8B-B14F-4D97-AF65-F5344CB8AC3E}">
        <p14:creationId xmlns:p14="http://schemas.microsoft.com/office/powerpoint/2010/main" val="156797486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London</a:t>
            </a:r>
            <a:endParaRPr lang="en-US" dirty="0"/>
          </a:p>
        </p:txBody>
      </p:sp>
      <p:sp>
        <p:nvSpPr>
          <p:cNvPr id="3" name="Content Placeholder 2"/>
          <p:cNvSpPr>
            <a:spLocks noGrp="1"/>
          </p:cNvSpPr>
          <p:nvPr>
            <p:ph idx="1"/>
          </p:nvPr>
        </p:nvSpPr>
        <p:spPr>
          <a:xfrm>
            <a:off x="457200" y="1600200"/>
            <a:ext cx="4200574" cy="4525963"/>
          </a:xfrm>
        </p:spPr>
        <p:txBody>
          <a:bodyPr>
            <a:normAutofit fontScale="92500" lnSpcReduction="10000"/>
          </a:bodyPr>
          <a:lstStyle/>
          <a:p>
            <a:r>
              <a:rPr lang="en-US" dirty="0" smtClean="0"/>
              <a:t>Most emissions of </a:t>
            </a:r>
            <a:r>
              <a:rPr lang="en-US" dirty="0" err="1" smtClean="0"/>
              <a:t>NO</a:t>
            </a:r>
            <a:r>
              <a:rPr lang="en-US" baseline="-25000" dirty="0" err="1" smtClean="0"/>
              <a:t>x</a:t>
            </a:r>
            <a:r>
              <a:rPr lang="en-US" dirty="0" smtClean="0"/>
              <a:t>, CO, and PM</a:t>
            </a:r>
            <a:r>
              <a:rPr lang="en-US" baseline="-25000" dirty="0" smtClean="0"/>
              <a:t>10 </a:t>
            </a:r>
            <a:r>
              <a:rPr lang="en-US" dirty="0" smtClean="0"/>
              <a:t>is from mobile sources</a:t>
            </a:r>
          </a:p>
          <a:p>
            <a:r>
              <a:rPr lang="en-US" dirty="0" smtClean="0"/>
              <a:t>Detailed regulations on </a:t>
            </a:r>
            <a:r>
              <a:rPr lang="en-US" dirty="0"/>
              <a:t>benzene, 1,3-butadiene, carbon monoxide, lead, nitrogen dioxide, particulate matter (both PM2.5 and PM10), </a:t>
            </a:r>
            <a:r>
              <a:rPr lang="en-US" dirty="0" err="1"/>
              <a:t>sulphur</a:t>
            </a:r>
            <a:r>
              <a:rPr lang="en-US" dirty="0"/>
              <a:t> dioxide, polycyclic aromatic hydrocarbons (PAHs), and </a:t>
            </a:r>
            <a:r>
              <a:rPr lang="en-US" dirty="0" smtClean="0"/>
              <a:t>ozone</a:t>
            </a:r>
          </a:p>
          <a:p>
            <a:r>
              <a:rPr lang="en-US" dirty="0" smtClean="0"/>
              <a:t>Low-Emissions Zone in city center</a:t>
            </a:r>
            <a:endParaRPr lang="en-US" dirty="0"/>
          </a:p>
        </p:txBody>
      </p:sp>
      <p:pic>
        <p:nvPicPr>
          <p:cNvPr id="4" name="Picture 3"/>
          <p:cNvPicPr>
            <a:picLocks noChangeAspect="1"/>
          </p:cNvPicPr>
          <p:nvPr/>
        </p:nvPicPr>
        <p:blipFill>
          <a:blip r:embed="rId2"/>
          <a:stretch>
            <a:fillRect/>
          </a:stretch>
        </p:blipFill>
        <p:spPr>
          <a:xfrm>
            <a:off x="5165775" y="1852990"/>
            <a:ext cx="3521025" cy="2939344"/>
          </a:xfrm>
          <a:prstGeom prst="rect">
            <a:avLst/>
          </a:prstGeom>
        </p:spPr>
      </p:pic>
    </p:spTree>
    <p:extLst>
      <p:ext uri="{BB962C8B-B14F-4D97-AF65-F5344CB8AC3E}">
        <p14:creationId xmlns:p14="http://schemas.microsoft.com/office/powerpoint/2010/main" val="234140820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95811" y="3731635"/>
            <a:ext cx="4340578" cy="2995610"/>
          </a:xfrm>
          <a:prstGeom prst="rect">
            <a:avLst/>
          </a:prstGeom>
        </p:spPr>
      </p:pic>
      <p:sp>
        <p:nvSpPr>
          <p:cNvPr id="2" name="Title 1"/>
          <p:cNvSpPr>
            <a:spLocks noGrp="1"/>
          </p:cNvSpPr>
          <p:nvPr>
            <p:ph type="title"/>
          </p:nvPr>
        </p:nvSpPr>
        <p:spPr/>
        <p:txBody>
          <a:bodyPr/>
          <a:lstStyle/>
          <a:p>
            <a:r>
              <a:rPr lang="en-US" dirty="0" smtClean="0"/>
              <a:t>Paris</a:t>
            </a:r>
            <a:endParaRPr lang="en-US" dirty="0"/>
          </a:p>
        </p:txBody>
      </p:sp>
      <p:sp>
        <p:nvSpPr>
          <p:cNvPr id="3" name="Content Placeholder 2"/>
          <p:cNvSpPr>
            <a:spLocks noGrp="1"/>
          </p:cNvSpPr>
          <p:nvPr>
            <p:ph idx="1"/>
          </p:nvPr>
        </p:nvSpPr>
        <p:spPr/>
        <p:txBody>
          <a:bodyPr/>
          <a:lstStyle/>
          <a:p>
            <a:r>
              <a:rPr lang="en-US" dirty="0" smtClean="0"/>
              <a:t>Traffic and industry are dominant sources</a:t>
            </a:r>
          </a:p>
          <a:p>
            <a:r>
              <a:rPr lang="en-US" dirty="0" smtClean="0"/>
              <a:t>Generally, sustained winds from west allow for good mixing</a:t>
            </a:r>
          </a:p>
          <a:p>
            <a:r>
              <a:rPr lang="en-US" dirty="0" err="1" smtClean="0"/>
              <a:t>NO</a:t>
            </a:r>
            <a:r>
              <a:rPr lang="en-US" baseline="-25000" dirty="0" err="1" smtClean="0"/>
              <a:t>x</a:t>
            </a:r>
            <a:r>
              <a:rPr lang="en-US" dirty="0" smtClean="0"/>
              <a:t> is the most critical pollutant moving forward</a:t>
            </a:r>
            <a:endParaRPr lang="en-US" dirty="0"/>
          </a:p>
        </p:txBody>
      </p:sp>
    </p:spTree>
    <p:extLst>
      <p:ext uri="{BB962C8B-B14F-4D97-AF65-F5344CB8AC3E}">
        <p14:creationId xmlns:p14="http://schemas.microsoft.com/office/powerpoint/2010/main" val="13483901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Impacts</a:t>
            </a:r>
            <a:endParaRPr lang="en-US" dirty="0"/>
          </a:p>
        </p:txBody>
      </p:sp>
      <p:sp>
        <p:nvSpPr>
          <p:cNvPr id="3" name="Content Placeholder 2"/>
          <p:cNvSpPr>
            <a:spLocks noGrp="1"/>
          </p:cNvSpPr>
          <p:nvPr>
            <p:ph idx="1"/>
          </p:nvPr>
        </p:nvSpPr>
        <p:spPr/>
        <p:txBody>
          <a:bodyPr/>
          <a:lstStyle/>
          <a:p>
            <a:r>
              <a:rPr lang="en-US" dirty="0" smtClean="0"/>
              <a:t>Cardiovascular disease</a:t>
            </a:r>
          </a:p>
          <a:p>
            <a:r>
              <a:rPr lang="en-US" dirty="0" smtClean="0"/>
              <a:t>Respiratory disease</a:t>
            </a:r>
          </a:p>
          <a:p>
            <a:r>
              <a:rPr lang="en-US" dirty="0" smtClean="0"/>
              <a:t>Cancer</a:t>
            </a:r>
          </a:p>
          <a:p>
            <a:r>
              <a:rPr lang="en-US" dirty="0" smtClean="0"/>
              <a:t>Developmental problems</a:t>
            </a:r>
          </a:p>
          <a:p>
            <a:r>
              <a:rPr lang="en-US" dirty="0" smtClean="0"/>
              <a:t>Vector-borne diseases</a:t>
            </a:r>
            <a:endParaRPr lang="en-US" dirty="0"/>
          </a:p>
        </p:txBody>
      </p:sp>
    </p:spTree>
    <p:extLst>
      <p:ext uri="{BB962C8B-B14F-4D97-AF65-F5344CB8AC3E}">
        <p14:creationId xmlns:p14="http://schemas.microsoft.com/office/powerpoint/2010/main" val="251721695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41846" y="1205329"/>
            <a:ext cx="4184721" cy="2819609"/>
          </a:xfrm>
          <a:prstGeom prst="rect">
            <a:avLst/>
          </a:prstGeom>
          <a:ln>
            <a:solidFill>
              <a:srgbClr val="000000"/>
            </a:solidFill>
          </a:ln>
        </p:spPr>
      </p:pic>
      <p:sp>
        <p:nvSpPr>
          <p:cNvPr id="2" name="Title 1"/>
          <p:cNvSpPr>
            <a:spLocks noGrp="1"/>
          </p:cNvSpPr>
          <p:nvPr>
            <p:ph type="title"/>
          </p:nvPr>
        </p:nvSpPr>
        <p:spPr/>
        <p:txBody>
          <a:bodyPr/>
          <a:lstStyle/>
          <a:p>
            <a:r>
              <a:rPr lang="en-US" dirty="0" smtClean="0"/>
              <a:t>Moscow</a:t>
            </a:r>
            <a:endParaRPr lang="en-US" dirty="0"/>
          </a:p>
        </p:txBody>
      </p:sp>
      <p:sp>
        <p:nvSpPr>
          <p:cNvPr id="3" name="Content Placeholder 2"/>
          <p:cNvSpPr>
            <a:spLocks noGrp="1"/>
          </p:cNvSpPr>
          <p:nvPr>
            <p:ph idx="1"/>
          </p:nvPr>
        </p:nvSpPr>
        <p:spPr/>
        <p:txBody>
          <a:bodyPr>
            <a:normAutofit/>
          </a:bodyPr>
          <a:lstStyle/>
          <a:p>
            <a:r>
              <a:rPr lang="en-US" dirty="0" smtClean="0"/>
              <a:t>Seventh largest megacity </a:t>
            </a:r>
          </a:p>
          <a:p>
            <a:pPr marL="0" indent="344488">
              <a:buNone/>
            </a:pPr>
            <a:r>
              <a:rPr lang="en-US" dirty="0" smtClean="0"/>
              <a:t>in the world (according to </a:t>
            </a:r>
          </a:p>
          <a:p>
            <a:pPr marL="0" indent="344488">
              <a:buNone/>
            </a:pPr>
            <a:r>
              <a:rPr lang="en-US" dirty="0" smtClean="0"/>
              <a:t>census of legal residents)</a:t>
            </a:r>
          </a:p>
          <a:p>
            <a:r>
              <a:rPr lang="en-US" dirty="0" smtClean="0"/>
              <a:t>Many cars and stationary </a:t>
            </a:r>
          </a:p>
          <a:p>
            <a:pPr marL="0" indent="344488">
              <a:buNone/>
            </a:pPr>
            <a:r>
              <a:rPr lang="en-US" dirty="0" smtClean="0"/>
              <a:t>sources do not meet </a:t>
            </a:r>
          </a:p>
          <a:p>
            <a:pPr marL="0" indent="344488">
              <a:buNone/>
            </a:pPr>
            <a:r>
              <a:rPr lang="en-US" dirty="0" smtClean="0"/>
              <a:t>European standards</a:t>
            </a:r>
          </a:p>
          <a:p>
            <a:r>
              <a:rPr lang="en-US" dirty="0" smtClean="0"/>
              <a:t>Winds bring clean air into the area, but pollution from the Western part are </a:t>
            </a:r>
            <a:r>
              <a:rPr lang="en-US" dirty="0" err="1" smtClean="0"/>
              <a:t>advected</a:t>
            </a:r>
            <a:r>
              <a:rPr lang="en-US" dirty="0" smtClean="0"/>
              <a:t> to the eastern part</a:t>
            </a:r>
            <a:endParaRPr lang="en-US" dirty="0"/>
          </a:p>
          <a:p>
            <a:r>
              <a:rPr lang="en-US" dirty="0" smtClean="0"/>
              <a:t>Some improvements were seen with collapse of the USSR, new regulations to bring Moscow within compliance of European standards is planned</a:t>
            </a:r>
            <a:endParaRPr lang="en-US" dirty="0"/>
          </a:p>
        </p:txBody>
      </p:sp>
    </p:spTree>
    <p:extLst>
      <p:ext uri="{BB962C8B-B14F-4D97-AF65-F5344CB8AC3E}">
        <p14:creationId xmlns:p14="http://schemas.microsoft.com/office/powerpoint/2010/main" val="48228209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Ruhrgebiet</a:t>
            </a:r>
            <a:r>
              <a:rPr lang="en-US" dirty="0" smtClean="0"/>
              <a:t>, Germany and </a:t>
            </a:r>
            <a:r>
              <a:rPr lang="en-US" dirty="0" err="1" smtClean="0"/>
              <a:t>BeNeLux</a:t>
            </a:r>
            <a:endParaRPr lang="en-US" dirty="0"/>
          </a:p>
        </p:txBody>
      </p:sp>
      <p:pic>
        <p:nvPicPr>
          <p:cNvPr id="5" name="Content Placeholder 4"/>
          <p:cNvPicPr>
            <a:picLocks noGrp="1" noChangeAspect="1"/>
          </p:cNvPicPr>
          <p:nvPr>
            <p:ph sz="half" idx="2"/>
          </p:nvPr>
        </p:nvPicPr>
        <p:blipFill rotWithShape="1">
          <a:blip r:embed="rId2"/>
          <a:srcRect t="18" b="-9"/>
          <a:stretch/>
        </p:blipFill>
        <p:spPr>
          <a:xfrm>
            <a:off x="-1" y="2381028"/>
            <a:ext cx="4935649" cy="3182853"/>
          </a:xfrm>
        </p:spPr>
      </p:pic>
      <p:sp>
        <p:nvSpPr>
          <p:cNvPr id="3" name="Content Placeholder 2"/>
          <p:cNvSpPr>
            <a:spLocks noGrp="1"/>
          </p:cNvSpPr>
          <p:nvPr>
            <p:ph sz="half" idx="1"/>
          </p:nvPr>
        </p:nvSpPr>
        <p:spPr>
          <a:xfrm>
            <a:off x="4648200" y="1600200"/>
            <a:ext cx="4038600" cy="4525963"/>
          </a:xfrm>
        </p:spPr>
        <p:txBody>
          <a:bodyPr>
            <a:normAutofit fontScale="70000" lnSpcReduction="20000"/>
          </a:bodyPr>
          <a:lstStyle/>
          <a:p>
            <a:r>
              <a:rPr lang="en-US" dirty="0" smtClean="0"/>
              <a:t>Highly industrialized – factories, automobiles, and shipping contribute to air pollution</a:t>
            </a:r>
          </a:p>
          <a:p>
            <a:r>
              <a:rPr lang="en-US" dirty="0" smtClean="0"/>
              <a:t>Ozone and PM </a:t>
            </a:r>
            <a:r>
              <a:rPr lang="en-US" dirty="0" err="1" smtClean="0"/>
              <a:t>exceedances</a:t>
            </a:r>
            <a:r>
              <a:rPr lang="en-US" dirty="0" smtClean="0"/>
              <a:t> are common</a:t>
            </a:r>
          </a:p>
          <a:p>
            <a:r>
              <a:rPr lang="en-US" dirty="0" smtClean="0"/>
              <a:t>Transport from other large population centers in Europe is also important</a:t>
            </a:r>
          </a:p>
          <a:p>
            <a:r>
              <a:rPr lang="en-US" dirty="0" smtClean="0"/>
              <a:t>Winter-time anti-cyclone conditions cause inversions and transport from other polluted areas</a:t>
            </a:r>
          </a:p>
          <a:p>
            <a:r>
              <a:rPr lang="en-US" dirty="0" smtClean="0"/>
              <a:t>Since the 1990s, average levels have increased but </a:t>
            </a:r>
            <a:r>
              <a:rPr lang="en-US" dirty="0" err="1" smtClean="0"/>
              <a:t>exceedances</a:t>
            </a:r>
            <a:r>
              <a:rPr lang="en-US" dirty="0" smtClean="0"/>
              <a:t> have decreased</a:t>
            </a:r>
            <a:endParaRPr lang="en-US" dirty="0"/>
          </a:p>
        </p:txBody>
      </p:sp>
    </p:spTree>
    <p:extLst>
      <p:ext uri="{BB962C8B-B14F-4D97-AF65-F5344CB8AC3E}">
        <p14:creationId xmlns:p14="http://schemas.microsoft.com/office/powerpoint/2010/main" val="367145381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Projects</a:t>
            </a:r>
            <a:endParaRPr lang="en-US" dirty="0"/>
          </a:p>
        </p:txBody>
      </p:sp>
      <p:sp>
        <p:nvSpPr>
          <p:cNvPr id="3" name="Content Placeholder 2"/>
          <p:cNvSpPr>
            <a:spLocks noGrp="1"/>
          </p:cNvSpPr>
          <p:nvPr>
            <p:ph idx="1"/>
          </p:nvPr>
        </p:nvSpPr>
        <p:spPr/>
        <p:txBody>
          <a:bodyPr>
            <a:normAutofit/>
          </a:bodyPr>
          <a:lstStyle/>
          <a:p>
            <a:r>
              <a:rPr lang="en-US" dirty="0" smtClean="0"/>
              <a:t>Countries have realized that air pollution is an important issue, and look to benefit from collaboration with other countries</a:t>
            </a:r>
          </a:p>
          <a:p>
            <a:r>
              <a:rPr lang="en-US" dirty="0" smtClean="0"/>
              <a:t>Studies generally include both measurements and modeling to aid in the formation of regulatory policy</a:t>
            </a:r>
          </a:p>
          <a:p>
            <a:r>
              <a:rPr lang="en-US" dirty="0" smtClean="0"/>
              <a:t>Remote sensing (using </a:t>
            </a:r>
            <a:r>
              <a:rPr lang="en-US" dirty="0" smtClean="0"/>
              <a:t>satellite </a:t>
            </a:r>
            <a:r>
              <a:rPr lang="en-US" dirty="0" smtClean="0"/>
              <a:t>data) is growing in popularity</a:t>
            </a:r>
          </a:p>
          <a:p>
            <a:r>
              <a:rPr lang="en-US" dirty="0" smtClean="0"/>
              <a:t>East Asia is a hot-spot for these studies</a:t>
            </a:r>
            <a:endParaRPr lang="en-US" dirty="0"/>
          </a:p>
        </p:txBody>
      </p:sp>
    </p:spTree>
    <p:extLst>
      <p:ext uri="{BB962C8B-B14F-4D97-AF65-F5344CB8AC3E}">
        <p14:creationId xmlns:p14="http://schemas.microsoft.com/office/powerpoint/2010/main" val="152629225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Projects</a:t>
            </a:r>
            <a:endParaRPr lang="en-US" dirty="0"/>
          </a:p>
        </p:txBody>
      </p:sp>
      <p:pic>
        <p:nvPicPr>
          <p:cNvPr id="4" name="Content Placeholder 3"/>
          <p:cNvPicPr>
            <a:picLocks noGrp="1" noChangeAspect="1"/>
          </p:cNvPicPr>
          <p:nvPr>
            <p:ph idx="1"/>
          </p:nvPr>
        </p:nvPicPr>
        <p:blipFill>
          <a:blip r:embed="rId2"/>
          <a:srcRect l="-20817" r="-20817"/>
          <a:stretch>
            <a:fillRect/>
          </a:stretch>
        </p:blipFill>
        <p:spPr/>
      </p:pic>
    </p:spTree>
    <p:extLst>
      <p:ext uri="{BB962C8B-B14F-4D97-AF65-F5344CB8AC3E}">
        <p14:creationId xmlns:p14="http://schemas.microsoft.com/office/powerpoint/2010/main" val="285959850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ICARTT: Studies of North America, the Atlantic, and Europe</a:t>
            </a:r>
            <a:endParaRPr lang="en-US" dirty="0"/>
          </a:p>
        </p:txBody>
      </p:sp>
      <p:pic>
        <p:nvPicPr>
          <p:cNvPr id="4" name="Content Placeholder 3"/>
          <p:cNvPicPr>
            <a:picLocks noGrp="1" noChangeAspect="1"/>
          </p:cNvPicPr>
          <p:nvPr>
            <p:ph idx="1"/>
          </p:nvPr>
        </p:nvPicPr>
        <p:blipFill>
          <a:blip r:embed="rId2"/>
          <a:srcRect l="-8666" r="-8666"/>
          <a:stretch>
            <a:fillRect/>
          </a:stretch>
        </p:blipFill>
        <p:spPr/>
      </p:pic>
    </p:spTree>
    <p:extLst>
      <p:ext uri="{BB962C8B-B14F-4D97-AF65-F5344CB8AC3E}">
        <p14:creationId xmlns:p14="http://schemas.microsoft.com/office/powerpoint/2010/main" val="194448338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599"/>
            <a:ext cx="8229600" cy="4754563"/>
          </a:xfrm>
        </p:spPr>
        <p:txBody>
          <a:bodyPr/>
          <a:lstStyle/>
          <a:p>
            <a:endParaRPr lang="en-US" dirty="0" smtClean="0"/>
          </a:p>
          <a:p>
            <a:r>
              <a:rPr lang="en-US" dirty="0" smtClean="0"/>
              <a:t>Air pollution higher in urban areas than small cities</a:t>
            </a:r>
          </a:p>
          <a:p>
            <a:pPr lvl="1"/>
            <a:r>
              <a:rPr lang="en-US" dirty="0" smtClean="0"/>
              <a:t>Difficult to assess dependence on population</a:t>
            </a:r>
          </a:p>
          <a:p>
            <a:pPr lvl="1"/>
            <a:r>
              <a:rPr lang="en-US" dirty="0" smtClean="0"/>
              <a:t>Comparing air pollutants spatially and temporally of megacities provides effectiveness of control strategies</a:t>
            </a:r>
          </a:p>
          <a:p>
            <a:pPr lvl="1"/>
            <a:r>
              <a:rPr lang="en-US" dirty="0" smtClean="0"/>
              <a:t>Understanding PM is critical</a:t>
            </a:r>
          </a:p>
          <a:p>
            <a:pPr lvl="1"/>
            <a:r>
              <a:rPr lang="en-US" dirty="0" smtClean="0"/>
              <a:t>Northern </a:t>
            </a:r>
            <a:r>
              <a:rPr lang="en-US" dirty="0" err="1" smtClean="0"/>
              <a:t>hempisphere</a:t>
            </a:r>
            <a:r>
              <a:rPr lang="en-US" dirty="0" smtClean="0"/>
              <a:t>: Sulfate to aerosol</a:t>
            </a:r>
          </a:p>
          <a:p>
            <a:pPr lvl="1"/>
            <a:r>
              <a:rPr lang="en-US" dirty="0" smtClean="0"/>
              <a:t>Organics even more</a:t>
            </a:r>
            <a:endParaRPr lang="en-US" dirty="0"/>
          </a:p>
        </p:txBody>
      </p:sp>
      <p:sp>
        <p:nvSpPr>
          <p:cNvPr id="5" name="Title 1"/>
          <p:cNvSpPr>
            <a:spLocks noGrp="1"/>
          </p:cNvSpPr>
          <p:nvPr>
            <p:ph type="title"/>
          </p:nvPr>
        </p:nvSpPr>
        <p:spPr>
          <a:xfrm>
            <a:off x="457200" y="533400"/>
            <a:ext cx="8229600" cy="990600"/>
          </a:xfrm>
        </p:spPr>
        <p:txBody>
          <a:bodyPr>
            <a:normAutofit/>
          </a:bodyPr>
          <a:lstStyle/>
          <a:p>
            <a:r>
              <a:rPr lang="en-US" dirty="0" smtClean="0"/>
              <a:t>Key Issues and Outlook</a:t>
            </a:r>
            <a:endParaRPr lang="en-US" dirty="0"/>
          </a:p>
        </p:txBody>
      </p:sp>
      <p:pic>
        <p:nvPicPr>
          <p:cNvPr id="6" name="Picture 5"/>
          <p:cNvPicPr>
            <a:picLocks noChangeAspect="1"/>
          </p:cNvPicPr>
          <p:nvPr/>
        </p:nvPicPr>
        <p:blipFill>
          <a:blip r:embed="rId3"/>
          <a:stretch>
            <a:fillRect/>
          </a:stretch>
        </p:blipFill>
        <p:spPr>
          <a:xfrm>
            <a:off x="-152400" y="0"/>
            <a:ext cx="9296400" cy="6881753"/>
          </a:xfrm>
          <a:prstGeom prst="rect">
            <a:avLst/>
          </a:prstGeom>
        </p:spPr>
      </p:pic>
    </p:spTree>
    <p:extLst>
      <p:ext uri="{BB962C8B-B14F-4D97-AF65-F5344CB8AC3E}">
        <p14:creationId xmlns:p14="http://schemas.microsoft.com/office/powerpoint/2010/main" val="2721025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Aerosol</a:t>
            </a:r>
            <a:endParaRPr lang="en-US" dirty="0"/>
          </a:p>
        </p:txBody>
      </p:sp>
      <p:sp>
        <p:nvSpPr>
          <p:cNvPr id="3" name="Content Placeholder 2"/>
          <p:cNvSpPr>
            <a:spLocks noGrp="1"/>
          </p:cNvSpPr>
          <p:nvPr>
            <p:ph idx="1"/>
          </p:nvPr>
        </p:nvSpPr>
        <p:spPr>
          <a:xfrm>
            <a:off x="457200" y="1417638"/>
            <a:ext cx="8229600" cy="4525963"/>
          </a:xfrm>
        </p:spPr>
        <p:txBody>
          <a:bodyPr>
            <a:normAutofit/>
          </a:bodyPr>
          <a:lstStyle/>
          <a:p>
            <a:r>
              <a:rPr lang="en-US" dirty="0" smtClean="0"/>
              <a:t>Organic aerosol (OA) subject of vigorous debate in the scientific community</a:t>
            </a:r>
          </a:p>
          <a:p>
            <a:pPr lvl="1"/>
            <a:r>
              <a:rPr lang="en-US" dirty="0" smtClean="0"/>
              <a:t>Most SOA from biogenic VOCs</a:t>
            </a:r>
          </a:p>
          <a:p>
            <a:r>
              <a:rPr lang="en-US" dirty="0" smtClean="0"/>
              <a:t>Much more SOA in the urban air than models can account for</a:t>
            </a:r>
          </a:p>
          <a:p>
            <a:r>
              <a:rPr lang="en-US" dirty="0" smtClean="0"/>
              <a:t>SOA underestimated by 1-2 orders of magnitude </a:t>
            </a:r>
          </a:p>
          <a:p>
            <a:r>
              <a:rPr lang="en-US" dirty="0" smtClean="0"/>
              <a:t>Relatively poor understanding of the sources of OA</a:t>
            </a:r>
          </a:p>
          <a:p>
            <a:r>
              <a:rPr lang="en-US" dirty="0" smtClean="0"/>
              <a:t>OA accounts for such an important contribution to total PM levels</a:t>
            </a:r>
            <a:endParaRPr lang="en-US" dirty="0"/>
          </a:p>
        </p:txBody>
      </p:sp>
    </p:spTree>
    <p:extLst>
      <p:ext uri="{BB962C8B-B14F-4D97-AF65-F5344CB8AC3E}">
        <p14:creationId xmlns:p14="http://schemas.microsoft.com/office/powerpoint/2010/main" val="41802354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2100" y="344714"/>
            <a:ext cx="8547100" cy="6353629"/>
          </a:xfrm>
          <a:prstGeom prst="rect">
            <a:avLst/>
          </a:prstGeom>
        </p:spPr>
      </p:pic>
    </p:spTree>
    <p:extLst>
      <p:ext uri="{BB962C8B-B14F-4D97-AF65-F5344CB8AC3E}">
        <p14:creationId xmlns:p14="http://schemas.microsoft.com/office/powerpoint/2010/main" val="120074095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51000"/>
            <a:ext cx="8229600" cy="4475163"/>
          </a:xfrm>
        </p:spPr>
        <p:txBody>
          <a:bodyPr>
            <a:normAutofit/>
          </a:bodyPr>
          <a:lstStyle/>
          <a:p>
            <a:r>
              <a:rPr lang="en-US" dirty="0" smtClean="0"/>
              <a:t>Example: Beijing CO</a:t>
            </a:r>
          </a:p>
          <a:p>
            <a:pPr lvl="1"/>
            <a:r>
              <a:rPr lang="en-US" dirty="0" smtClean="0"/>
              <a:t>CO high for days</a:t>
            </a:r>
          </a:p>
          <a:p>
            <a:r>
              <a:rPr lang="en-US" dirty="0" smtClean="0"/>
              <a:t>Region wide control strategy is required!</a:t>
            </a:r>
          </a:p>
          <a:p>
            <a:pPr lvl="1"/>
            <a:r>
              <a:rPr lang="en-US" dirty="0" smtClean="0"/>
              <a:t>US faced this in 1980s</a:t>
            </a:r>
          </a:p>
        </p:txBody>
      </p:sp>
      <p:sp>
        <p:nvSpPr>
          <p:cNvPr id="4" name="Title 1"/>
          <p:cNvSpPr>
            <a:spLocks noGrp="1"/>
          </p:cNvSpPr>
          <p:nvPr>
            <p:ph type="title"/>
          </p:nvPr>
        </p:nvSpPr>
        <p:spPr>
          <a:xfrm>
            <a:off x="457200" y="274638"/>
            <a:ext cx="8229600" cy="1143000"/>
          </a:xfrm>
        </p:spPr>
        <p:txBody>
          <a:bodyPr/>
          <a:lstStyle/>
          <a:p>
            <a:r>
              <a:rPr lang="en-US" dirty="0" smtClean="0"/>
              <a:t>Regional Transport</a:t>
            </a:r>
            <a:endParaRPr lang="en-US" dirty="0"/>
          </a:p>
        </p:txBody>
      </p:sp>
      <p:pic>
        <p:nvPicPr>
          <p:cNvPr id="2" name="Picture 1"/>
          <p:cNvPicPr>
            <a:picLocks noChangeAspect="1"/>
          </p:cNvPicPr>
          <p:nvPr/>
        </p:nvPicPr>
        <p:blipFill>
          <a:blip r:embed="rId3"/>
          <a:stretch>
            <a:fillRect/>
          </a:stretch>
        </p:blipFill>
        <p:spPr>
          <a:xfrm>
            <a:off x="762000" y="3288432"/>
            <a:ext cx="6845300" cy="3569568"/>
          </a:xfrm>
          <a:prstGeom prst="rect">
            <a:avLst/>
          </a:prstGeom>
        </p:spPr>
      </p:pic>
    </p:spTree>
    <p:extLst>
      <p:ext uri="{BB962C8B-B14F-4D97-AF65-F5344CB8AC3E}">
        <p14:creationId xmlns:p14="http://schemas.microsoft.com/office/powerpoint/2010/main" val="387035484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Heat Island in megacities</a:t>
            </a:r>
            <a:endParaRPr lang="en-US" dirty="0"/>
          </a:p>
        </p:txBody>
      </p:sp>
      <p:sp>
        <p:nvSpPr>
          <p:cNvPr id="3" name="Content Placeholder 2"/>
          <p:cNvSpPr>
            <a:spLocks noGrp="1"/>
          </p:cNvSpPr>
          <p:nvPr>
            <p:ph idx="1"/>
          </p:nvPr>
        </p:nvSpPr>
        <p:spPr/>
        <p:txBody>
          <a:bodyPr>
            <a:normAutofit/>
          </a:bodyPr>
          <a:lstStyle/>
          <a:p>
            <a:r>
              <a:rPr lang="en-US" dirty="0" smtClean="0"/>
              <a:t>Change in surface balance of energy</a:t>
            </a:r>
          </a:p>
          <a:p>
            <a:pPr lvl="1"/>
            <a:r>
              <a:rPr lang="en-US" dirty="0" smtClean="0"/>
              <a:t>Short and long wave radiation</a:t>
            </a:r>
          </a:p>
          <a:p>
            <a:pPr lvl="1"/>
            <a:r>
              <a:rPr lang="en-US" dirty="0" smtClean="0"/>
              <a:t>Sensible heat and latent fluxes</a:t>
            </a:r>
          </a:p>
          <a:p>
            <a:pPr lvl="1"/>
            <a:r>
              <a:rPr lang="en-US" dirty="0" smtClean="0"/>
              <a:t>Cause of higher temperatures in urban </a:t>
            </a:r>
            <a:r>
              <a:rPr lang="en-US" dirty="0" err="1" smtClean="0"/>
              <a:t>vs</a:t>
            </a:r>
            <a:r>
              <a:rPr lang="en-US" dirty="0" smtClean="0"/>
              <a:t> suburban/rural</a:t>
            </a:r>
          </a:p>
          <a:p>
            <a:pPr lvl="1"/>
            <a:r>
              <a:rPr lang="en-US" dirty="0" smtClean="0"/>
              <a:t>Beijing, Paris, Tokyo, New York</a:t>
            </a:r>
          </a:p>
          <a:p>
            <a:pPr lvl="1"/>
            <a:r>
              <a:rPr lang="en-US" dirty="0" smtClean="0"/>
              <a:t>Higher health risk</a:t>
            </a:r>
          </a:p>
          <a:p>
            <a:pPr lvl="1"/>
            <a:r>
              <a:rPr lang="en-US" dirty="0" smtClean="0"/>
              <a:t>Anthropogenic heat plays role in UHII and boundary layer development</a:t>
            </a:r>
          </a:p>
          <a:p>
            <a:pPr lvl="2"/>
            <a:r>
              <a:rPr lang="en-US" dirty="0" smtClean="0"/>
              <a:t>Local circulation, diurnal variation</a:t>
            </a:r>
          </a:p>
          <a:p>
            <a:r>
              <a:rPr lang="en-US" dirty="0" smtClean="0"/>
              <a:t>Not well understood</a:t>
            </a:r>
            <a:endParaRPr lang="en-US" dirty="0"/>
          </a:p>
        </p:txBody>
      </p:sp>
    </p:spTree>
    <p:extLst>
      <p:ext uri="{BB962C8B-B14F-4D97-AF65-F5344CB8AC3E}">
        <p14:creationId xmlns:p14="http://schemas.microsoft.com/office/powerpoint/2010/main" val="17943393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a:t>
            </a:r>
            <a:endParaRPr lang="en-US" dirty="0"/>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52625"/>
            <a:ext cx="8743950" cy="2952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952625"/>
            <a:ext cx="874395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952625"/>
            <a:ext cx="874395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3335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Wide variety</a:t>
            </a:r>
          </a:p>
          <a:p>
            <a:pPr lvl="1"/>
            <a:r>
              <a:rPr lang="en-US" dirty="0" smtClean="0"/>
              <a:t>Lots of research (LA) to minimal</a:t>
            </a:r>
          </a:p>
          <a:p>
            <a:r>
              <a:rPr lang="en-US" dirty="0" smtClean="0"/>
              <a:t>Megacities learn from each other</a:t>
            </a:r>
          </a:p>
          <a:p>
            <a:pPr lvl="1"/>
            <a:r>
              <a:rPr lang="en-US" dirty="0" smtClean="0"/>
              <a:t>Similarities in emission sources</a:t>
            </a:r>
          </a:p>
          <a:p>
            <a:r>
              <a:rPr lang="en-US" dirty="0" smtClean="0"/>
              <a:t>Must include impact on climate</a:t>
            </a:r>
          </a:p>
          <a:p>
            <a:pPr lvl="1"/>
            <a:r>
              <a:rPr lang="en-US" dirty="0" smtClean="0"/>
              <a:t>“win-win”</a:t>
            </a:r>
            <a:endParaRPr lang="en-US" dirty="0"/>
          </a:p>
        </p:txBody>
      </p:sp>
    </p:spTree>
    <p:extLst>
      <p:ext uri="{BB962C8B-B14F-4D97-AF65-F5344CB8AC3E}">
        <p14:creationId xmlns:p14="http://schemas.microsoft.com/office/powerpoint/2010/main" val="65033987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br>
              <a:rPr lang="en-US" dirty="0" smtClean="0"/>
            </a:br>
            <a:r>
              <a:rPr lang="en-US" dirty="0" smtClean="0"/>
              <a:t>ANY Questions?</a:t>
            </a:r>
            <a:endParaRPr lang="en-US" dirty="0"/>
          </a:p>
        </p:txBody>
      </p:sp>
    </p:spTree>
    <p:extLst>
      <p:ext uri="{BB962C8B-B14F-4D97-AF65-F5344CB8AC3E}">
        <p14:creationId xmlns:p14="http://schemas.microsoft.com/office/powerpoint/2010/main" val="25996493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Monitoring / Studying Methods</a:t>
            </a:r>
            <a:endParaRPr lang="en-US" dirty="0"/>
          </a:p>
        </p:txBody>
      </p:sp>
      <p:sp>
        <p:nvSpPr>
          <p:cNvPr id="3" name="Content Placeholder 2"/>
          <p:cNvSpPr>
            <a:spLocks noGrp="1"/>
          </p:cNvSpPr>
          <p:nvPr>
            <p:ph idx="1"/>
          </p:nvPr>
        </p:nvSpPr>
        <p:spPr/>
        <p:txBody>
          <a:bodyPr/>
          <a:lstStyle/>
          <a:p>
            <a:r>
              <a:rPr lang="en-US" dirty="0" smtClean="0"/>
              <a:t>Ground, ship, and aircraft observations</a:t>
            </a:r>
          </a:p>
          <a:p>
            <a:r>
              <a:rPr lang="en-US" dirty="0" smtClean="0"/>
              <a:t>Satellites</a:t>
            </a:r>
          </a:p>
          <a:p>
            <a:r>
              <a:rPr lang="en-US" dirty="0" smtClean="0"/>
              <a:t>Emission Inventories</a:t>
            </a:r>
          </a:p>
          <a:p>
            <a:r>
              <a:rPr lang="en-US" dirty="0" smtClean="0"/>
              <a:t>Modeling</a:t>
            </a:r>
          </a:p>
          <a:p>
            <a:pPr marL="0" indent="0">
              <a:buNone/>
            </a:pPr>
            <a:endParaRPr lang="en-US" dirty="0"/>
          </a:p>
        </p:txBody>
      </p:sp>
    </p:spTree>
    <p:extLst>
      <p:ext uri="{BB962C8B-B14F-4D97-AF65-F5344CB8AC3E}">
        <p14:creationId xmlns:p14="http://schemas.microsoft.com/office/powerpoint/2010/main" val="24881885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African Air Pollution</a:t>
            </a:r>
            <a:endParaRPr lang="en-US" dirty="0"/>
          </a:p>
        </p:txBody>
      </p:sp>
      <p:sp>
        <p:nvSpPr>
          <p:cNvPr id="3" name="Content Placeholder 2"/>
          <p:cNvSpPr>
            <a:spLocks noGrp="1"/>
          </p:cNvSpPr>
          <p:nvPr>
            <p:ph idx="1"/>
          </p:nvPr>
        </p:nvSpPr>
        <p:spPr/>
        <p:txBody>
          <a:bodyPr/>
          <a:lstStyle/>
          <a:p>
            <a:r>
              <a:rPr lang="en-US" dirty="0" smtClean="0"/>
              <a:t>Diverse nature of problems</a:t>
            </a:r>
          </a:p>
          <a:p>
            <a:r>
              <a:rPr lang="en-US" dirty="0" smtClean="0"/>
              <a:t>Impact of development</a:t>
            </a:r>
          </a:p>
          <a:p>
            <a:r>
              <a:rPr lang="en-US" dirty="0" smtClean="0"/>
              <a:t>Balance of resources</a:t>
            </a:r>
          </a:p>
          <a:p>
            <a:r>
              <a:rPr lang="en-US" dirty="0" smtClean="0"/>
              <a:t>Lack of available data</a:t>
            </a:r>
          </a:p>
          <a:p>
            <a:endParaRPr lang="en-US" dirty="0" smtClean="0"/>
          </a:p>
          <a:p>
            <a:endParaRPr lang="en-US" dirty="0"/>
          </a:p>
        </p:txBody>
      </p:sp>
    </p:spTree>
    <p:extLst>
      <p:ext uri="{BB962C8B-B14F-4D97-AF65-F5344CB8AC3E}">
        <p14:creationId xmlns:p14="http://schemas.microsoft.com/office/powerpoint/2010/main" val="21203757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4105275" cy="361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89927"/>
            <a:ext cx="2653069" cy="61394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94737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 Africa - Ouagadougou</a:t>
            </a:r>
            <a:endParaRPr lang="en-US" dirty="0"/>
          </a:p>
        </p:txBody>
      </p:sp>
      <p:sp>
        <p:nvSpPr>
          <p:cNvPr id="3" name="Content Placeholder 2"/>
          <p:cNvSpPr>
            <a:spLocks noGrp="1"/>
          </p:cNvSpPr>
          <p:nvPr>
            <p:ph idx="1"/>
          </p:nvPr>
        </p:nvSpPr>
        <p:spPr/>
        <p:txBody>
          <a:bodyPr/>
          <a:lstStyle/>
          <a:p>
            <a:r>
              <a:rPr lang="en-US" dirty="0" smtClean="0"/>
              <a:t>Country’s largest city (&gt;1.5 million people)</a:t>
            </a:r>
          </a:p>
          <a:p>
            <a:r>
              <a:rPr lang="en-US" dirty="0" smtClean="0"/>
              <a:t>Poor surrounding geography</a:t>
            </a:r>
          </a:p>
          <a:p>
            <a:r>
              <a:rPr lang="en-US" dirty="0" smtClean="0"/>
              <a:t>Temporal variability -&gt; NO</a:t>
            </a:r>
            <a:r>
              <a:rPr lang="en-US" sz="1200" dirty="0" smtClean="0"/>
              <a:t>2</a:t>
            </a:r>
            <a:r>
              <a:rPr lang="en-US" dirty="0" smtClean="0"/>
              <a:t> </a:t>
            </a:r>
            <a:r>
              <a:rPr lang="en-US" dirty="0"/>
              <a:t>and PM</a:t>
            </a:r>
            <a:r>
              <a:rPr lang="en-US" sz="1200" dirty="0"/>
              <a:t>2.5</a:t>
            </a:r>
            <a:r>
              <a:rPr lang="en-US" dirty="0"/>
              <a:t> </a:t>
            </a:r>
            <a:endParaRPr lang="en-US" dirty="0" smtClean="0"/>
          </a:p>
          <a:p>
            <a:r>
              <a:rPr lang="en-US" dirty="0" smtClean="0"/>
              <a:t>Vehicles on the rise</a:t>
            </a:r>
          </a:p>
          <a:p>
            <a:r>
              <a:rPr lang="en-US" dirty="0" smtClean="0"/>
              <a:t>Unfinished emissions inventories</a:t>
            </a:r>
          </a:p>
          <a:p>
            <a:endParaRPr lang="en-US" dirty="0"/>
          </a:p>
        </p:txBody>
      </p:sp>
      <p:pic>
        <p:nvPicPr>
          <p:cNvPr id="1026" name="Picture 2" descr="http://www2.luventicus.org/maps/africa/burkinafas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692236"/>
            <a:ext cx="2667000" cy="29791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31994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717</TotalTime>
  <Words>8242</Words>
  <Application>Microsoft Macintosh PowerPoint</Application>
  <PresentationFormat>On-screen Show (4:3)</PresentationFormat>
  <Paragraphs>483</Paragraphs>
  <Slides>51</Slides>
  <Notes>28</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Clarity</vt:lpstr>
      <vt:lpstr>PowerPoint Presentation</vt:lpstr>
      <vt:lpstr>Introduction</vt:lpstr>
      <vt:lpstr>A brief introduction to pollutants</vt:lpstr>
      <vt:lpstr>Health Impacts</vt:lpstr>
      <vt:lpstr>Regulation</vt:lpstr>
      <vt:lpstr>Monitoring / Studying Methods</vt:lpstr>
      <vt:lpstr>Introduction to African Air Pollution</vt:lpstr>
      <vt:lpstr>PowerPoint Presentation</vt:lpstr>
      <vt:lpstr>West Africa - Ouagadougou</vt:lpstr>
      <vt:lpstr>South Africa - Johannesburg</vt:lpstr>
      <vt:lpstr>North Africa - Cairo</vt:lpstr>
      <vt:lpstr>Introduction to South American Air Pollution</vt:lpstr>
      <vt:lpstr>PowerPoint Presentation</vt:lpstr>
      <vt:lpstr>Bogatá, Colombia</vt:lpstr>
      <vt:lpstr>Buenos Aires, Argentina</vt:lpstr>
      <vt:lpstr>Santiago, Chile</vt:lpstr>
      <vt:lpstr>Introduction to Asian Air Pollution</vt:lpstr>
      <vt:lpstr>Bangkok, Thailand</vt:lpstr>
      <vt:lpstr>Beijing, China</vt:lpstr>
      <vt:lpstr>Delhi, India</vt:lpstr>
      <vt:lpstr>Hong Kong, China</vt:lpstr>
      <vt:lpstr>Manila, Philippines</vt:lpstr>
      <vt:lpstr>Seoul, Korea</vt:lpstr>
      <vt:lpstr>Shanghai, China</vt:lpstr>
      <vt:lpstr>Tokyo, Japan</vt:lpstr>
      <vt:lpstr>Tehran, Iran</vt:lpstr>
      <vt:lpstr>N. America Megacities</vt:lpstr>
      <vt:lpstr>PowerPoint Presentation</vt:lpstr>
      <vt:lpstr>Los Angeles – A Success Story</vt:lpstr>
      <vt:lpstr>However…</vt:lpstr>
      <vt:lpstr>New York, New York</vt:lpstr>
      <vt:lpstr>Houston, TX</vt:lpstr>
      <vt:lpstr>PowerPoint Presentation</vt:lpstr>
      <vt:lpstr>Mexico City</vt:lpstr>
      <vt:lpstr>Mexico City</vt:lpstr>
      <vt:lpstr>Pollution Transport</vt:lpstr>
      <vt:lpstr>European Megacities</vt:lpstr>
      <vt:lpstr>London</vt:lpstr>
      <vt:lpstr>Paris</vt:lpstr>
      <vt:lpstr>Moscow</vt:lpstr>
      <vt:lpstr>Ruhrgebiet, Germany and BeNeLux</vt:lpstr>
      <vt:lpstr>International Projects</vt:lpstr>
      <vt:lpstr>International Projects</vt:lpstr>
      <vt:lpstr>ICARTT: Studies of North America, the Atlantic, and Europe</vt:lpstr>
      <vt:lpstr>Key Issues and Outlook</vt:lpstr>
      <vt:lpstr>Organic Aerosol</vt:lpstr>
      <vt:lpstr>PowerPoint Presentation</vt:lpstr>
      <vt:lpstr>Regional Transport</vt:lpstr>
      <vt:lpstr>Urban Heat Island in megacities</vt:lpstr>
      <vt:lpstr>Conclusion</vt:lpstr>
      <vt:lpstr>Thank you! ANY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Megacities on Air Pollution and Climate</dc:title>
  <dc:creator>Forehand, Christopher W</dc:creator>
  <cp:lastModifiedBy>Rawan El-Afifi</cp:lastModifiedBy>
  <cp:revision>45</cp:revision>
  <dcterms:created xsi:type="dcterms:W3CDTF">2006-08-16T00:00:00Z</dcterms:created>
  <dcterms:modified xsi:type="dcterms:W3CDTF">2013-04-09T19:30:23Z</dcterms:modified>
</cp:coreProperties>
</file>