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6"/>
  </p:notesMasterIdLst>
  <p:sldIdLst>
    <p:sldId id="256" r:id="rId2"/>
    <p:sldId id="258" r:id="rId3"/>
    <p:sldId id="326"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314" r:id="rId27"/>
    <p:sldId id="315" r:id="rId28"/>
    <p:sldId id="316" r:id="rId29"/>
    <p:sldId id="327" r:id="rId30"/>
    <p:sldId id="318" r:id="rId31"/>
    <p:sldId id="328" r:id="rId32"/>
    <p:sldId id="320" r:id="rId33"/>
    <p:sldId id="321" r:id="rId34"/>
    <p:sldId id="322" r:id="rId35"/>
    <p:sldId id="329" r:id="rId36"/>
    <p:sldId id="324" r:id="rId37"/>
    <p:sldId id="325" r:id="rId38"/>
    <p:sldId id="281" r:id="rId39"/>
    <p:sldId id="282" r:id="rId40"/>
    <p:sldId id="298" r:id="rId41"/>
    <p:sldId id="284" r:id="rId42"/>
    <p:sldId id="285" r:id="rId43"/>
    <p:sldId id="286" r:id="rId44"/>
    <p:sldId id="287" r:id="rId45"/>
    <p:sldId id="288" r:id="rId46"/>
    <p:sldId id="289" r:id="rId47"/>
    <p:sldId id="290" r:id="rId48"/>
    <p:sldId id="291" r:id="rId49"/>
    <p:sldId id="292" r:id="rId50"/>
    <p:sldId id="330" r:id="rId51"/>
    <p:sldId id="299" r:id="rId52"/>
    <p:sldId id="295" r:id="rId53"/>
    <p:sldId id="312" r:id="rId54"/>
    <p:sldId id="297" r:id="rId5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8888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2657" autoAdjust="0"/>
  </p:normalViewPr>
  <p:slideViewPr>
    <p:cSldViewPr>
      <p:cViewPr varScale="1">
        <p:scale>
          <a:sx n="60" d="100"/>
          <a:sy n="60" d="100"/>
        </p:scale>
        <p:origin x="-171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53B8B-74DB-4367-8650-1CA976128C39}" type="datetimeFigureOut">
              <a:rPr lang="de-DE" smtClean="0"/>
              <a:pPr/>
              <a:t>16.04.2013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45B69-FE74-4909-9079-449523C1A76F}" type="slidenum">
              <a:rPr lang="de-DE" smtClean="0"/>
              <a:pPr/>
              <a:t>‹#›</a:t>
            </a:fld>
            <a:endParaRPr lang="de-DE"/>
          </a:p>
        </p:txBody>
      </p:sp>
    </p:spTree>
    <p:extLst>
      <p:ext uri="{BB962C8B-B14F-4D97-AF65-F5344CB8AC3E}">
        <p14:creationId xmlns:p14="http://schemas.microsoft.com/office/powerpoint/2010/main" xmlns="" val="417346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Ground-level ozone is associated with diminished lung function, increased hospital admissions and emergency room visits, and increases in premature mortality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4</a:t>
            </a:fld>
            <a:endParaRPr lang="de-DE"/>
          </a:p>
        </p:txBody>
      </p:sp>
    </p:spTree>
    <p:extLst>
      <p:ext uri="{BB962C8B-B14F-4D97-AF65-F5344CB8AC3E}">
        <p14:creationId xmlns:p14="http://schemas.microsoft.com/office/powerpoint/2010/main" xmlns="" val="326062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diarrheal diseases including Salmonellosis and </a:t>
            </a:r>
            <a:r>
              <a:rPr lang="en-US" sz="1200" b="0" i="0" u="none" strike="noStrike" kern="1200" baseline="0" dirty="0" err="1" smtClean="0">
                <a:solidFill>
                  <a:schemeClr val="tx1"/>
                </a:solidFill>
                <a:latin typeface="+mn-lt"/>
                <a:ea typeface="+mn-ea"/>
                <a:cs typeface="+mn-cs"/>
              </a:rPr>
              <a:t>Campylobacteriosis</a:t>
            </a:r>
            <a:r>
              <a:rPr lang="en-US" sz="1200" b="0" i="0" u="none" strike="noStrike" kern="1200" baseline="0" dirty="0" smtClean="0">
                <a:solidFill>
                  <a:schemeClr val="tx1"/>
                </a:solidFill>
                <a:latin typeface="+mn-lt"/>
                <a:ea typeface="+mn-ea"/>
                <a:cs typeface="+mn-cs"/>
              </a:rPr>
              <a:t> are more common when temperatures are higher </a:t>
            </a:r>
          </a:p>
          <a:p>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14</a:t>
            </a:fld>
            <a:endParaRPr lang="de-DE"/>
          </a:p>
        </p:txBody>
      </p:sp>
    </p:spTree>
    <p:extLst>
      <p:ext uri="{BB962C8B-B14F-4D97-AF65-F5344CB8AC3E}">
        <p14:creationId xmlns:p14="http://schemas.microsoft.com/office/powerpoint/2010/main" xmlns="" val="400160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illustrates how humans can become exposed to waterborne diseases, which typically present in the weeks following a flood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Human exposures to waterborne diseases can occur via drinking water, as well as recreational waters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15</a:t>
            </a:fld>
            <a:endParaRPr lang="de-DE"/>
          </a:p>
        </p:txBody>
      </p:sp>
    </p:spTree>
    <p:extLst>
      <p:ext uri="{BB962C8B-B14F-4D97-AF65-F5344CB8AC3E}">
        <p14:creationId xmlns:p14="http://schemas.microsoft.com/office/powerpoint/2010/main" xmlns="" val="258081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public is familiar with the health risks of smoking, but not so for climate change. When asked about climate change, Americans don’t mention health impacts, and when asked about health impacts specifically, most believe it will affect people in a different time or place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Policies and other strategies intended to reduce carbon pollution and mitigate climate change can often have independent influences on human health. For example, reducing CO2 emissions  through renewable electrical power generation can reduce air pollutants like particles and sulfur dioxide. </a:t>
            </a:r>
            <a:br>
              <a:rPr lang="en-US" sz="1200" kern="1200" baseline="0" dirty="0" smtClean="0">
                <a:solidFill>
                  <a:schemeClr val="tx1"/>
                </a:solidFill>
                <a:latin typeface="+mn-lt"/>
                <a:ea typeface="+mn-ea"/>
                <a:cs typeface="+mn-cs"/>
              </a:rPr>
            </a:b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17</a:t>
            </a:fld>
            <a:endParaRPr lang="de-DE"/>
          </a:p>
        </p:txBody>
      </p:sp>
    </p:spTree>
    <p:extLst>
      <p:ext uri="{BB962C8B-B14F-4D97-AF65-F5344CB8AC3E}">
        <p14:creationId xmlns:p14="http://schemas.microsoft.com/office/powerpoint/2010/main" xmlns="" val="134171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Climate change threatens human health and well-being in many ways, including impacts from increased extreme weather events, wildfire, decreased air quality, diseases transmitted by insects, food and water, and threats to mental health. Some of these health impacts are already underway in the U.S. </a:t>
            </a:r>
          </a:p>
          <a:p>
            <a:pPr>
              <a:buFontTx/>
              <a:buChar char="-"/>
            </a:pPr>
            <a:endParaRPr lang="en-US"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0" kern="1200" baseline="0" dirty="0" smtClean="0">
                <a:solidFill>
                  <a:schemeClr val="tx1"/>
                </a:solidFill>
                <a:latin typeface="+mn-lt"/>
                <a:ea typeface="+mn-ea"/>
                <a:cs typeface="+mn-cs"/>
              </a:rPr>
              <a:t>Climate change will, absent other changes, amplify some of the existing health threats the nation now faces. Certain people and communities are especially vulnerable, including children, the elderly, the sick, the poor, and some communities of color. </a:t>
            </a:r>
            <a:r>
              <a:rPr lang="en-US" sz="1200" b="1"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0" kern="1200" baseline="0" dirty="0" smtClean="0">
                <a:solidFill>
                  <a:schemeClr val="tx1"/>
                </a:solidFill>
                <a:latin typeface="+mn-lt"/>
                <a:ea typeface="+mn-ea"/>
                <a:cs typeface="+mn-cs"/>
              </a:rPr>
              <a:t>Public health actions, especially preparedness and prevention, can do much to protect people from some of the impacts of climate change. Early action provides the largest health benefits. As threats increase, our ability to adapt to future changes may be limited. 	</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0" kern="1200" baseline="0" dirty="0" smtClean="0">
                <a:solidFill>
                  <a:schemeClr val="tx1"/>
                </a:solidFill>
                <a:latin typeface="+mn-lt"/>
                <a:ea typeface="+mn-ea"/>
                <a:cs typeface="+mn-cs"/>
              </a:rPr>
              <a:t>Responding to climate change provides opportunities to improve human health and well-being across many sectors, including energy, agriculture, and transportation. Many of these strategies offer a variety of benefits, protecting people while combating climate change and providing other societal benefits. 	</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US" sz="1200" b="0" kern="1200" baseline="0" dirty="0" smtClean="0">
              <a:solidFill>
                <a:schemeClr val="tx1"/>
              </a:solidFill>
              <a:latin typeface="+mn-lt"/>
              <a:ea typeface="+mn-ea"/>
              <a:cs typeface="+mn-cs"/>
            </a:endParaRPr>
          </a:p>
          <a:p>
            <a:pPr>
              <a:buFontTx/>
              <a:buChar char="-"/>
            </a:pPr>
            <a:endParaRPr lang="en-US" b="0"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18</a:t>
            </a:fld>
            <a:endParaRPr lang="de-DE"/>
          </a:p>
        </p:txBody>
      </p:sp>
    </p:spTree>
    <p:extLst>
      <p:ext uri="{BB962C8B-B14F-4D97-AF65-F5344CB8AC3E}">
        <p14:creationId xmlns:p14="http://schemas.microsoft.com/office/powerpoint/2010/main" xmlns="" val="77448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Avg</a:t>
            </a:r>
            <a:r>
              <a:rPr lang="en-US" dirty="0" smtClean="0"/>
              <a:t> annual </a:t>
            </a:r>
            <a:r>
              <a:rPr lang="en-US" dirty="0" err="1" smtClean="0"/>
              <a:t>precip</a:t>
            </a:r>
            <a:r>
              <a:rPr lang="en-US" baseline="0" dirty="0" smtClean="0"/>
              <a:t> has increased about 0.2 </a:t>
            </a:r>
            <a:r>
              <a:rPr lang="en-US" baseline="0" dirty="0" smtClean="0"/>
              <a:t>inches </a:t>
            </a:r>
            <a:r>
              <a:rPr lang="en-US" baseline="0" dirty="0" smtClean="0"/>
              <a:t>per decade</a:t>
            </a:r>
            <a:r>
              <a:rPr lang="en-US" dirty="0" smtClean="0"/>
              <a:t> </a:t>
            </a:r>
            <a:r>
              <a:rPr lang="en-US" baseline="0" dirty="0" smtClean="0"/>
              <a:t>from 1895-2011 but in some areas been decreasing </a:t>
            </a:r>
          </a:p>
          <a:p>
            <a:endParaRPr lang="en-US" dirty="0" smtClean="0"/>
          </a:p>
          <a:p>
            <a:r>
              <a:rPr lang="en-US" dirty="0" smtClean="0"/>
              <a:t>Caption: </a:t>
            </a:r>
            <a:r>
              <a:rPr lang="en-US" sz="1200" kern="1200" baseline="0" dirty="0" smtClean="0">
                <a:solidFill>
                  <a:schemeClr val="tx1"/>
                </a:solidFill>
                <a:latin typeface="+mn-lt"/>
                <a:ea typeface="+mn-ea"/>
                <a:cs typeface="+mn-cs"/>
              </a:rPr>
              <a:t>These projections, assuming continued increases in heat-trapping gas emissions (A2 scenario), illustrate: </a:t>
            </a:r>
          </a:p>
          <a:p>
            <a:pPr marL="228600" indent="-228600">
              <a:buAutoNum type="alphaLcParenR"/>
            </a:pPr>
            <a:r>
              <a:rPr lang="en-US" sz="1200" kern="1200" baseline="0" dirty="0" smtClean="0">
                <a:solidFill>
                  <a:schemeClr val="tx1"/>
                </a:solidFill>
                <a:latin typeface="+mn-lt"/>
                <a:ea typeface="+mn-ea"/>
                <a:cs typeface="+mn-cs"/>
              </a:rPr>
              <a:t>major losses in the water content of snowpack that fills  western rivers (snow water equivalent, or SWE); </a:t>
            </a:r>
          </a:p>
          <a:p>
            <a:pPr marL="228600" indent="-228600">
              <a:buAutoNum type="alphaLcParenR"/>
            </a:pPr>
            <a:r>
              <a:rPr lang="en-US" sz="1200" kern="1200" baseline="0" dirty="0" smtClean="0">
                <a:solidFill>
                  <a:schemeClr val="tx1"/>
                </a:solidFill>
                <a:latin typeface="+mn-lt"/>
                <a:ea typeface="+mn-ea"/>
                <a:cs typeface="+mn-cs"/>
              </a:rPr>
              <a:t>significant reductions in runoff in  California, Arizona, and the Central Rocky Mountains; and </a:t>
            </a:r>
          </a:p>
          <a:p>
            <a:pPr marL="0" indent="0">
              <a:buNone/>
            </a:pPr>
            <a:r>
              <a:rPr lang="en-US" sz="1200" kern="1200" baseline="0" dirty="0" smtClean="0">
                <a:solidFill>
                  <a:schemeClr val="tx1"/>
                </a:solidFill>
                <a:latin typeface="+mn-lt"/>
                <a:ea typeface="+mn-ea"/>
                <a:cs typeface="+mn-cs"/>
              </a:rPr>
              <a:t>c) reductions in soil moisture across the Southwest. The changes shown are for mid-century (2041-2070) as percentage changes from 1970-2000 conditions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19</a:t>
            </a:fld>
            <a:endParaRPr lang="de-DE"/>
          </a:p>
        </p:txBody>
      </p:sp>
    </p:spTree>
    <p:extLst>
      <p:ext uri="{BB962C8B-B14F-4D97-AF65-F5344CB8AC3E}">
        <p14:creationId xmlns:p14="http://schemas.microsoft.com/office/powerpoint/2010/main" xmlns="" val="26199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At regional scales, declined in last century in NW and increased in Mississippi basin and NE, but overall no clear trend in the US</a:t>
            </a:r>
          </a:p>
          <a:p>
            <a:pPr>
              <a:buFontTx/>
              <a:buChar char="-"/>
            </a:pPr>
            <a:r>
              <a:rPr lang="en-US" baseline="0" dirty="0" smtClean="0"/>
              <a:t>Annual runoff in Colorado River basin declined, while It increased in the Missouri River basin</a:t>
            </a:r>
          </a:p>
          <a:p>
            <a:pPr>
              <a:buFontTx/>
              <a:buChar char="-"/>
            </a:pPr>
            <a:r>
              <a:rPr lang="en-US" baseline="0" dirty="0" smtClean="0"/>
              <a:t>The figure here illustrates the </a:t>
            </a:r>
            <a:r>
              <a:rPr lang="en-US" baseline="0" dirty="0" err="1" smtClean="0"/>
              <a:t>streamflow</a:t>
            </a:r>
            <a:r>
              <a:rPr lang="en-US" baseline="0" dirty="0" smtClean="0"/>
              <a:t> projections for eight river basins</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20</a:t>
            </a:fld>
            <a:endParaRPr lang="de-DE"/>
          </a:p>
        </p:txBody>
      </p:sp>
    </p:spTree>
    <p:extLst>
      <p:ext uri="{BB962C8B-B14F-4D97-AF65-F5344CB8AC3E}">
        <p14:creationId xmlns:p14="http://schemas.microsoft.com/office/powerpoint/2010/main" xmlns="" val="2820096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Due to rising temps and changes in precipitation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smtClean="0"/>
              <a:t>Floods anticipated to increase in most regions even</a:t>
            </a:r>
            <a:r>
              <a:rPr lang="en-US" baseline="0" dirty="0" smtClean="0"/>
              <a:t> regions where </a:t>
            </a:r>
            <a:r>
              <a:rPr lang="en-US" baseline="0" dirty="0" err="1" smtClean="0"/>
              <a:t>precipiation</a:t>
            </a:r>
            <a:r>
              <a:rPr lang="en-US" baseline="0" dirty="0" smtClean="0"/>
              <a:t> is expected to decline due to a number of factors including soil moisture</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US" dirty="0" smtClean="0"/>
          </a:p>
        </p:txBody>
      </p:sp>
      <p:sp>
        <p:nvSpPr>
          <p:cNvPr id="4" name="Slide Number Placeholder 3"/>
          <p:cNvSpPr>
            <a:spLocks noGrp="1"/>
          </p:cNvSpPr>
          <p:nvPr>
            <p:ph type="sldNum" sz="quarter" idx="10"/>
          </p:nvPr>
        </p:nvSpPr>
        <p:spPr/>
        <p:txBody>
          <a:bodyPr/>
          <a:lstStyle/>
          <a:p>
            <a:fld id="{F9E45B69-FE74-4909-9079-449523C1A76F}" type="slidenum">
              <a:rPr lang="de-DE" smtClean="0"/>
              <a:pPr/>
              <a:t>21</a:t>
            </a:fld>
            <a:endParaRPr lang="de-DE"/>
          </a:p>
        </p:txBody>
      </p:sp>
    </p:spTree>
    <p:extLst>
      <p:ext uri="{BB962C8B-B14F-4D97-AF65-F5344CB8AC3E}">
        <p14:creationId xmlns:p14="http://schemas.microsoft.com/office/powerpoint/2010/main" xmlns="" val="382990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sz="1200" kern="1200" baseline="0" dirty="0" smtClean="0">
                <a:solidFill>
                  <a:schemeClr val="tx1"/>
                </a:solidFill>
                <a:latin typeface="+mn-lt"/>
                <a:ea typeface="+mn-ea"/>
                <a:cs typeface="+mn-cs"/>
              </a:rPr>
              <a:t>hampering progress in understanding the potential impacts on groundwater and groundwater- reliant systems of climate change </a:t>
            </a:r>
          </a:p>
          <a:p>
            <a:r>
              <a:rPr lang="en-US" sz="1200" kern="1200" baseline="0" dirty="0" smtClean="0">
                <a:solidFill>
                  <a:schemeClr val="tx1"/>
                </a:solidFill>
                <a:latin typeface="+mn-lt"/>
                <a:ea typeface="+mn-ea"/>
                <a:cs typeface="+mn-cs"/>
              </a:rPr>
              <a:t>-Thus, it is difficult to predict how climate changes will impact groundwater resources</a:t>
            </a:r>
          </a:p>
          <a:p>
            <a:r>
              <a:rPr lang="en-US" sz="1200" kern="1200" baseline="0" dirty="0" smtClean="0">
                <a:solidFill>
                  <a:schemeClr val="tx1"/>
                </a:solidFill>
                <a:latin typeface="+mn-lt"/>
                <a:ea typeface="+mn-ea"/>
                <a:cs typeface="+mn-cs"/>
              </a:rPr>
              <a:t>-But </a:t>
            </a:r>
            <a:r>
              <a:rPr lang="en-US" sz="1200" kern="1200" baseline="0" dirty="0" smtClean="0">
                <a:solidFill>
                  <a:schemeClr val="tx1"/>
                </a:solidFill>
                <a:latin typeface="+mn-lt"/>
                <a:ea typeface="+mn-ea"/>
                <a:cs typeface="+mn-cs"/>
              </a:rPr>
              <a:t>surface declines have already resulted in increased groundwater use in many areas adding more stress to resources</a:t>
            </a:r>
          </a:p>
          <a:p>
            <a:r>
              <a:rPr lang="en-US" sz="1200" kern="1200" baseline="0" dirty="0" smtClean="0">
                <a:solidFill>
                  <a:schemeClr val="tx1"/>
                </a:solidFill>
                <a:latin typeface="+mn-lt"/>
                <a:ea typeface="+mn-ea"/>
                <a:cs typeface="+mn-cs"/>
              </a:rPr>
              <a:t>-In </a:t>
            </a:r>
            <a:r>
              <a:rPr lang="en-US" sz="1200" kern="1200" baseline="0" dirty="0" smtClean="0">
                <a:solidFill>
                  <a:schemeClr val="tx1"/>
                </a:solidFill>
                <a:latin typeface="+mn-lt"/>
                <a:ea typeface="+mn-ea"/>
                <a:cs typeface="+mn-cs"/>
              </a:rPr>
              <a:t>mountainous areas where a disproportionate amount of groundwater recharge is from snowmelt, predictions of disruptions of these recharge rates are very likely</a:t>
            </a:r>
          </a:p>
          <a:p>
            <a:r>
              <a:rPr lang="en-US" sz="1200" kern="1200" baseline="0" dirty="0" smtClean="0">
                <a:solidFill>
                  <a:schemeClr val="tx1"/>
                </a:solidFill>
                <a:latin typeface="+mn-lt"/>
                <a:ea typeface="+mn-ea"/>
                <a:cs typeface="+mn-cs"/>
              </a:rPr>
              <a:t>-Caption: Groundwater aquifers are found throughout the U.S., but they vary dramatically  in terms of ability to store and recharge water. On this map, differences in geology are  illustrated: blue is unconsolidated sand and gravel; yellow is semi-consolidated sand;  green is sandstone; brown is carbonate‐rock; and red is igneous and metamorphic rock.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22</a:t>
            </a:fld>
            <a:endParaRPr lang="de-DE"/>
          </a:p>
        </p:txBody>
      </p:sp>
    </p:spTree>
    <p:extLst>
      <p:ext uri="{BB962C8B-B14F-4D97-AF65-F5344CB8AC3E}">
        <p14:creationId xmlns:p14="http://schemas.microsoft.com/office/powerpoint/2010/main" xmlns="" val="274055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25-55% increase in sediment runoff</a:t>
            </a:r>
            <a:r>
              <a:rPr lang="en-US" baseline="0" dirty="0" smtClean="0"/>
              <a:t> expected</a:t>
            </a:r>
          </a:p>
          <a:p>
            <a:r>
              <a:rPr lang="en-US" baseline="0" dirty="0" smtClean="0"/>
              <a:t>-Increased </a:t>
            </a:r>
            <a:r>
              <a:rPr lang="en-US" baseline="0" dirty="0" err="1" smtClean="0"/>
              <a:t>occurences</a:t>
            </a:r>
            <a:r>
              <a:rPr lang="en-US" baseline="0" dirty="0" smtClean="0"/>
              <a:t> of HABs</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23</a:t>
            </a:fld>
            <a:endParaRPr lang="de-DE"/>
          </a:p>
        </p:txBody>
      </p:sp>
    </p:spTree>
    <p:extLst>
      <p:ext uri="{BB962C8B-B14F-4D97-AF65-F5344CB8AC3E}">
        <p14:creationId xmlns:p14="http://schemas.microsoft.com/office/powerpoint/2010/main" xmlns="" val="3256416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 capita water withdrawal has decreased due to pricing programs</a:t>
            </a:r>
            <a:r>
              <a:rPr lang="en-US" baseline="0" dirty="0" smtClean="0"/>
              <a:t> and </a:t>
            </a:r>
            <a:r>
              <a:rPr lang="en-US" dirty="0" smtClean="0"/>
              <a:t>increased efficiency water use</a:t>
            </a:r>
          </a:p>
          <a:p>
            <a:endParaRPr lang="en-US" dirty="0" smtClean="0"/>
          </a:p>
          <a:p>
            <a:r>
              <a:rPr lang="en-US" dirty="0" smtClean="0"/>
              <a:t>-</a:t>
            </a:r>
            <a:r>
              <a:rPr lang="en-US" sz="1200" kern="1200" baseline="0" dirty="0" smtClean="0">
                <a:solidFill>
                  <a:schemeClr val="tx1"/>
                </a:solidFill>
                <a:latin typeface="+mn-lt"/>
                <a:ea typeface="+mn-ea"/>
                <a:cs typeface="+mn-cs"/>
              </a:rPr>
              <a:t>Higher  water temperatures affect both the effectiveness of electric generation and cooling </a:t>
            </a:r>
            <a:r>
              <a:rPr lang="en-US" sz="1200" kern="1200" baseline="0" dirty="0" smtClean="0">
                <a:solidFill>
                  <a:schemeClr val="tx1"/>
                </a:solidFill>
                <a:latin typeface="+mn-lt"/>
                <a:ea typeface="+mn-ea"/>
                <a:cs typeface="+mn-cs"/>
              </a:rPr>
              <a:t>processes and </a:t>
            </a:r>
            <a:r>
              <a:rPr lang="en-US" sz="1200" kern="1200" baseline="0" dirty="0" smtClean="0">
                <a:solidFill>
                  <a:schemeClr val="tx1"/>
                </a:solidFill>
                <a:latin typeface="+mn-lt"/>
                <a:ea typeface="+mn-ea"/>
                <a:cs typeface="+mn-cs"/>
              </a:rPr>
              <a:t>the ability to discharge heated water to </a:t>
            </a:r>
            <a:r>
              <a:rPr lang="en-US" sz="1200" kern="1200" baseline="0" dirty="0" smtClean="0">
                <a:solidFill>
                  <a:schemeClr val="tx1"/>
                </a:solidFill>
                <a:latin typeface="+mn-lt"/>
                <a:ea typeface="+mn-ea"/>
                <a:cs typeface="+mn-cs"/>
              </a:rPr>
              <a:t>streams</a:t>
            </a:r>
          </a:p>
          <a:p>
            <a:r>
              <a:rPr lang="en-US" sz="1200" kern="1200" baseline="0" dirty="0" smtClean="0">
                <a:solidFill>
                  <a:schemeClr val="tx1"/>
                </a:solidFill>
                <a:latin typeface="+mn-lt"/>
                <a:ea typeface="+mn-ea"/>
                <a:cs typeface="+mn-cs"/>
              </a:rPr>
              <a:t>-This increases number of impacts on ecosystems downstream</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E45B69-FE74-4909-9079-449523C1A76F}" type="slidenum">
              <a:rPr lang="de-DE" smtClean="0"/>
              <a:pPr/>
              <a:t>24</a:t>
            </a:fld>
            <a:endParaRPr lang="de-DE"/>
          </a:p>
        </p:txBody>
      </p:sp>
    </p:spTree>
    <p:extLst>
      <p:ext uri="{BB962C8B-B14F-4D97-AF65-F5344CB8AC3E}">
        <p14:creationId xmlns:p14="http://schemas.microsoft.com/office/powerpoint/2010/main" xmlns="" val="2935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Asthma accounts for one-quarter of all emergency room visits in the U.S. – 1.75 million each year. Costs for this chronic disease increased from an estimated $53 billion in 2002 to about $56 billion in 2007</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 2010, an estimated 25.7 million Americans had asthma, which has become a problem in every </a:t>
            </a:r>
            <a:r>
              <a:rPr lang="en-US" sz="1200" kern="1200" baseline="0" dirty="0" smtClean="0">
                <a:solidFill>
                  <a:schemeClr val="tx1"/>
                </a:solidFill>
                <a:latin typeface="+mn-lt"/>
                <a:ea typeface="+mn-ea"/>
                <a:cs typeface="+mn-cs"/>
              </a:rPr>
              <a:t>state, prevalent </a:t>
            </a:r>
            <a:r>
              <a:rPr lang="en-US" sz="1200" kern="1200" baseline="0" dirty="0" smtClean="0">
                <a:solidFill>
                  <a:schemeClr val="tx1"/>
                </a:solidFill>
                <a:latin typeface="+mn-lt"/>
                <a:ea typeface="+mn-ea"/>
                <a:cs typeface="+mn-cs"/>
              </a:rPr>
              <a:t>in California’s Central Valley, where one out of every six children has asthma symptoms.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5</a:t>
            </a:fld>
            <a:endParaRPr lang="de-DE"/>
          </a:p>
        </p:txBody>
      </p:sp>
    </p:spTree>
    <p:extLst>
      <p:ext uri="{BB962C8B-B14F-4D97-AF65-F5344CB8AC3E}">
        <p14:creationId xmlns:p14="http://schemas.microsoft.com/office/powerpoint/2010/main" xmlns="" val="2695835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2005-2060 associated with increasing </a:t>
            </a:r>
            <a:r>
              <a:rPr lang="en-US" dirty="0" smtClean="0"/>
              <a:t>temps</a:t>
            </a:r>
          </a:p>
          <a:p>
            <a:r>
              <a:rPr lang="en-US" dirty="0" smtClean="0"/>
              <a:t>-Increasing temperatures</a:t>
            </a:r>
            <a:r>
              <a:rPr lang="en-US" baseline="0" dirty="0" smtClean="0"/>
              <a:t> will significantly increase demand for water and stress resources even more</a:t>
            </a:r>
          </a:p>
          <a:p>
            <a:r>
              <a:rPr lang="en-US" baseline="0" dirty="0" smtClean="0"/>
              <a:t>-LEFT: best case scenario</a:t>
            </a:r>
          </a:p>
          <a:p>
            <a:r>
              <a:rPr lang="en-US" baseline="0" dirty="0" smtClean="0"/>
              <a:t>-RIGHT: </a:t>
            </a:r>
            <a:r>
              <a:rPr lang="en-US" baseline="0" smtClean="0"/>
              <a:t>worst case</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25</a:t>
            </a:fld>
            <a:endParaRPr lang="de-DE"/>
          </a:p>
        </p:txBody>
      </p:sp>
    </p:spTree>
    <p:extLst>
      <p:ext uri="{BB962C8B-B14F-4D97-AF65-F5344CB8AC3E}">
        <p14:creationId xmlns:p14="http://schemas.microsoft.com/office/powerpoint/2010/main" xmlns="" val="65684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Rising temperatures cause pollen seasons to begin earlier and last longer which causes a lot health issues with allergens such as pollen and mold.</a:t>
            </a:r>
          </a:p>
          <a:p>
            <a:r>
              <a:rPr lang="en-US" sz="1200" kern="1200" baseline="0" dirty="0" smtClean="0">
                <a:solidFill>
                  <a:schemeClr val="tx1"/>
                </a:solidFill>
                <a:latin typeface="+mn-lt"/>
                <a:ea typeface="+mn-ea"/>
                <a:cs typeface="+mn-cs"/>
              </a:rPr>
              <a:t>(far right): One ragweed plant can produce one billion grains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6</a:t>
            </a:fld>
            <a:endParaRPr lang="de-DE"/>
          </a:p>
        </p:txBody>
      </p:sp>
    </p:spTree>
    <p:extLst>
      <p:ext uri="{BB962C8B-B14F-4D97-AF65-F5344CB8AC3E}">
        <p14:creationId xmlns:p14="http://schemas.microsoft.com/office/powerpoint/2010/main" xmlns="" val="319069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a:t>
            </a:r>
            <a:r>
              <a:rPr lang="en-US" baseline="0" dirty="0" smtClean="0"/>
              <a:t> increase in pollen seasons has been in Northern </a:t>
            </a:r>
            <a:r>
              <a:rPr lang="en-US" baseline="0" dirty="0" smtClean="0"/>
              <a:t>cities by about 13-27 days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7</a:t>
            </a:fld>
            <a:endParaRPr lang="de-DE"/>
          </a:p>
        </p:txBody>
      </p:sp>
    </p:spTree>
    <p:extLst>
      <p:ext uri="{BB962C8B-B14F-4D97-AF65-F5344CB8AC3E}">
        <p14:creationId xmlns:p14="http://schemas.microsoft.com/office/powerpoint/2010/main" xmlns="" val="233339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Shown here, forest fires in Quebec, Canada during July 2002 resulted in up to a 30-fold increase in airborne fine particle concentrations in Baltimore, Maryland, a city nearly a thousand miles downwind.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a:t>
            </a:r>
            <a:r>
              <a:rPr lang="en-US" sz="1200" kern="1200" baseline="0" dirty="0" smtClean="0">
                <a:solidFill>
                  <a:schemeClr val="tx1"/>
                </a:solidFill>
                <a:latin typeface="+mn-lt"/>
                <a:ea typeface="+mn-ea"/>
                <a:cs typeface="+mn-cs"/>
              </a:rPr>
              <a:t>fine particles, which are extremely harmful to human health, not only effect outdoor air quality, but also penetrate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a:t>
            </a:r>
            <a:r>
              <a:rPr lang="en-US" sz="1200" kern="1200" baseline="0" dirty="0" smtClean="0">
                <a:solidFill>
                  <a:schemeClr val="tx1"/>
                </a:solidFill>
                <a:latin typeface="+mn-lt"/>
                <a:ea typeface="+mn-ea"/>
                <a:cs typeface="+mn-cs"/>
              </a:rPr>
              <a:t>2012 wildfire season, at almost 9.2 million acres </a:t>
            </a:r>
            <a:r>
              <a:rPr lang="en-US" sz="1200" kern="1200" baseline="0" dirty="0" smtClean="0">
                <a:solidFill>
                  <a:schemeClr val="tx1"/>
                </a:solidFill>
                <a:latin typeface="+mn-lt"/>
                <a:ea typeface="+mn-ea"/>
                <a:cs typeface="+mn-cs"/>
              </a:rPr>
              <a:t>burned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-Estimated </a:t>
            </a:r>
            <a:r>
              <a:rPr lang="en-US" sz="1200" kern="1200" baseline="0" dirty="0" smtClean="0">
                <a:solidFill>
                  <a:schemeClr val="tx1"/>
                </a:solidFill>
                <a:latin typeface="+mn-lt"/>
                <a:ea typeface="+mn-ea"/>
                <a:cs typeface="+mn-cs"/>
              </a:rPr>
              <a:t>global deaths from landscape fire smoke have been estimated at 260,000 to 600,000 annually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9</a:t>
            </a:fld>
            <a:endParaRPr lang="de-DE"/>
          </a:p>
        </p:txBody>
      </p:sp>
    </p:spTree>
    <p:extLst>
      <p:ext uri="{BB962C8B-B14F-4D97-AF65-F5344CB8AC3E}">
        <p14:creationId xmlns:p14="http://schemas.microsoft.com/office/powerpoint/2010/main" xmlns="" val="99886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can cause complications with pre-existing conditions</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10</a:t>
            </a:fld>
            <a:endParaRPr lang="de-DE"/>
          </a:p>
        </p:txBody>
      </p:sp>
    </p:spTree>
    <p:extLst>
      <p:ext uri="{BB962C8B-B14F-4D97-AF65-F5344CB8AC3E}">
        <p14:creationId xmlns:p14="http://schemas.microsoft.com/office/powerpoint/2010/main" xmlns="" val="124266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 data are for 1971-2000 (farthest left </a:t>
            </a:r>
            <a:r>
              <a:rPr lang="en-US" dirty="0" smtClean="0"/>
              <a:t>bar </a:t>
            </a:r>
            <a:r>
              <a:rPr lang="en-US" dirty="0" smtClean="0"/>
              <a:t>in plots). Projections shown are 30-year averages centered on 2035, 2055, and 2085.</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Projections of days per year with </a:t>
            </a:r>
            <a:r>
              <a:rPr lang="en-US" dirty="0" smtClean="0"/>
              <a:t>temperatures </a:t>
            </a:r>
            <a:r>
              <a:rPr lang="en-US" dirty="0" smtClean="0"/>
              <a:t>greater than 100°F under a lower-emissions scenario in which emissions </a:t>
            </a:r>
            <a:r>
              <a:rPr lang="en-US" dirty="0" smtClean="0"/>
              <a:t>of </a:t>
            </a:r>
            <a:r>
              <a:rPr lang="en-US" dirty="0" smtClean="0"/>
              <a:t>heat-trapping gases are substantially reduced and a higher-emissions scenario in </a:t>
            </a:r>
            <a:r>
              <a:rPr lang="en-US" dirty="0" smtClean="0"/>
              <a:t>which </a:t>
            </a:r>
            <a:r>
              <a:rPr lang="en-US" dirty="0" smtClean="0"/>
              <a:t>emissions continue to grow</a:t>
            </a:r>
            <a:endParaRPr lang="en-US" dirty="0" smtClean="0">
              <a:solidFill>
                <a:schemeClr val="accent3"/>
              </a:solidFill>
            </a:endParaRPr>
          </a:p>
          <a:p>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11</a:t>
            </a:fld>
            <a:endParaRPr lang="de-DE"/>
          </a:p>
        </p:txBody>
      </p:sp>
    </p:spTree>
    <p:extLst>
      <p:ext uri="{BB962C8B-B14F-4D97-AF65-F5344CB8AC3E}">
        <p14:creationId xmlns:p14="http://schemas.microsoft.com/office/powerpoint/2010/main" xmlns="" val="134811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Deaths due to floods are about 98 per year</a:t>
            </a:r>
          </a:p>
          <a:p>
            <a:r>
              <a:rPr lang="en-US" dirty="0" smtClean="0"/>
              <a:t>Majority</a:t>
            </a:r>
            <a:r>
              <a:rPr lang="en-US" baseline="0" dirty="0" smtClean="0"/>
              <a:t> of deaths is caused by drowning</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12</a:t>
            </a:fld>
            <a:endParaRPr lang="de-DE"/>
          </a:p>
        </p:txBody>
      </p:sp>
    </p:spTree>
    <p:extLst>
      <p:ext uri="{BB962C8B-B14F-4D97-AF65-F5344CB8AC3E}">
        <p14:creationId xmlns:p14="http://schemas.microsoft.com/office/powerpoint/2010/main" xmlns="" val="217570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The geographic and seasonal distribution of insect populations, and the diseases they can carry, depend not only on climate, but on land use, socioeconomic and cultural factors, insect control, access to health care, and human responses to disease risk, among other factors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maps show the projected change in suitable habitat for the tick that 3 transmits Lyme disease for the 2020s, 2050s, and 2080s. The areas in orange are projected to be newly suitable habitat for the tick, by 2080. Parts of Florida, Mississippi, and Texas are projected to see a reduction in suitable habitat by 2080. </a:t>
            </a:r>
            <a:endParaRPr lang="en-US" dirty="0"/>
          </a:p>
        </p:txBody>
      </p:sp>
      <p:sp>
        <p:nvSpPr>
          <p:cNvPr id="4" name="Slide Number Placeholder 3"/>
          <p:cNvSpPr>
            <a:spLocks noGrp="1"/>
          </p:cNvSpPr>
          <p:nvPr>
            <p:ph type="sldNum" sz="quarter" idx="10"/>
          </p:nvPr>
        </p:nvSpPr>
        <p:spPr/>
        <p:txBody>
          <a:bodyPr/>
          <a:lstStyle/>
          <a:p>
            <a:fld id="{F9E45B69-FE74-4909-9079-449523C1A76F}" type="slidenum">
              <a:rPr lang="de-DE" smtClean="0"/>
              <a:pPr/>
              <a:t>13</a:t>
            </a:fld>
            <a:endParaRPr lang="de-DE"/>
          </a:p>
        </p:txBody>
      </p:sp>
    </p:spTree>
    <p:extLst>
      <p:ext uri="{BB962C8B-B14F-4D97-AF65-F5344CB8AC3E}">
        <p14:creationId xmlns:p14="http://schemas.microsoft.com/office/powerpoint/2010/main" xmlns="" val="2001916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7090633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3428843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1339936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9888699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88896908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34108819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120300218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174099774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840759" cy="1368152"/>
          </a:xfrm>
        </p:spPr>
        <p:txBody>
          <a:bodyPr>
            <a:noAutofit/>
          </a:bodyPr>
          <a:lstStyle>
            <a:lvl1pPr>
              <a:defRPr sz="4200" spc="300"/>
            </a:lvl1pPr>
          </a:lstStyle>
          <a:p>
            <a:r>
              <a:rPr lang="en-US" dirty="0" smtClean="0"/>
              <a:t>Click to edit Master</a:t>
            </a:r>
            <a:endParaRPr lang="en-US" dirty="0"/>
          </a:p>
        </p:txBody>
      </p:sp>
      <p:sp>
        <p:nvSpPr>
          <p:cNvPr id="3" name="Content Placeholder 2"/>
          <p:cNvSpPr>
            <a:spLocks noGrp="1"/>
          </p:cNvSpPr>
          <p:nvPr>
            <p:ph idx="1"/>
          </p:nvPr>
        </p:nvSpPr>
        <p:spPr>
          <a:xfrm>
            <a:off x="251520" y="1268760"/>
            <a:ext cx="7272808" cy="5400600"/>
          </a:xfrm>
        </p:spPr>
        <p:txBody>
          <a:bodyPr/>
          <a:lstStyle>
            <a:lvl1pPr>
              <a:defRPr sz="2700">
                <a:solidFill>
                  <a:srgbClr val="888888"/>
                </a:solidFill>
              </a:defRPr>
            </a:lvl1pPr>
            <a:lvl2pPr>
              <a:defRPr sz="2400">
                <a:solidFill>
                  <a:schemeClr val="bg1">
                    <a:lumMod val="65000"/>
                  </a:schemeClr>
                </a:solidFill>
              </a:defRPr>
            </a:lvl2pPr>
            <a:lvl3pPr>
              <a:defRPr sz="2000">
                <a:solidFill>
                  <a:schemeClr val="bg1">
                    <a:lumMod val="65000"/>
                  </a:schemeClr>
                </a:solidFill>
              </a:defRPr>
            </a:lvl3pPr>
            <a:lvl4pPr>
              <a:defRPr sz="1800">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9099431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673D-12C0-48B2-AD18-FA7F62F90354}" type="datetime1">
              <a:rPr lang="de-DE" smtClean="0"/>
              <a:pPr/>
              <a:t>16.04.2013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11451908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67673D-12C0-48B2-AD18-FA7F62F90354}" type="datetime1">
              <a:rPr lang="de-DE" smtClean="0"/>
              <a:pPr/>
              <a:t>16.04.2013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387955360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67673D-12C0-48B2-AD18-FA7F62F90354}" type="datetime1">
              <a:rPr lang="de-DE" smtClean="0"/>
              <a:pPr/>
              <a:t>16.04.2013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2838991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67673D-12C0-48B2-AD18-FA7F62F90354}" type="datetime1">
              <a:rPr lang="de-DE" smtClean="0"/>
              <a:pPr/>
              <a:t>16.04.2013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0720877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7673D-12C0-48B2-AD18-FA7F62F90354}" type="datetime1">
              <a:rPr lang="de-DE" smtClean="0"/>
              <a:pPr/>
              <a:t>16.04.2013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87865887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7673D-12C0-48B2-AD18-FA7F62F90354}" type="datetime1">
              <a:rPr lang="de-DE" smtClean="0"/>
              <a:pPr/>
              <a:t>16.04.2013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128052182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7673D-12C0-48B2-AD18-FA7F62F90354}" type="datetime1">
              <a:rPr lang="de-DE" smtClean="0"/>
              <a:pPr/>
              <a:t>16.04.2013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32390530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67673D-12C0-48B2-AD18-FA7F62F90354}" type="datetime1">
              <a:rPr lang="de-DE" smtClean="0"/>
              <a:pPr/>
              <a:t>16.04.2013</a:t>
            </a:fld>
            <a:endParaRPr lang="de-DE"/>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B57BC9F-53F9-4D15-BE9E-3E34AF5D6CF7}" type="slidenum">
              <a:rPr lang="de-DE" smtClean="0"/>
              <a:pPr/>
              <a:t>‹#›</a:t>
            </a:fld>
            <a:endParaRPr lang="de-DE"/>
          </a:p>
        </p:txBody>
      </p:sp>
    </p:spTree>
    <p:extLst>
      <p:ext uri="{BB962C8B-B14F-4D97-AF65-F5344CB8AC3E}">
        <p14:creationId xmlns:p14="http://schemas.microsoft.com/office/powerpoint/2010/main" xmlns="" val="27433609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92696"/>
            <a:ext cx="6336703" cy="2926092"/>
          </a:xfrm>
        </p:spPr>
        <p:txBody>
          <a:bodyPr/>
          <a:lstStyle/>
          <a:p>
            <a:r>
              <a:rPr lang="en-US" spc="600" dirty="0" smtClean="0"/>
              <a:t>Impacts of </a:t>
            </a:r>
            <a:r>
              <a:rPr lang="en-US" spc="600" dirty="0" smtClean="0">
                <a:solidFill>
                  <a:schemeClr val="accent3"/>
                </a:solidFill>
              </a:rPr>
              <a:t>Climate Change </a:t>
            </a:r>
            <a:r>
              <a:rPr lang="en-US" spc="600" dirty="0" smtClean="0"/>
              <a:t>on the U.S.</a:t>
            </a:r>
            <a:endParaRPr lang="en-US" spc="600" dirty="0"/>
          </a:p>
        </p:txBody>
      </p:sp>
      <p:sp>
        <p:nvSpPr>
          <p:cNvPr id="3" name="Subtitle 2"/>
          <p:cNvSpPr>
            <a:spLocks noGrp="1"/>
          </p:cNvSpPr>
          <p:nvPr>
            <p:ph type="subTitle" idx="1"/>
          </p:nvPr>
        </p:nvSpPr>
        <p:spPr>
          <a:xfrm>
            <a:off x="1043608" y="4266858"/>
            <a:ext cx="5760639" cy="1466398"/>
          </a:xfrm>
        </p:spPr>
        <p:txBody>
          <a:bodyPr>
            <a:normAutofit/>
          </a:bodyPr>
          <a:lstStyle/>
          <a:p>
            <a:pPr algn="l"/>
            <a:r>
              <a:rPr lang="en-US" b="1" spc="600" dirty="0" err="1" smtClean="0"/>
              <a:t>Benpei</a:t>
            </a:r>
            <a:r>
              <a:rPr lang="en-US" b="1" spc="600" dirty="0" smtClean="0"/>
              <a:t> </a:t>
            </a:r>
            <a:r>
              <a:rPr lang="en-US" b="1" spc="600" dirty="0" smtClean="0">
                <a:solidFill>
                  <a:schemeClr val="accent3"/>
                </a:solidFill>
              </a:rPr>
              <a:t>Cao </a:t>
            </a:r>
          </a:p>
          <a:p>
            <a:pPr algn="l"/>
            <a:r>
              <a:rPr lang="en-US" b="1" spc="600" dirty="0" smtClean="0"/>
              <a:t>Tianlin </a:t>
            </a:r>
            <a:r>
              <a:rPr lang="en-US" b="1" spc="600" dirty="0" smtClean="0">
                <a:solidFill>
                  <a:schemeClr val="accent3"/>
                </a:solidFill>
              </a:rPr>
              <a:t>Chang </a:t>
            </a:r>
          </a:p>
          <a:p>
            <a:pPr algn="l"/>
            <a:r>
              <a:rPr lang="en-US" b="1" spc="600" dirty="0" smtClean="0"/>
              <a:t>Michael </a:t>
            </a:r>
            <a:r>
              <a:rPr lang="en-US" b="1" spc="600" dirty="0" smtClean="0">
                <a:solidFill>
                  <a:schemeClr val="accent3"/>
                </a:solidFill>
              </a:rPr>
              <a:t>McKenzie</a:t>
            </a:r>
            <a:endParaRPr lang="en-US" b="1" spc="600" dirty="0">
              <a:solidFill>
                <a:schemeClr val="accent3"/>
              </a:solidFill>
            </a:endParaRPr>
          </a:p>
        </p:txBody>
      </p:sp>
      <p:sp>
        <p:nvSpPr>
          <p:cNvPr id="4" name="Slide Number Placeholder 3"/>
          <p:cNvSpPr>
            <a:spLocks noGrp="1"/>
          </p:cNvSpPr>
          <p:nvPr>
            <p:ph type="sldNum" sz="quarter" idx="12"/>
          </p:nvPr>
        </p:nvSpPr>
        <p:spPr/>
        <p:txBody>
          <a:bodyPr/>
          <a:lstStyle/>
          <a:p>
            <a:fld id="{4B57BC9F-53F9-4D15-BE9E-3E34AF5D6CF7}" type="slidenum">
              <a:rPr lang="de-DE" smtClean="0"/>
              <a:pPr/>
              <a:t>1</a:t>
            </a:fld>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Heat</a:t>
            </a:r>
            <a:endParaRPr lang="en-US" dirty="0"/>
          </a:p>
        </p:txBody>
      </p:sp>
      <p:sp>
        <p:nvSpPr>
          <p:cNvPr id="3" name="Content Placeholder 2"/>
          <p:cNvSpPr>
            <a:spLocks noGrp="1"/>
          </p:cNvSpPr>
          <p:nvPr>
            <p:ph idx="1"/>
          </p:nvPr>
        </p:nvSpPr>
        <p:spPr>
          <a:xfrm>
            <a:off x="179512" y="1268760"/>
            <a:ext cx="7416824" cy="5400600"/>
          </a:xfrm>
        </p:spPr>
        <p:txBody>
          <a:bodyPr>
            <a:normAutofit/>
          </a:bodyPr>
          <a:lstStyle/>
          <a:p>
            <a:r>
              <a:rPr lang="en-US" dirty="0" smtClean="0"/>
              <a:t>Heat waves have caused dramatic </a:t>
            </a:r>
            <a:br>
              <a:rPr lang="en-US" dirty="0" smtClean="0"/>
            </a:br>
            <a:r>
              <a:rPr lang="en-US" dirty="0" smtClean="0"/>
              <a:t>increases in death </a:t>
            </a:r>
            <a:r>
              <a:rPr lang="en-US" dirty="0" smtClean="0"/>
              <a:t>rates</a:t>
            </a:r>
          </a:p>
          <a:p>
            <a:pPr lvl="1"/>
            <a:r>
              <a:rPr lang="en-US" dirty="0" smtClean="0"/>
              <a:t>More frequent extreme heat events predicted</a:t>
            </a:r>
          </a:p>
          <a:p>
            <a:pPr lvl="1"/>
            <a:r>
              <a:rPr lang="en-US" dirty="0" smtClean="0"/>
              <a:t>Increased hospitalizations for cardiovascular, kidney, respiratory </a:t>
            </a:r>
            <a:r>
              <a:rPr lang="en-US" dirty="0" smtClean="0"/>
              <a:t>disorders, heat </a:t>
            </a:r>
            <a:r>
              <a:rPr lang="en-US" dirty="0" smtClean="0"/>
              <a:t>stroke, &amp; </a:t>
            </a:r>
            <a:r>
              <a:rPr lang="en-US" dirty="0" err="1" smtClean="0"/>
              <a:t>cerebro</a:t>
            </a:r>
            <a:r>
              <a:rPr lang="en-US" dirty="0" smtClean="0"/>
              <a:t>-vascular diseases</a:t>
            </a:r>
          </a:p>
          <a:p>
            <a:r>
              <a:rPr lang="en-US" dirty="0" smtClean="0"/>
              <a:t>Solutions</a:t>
            </a:r>
          </a:p>
          <a:p>
            <a:pPr lvl="1"/>
            <a:r>
              <a:rPr lang="en-US" dirty="0" smtClean="0"/>
              <a:t>Some </a:t>
            </a:r>
            <a:r>
              <a:rPr lang="en-US" dirty="0" smtClean="0"/>
              <a:t>risks decreased due to better forecasting, early warning systems, and increased access to air conditioning</a:t>
            </a:r>
            <a:endParaRPr lang="en-US" dirty="0"/>
          </a:p>
        </p:txBody>
      </p:sp>
      <p:pic>
        <p:nvPicPr>
          <p:cNvPr id="32770" name="Picture 2" descr="https://encrypted-tbn1.gstatic.com/images?q=tbn:ANd9GcRU_VNODR75pGFPMRV7urx1Jz3tVchvgeNEufpCFFTRPE0_1Rzt"/>
          <p:cNvPicPr>
            <a:picLocks noChangeAspect="1" noChangeArrowheads="1"/>
          </p:cNvPicPr>
          <p:nvPr/>
        </p:nvPicPr>
        <p:blipFill>
          <a:blip r:embed="rId3" cstate="print"/>
          <a:srcRect/>
          <a:stretch>
            <a:fillRect/>
          </a:stretch>
        </p:blipFill>
        <p:spPr bwMode="auto">
          <a:xfrm>
            <a:off x="6156177" y="116632"/>
            <a:ext cx="2880320" cy="216024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Heat</a:t>
            </a:r>
            <a:endParaRPr lang="en-US" dirty="0"/>
          </a:p>
        </p:txBody>
      </p:sp>
      <p:pic>
        <p:nvPicPr>
          <p:cNvPr id="30722" name="Picture 2"/>
          <p:cNvPicPr>
            <a:picLocks noChangeAspect="1" noChangeArrowheads="1"/>
          </p:cNvPicPr>
          <p:nvPr/>
        </p:nvPicPr>
        <p:blipFill>
          <a:blip r:embed="rId3" cstate="print"/>
          <a:srcRect t="2787"/>
          <a:stretch>
            <a:fillRect/>
          </a:stretch>
        </p:blipFill>
        <p:spPr bwMode="auto">
          <a:xfrm>
            <a:off x="683568" y="908720"/>
            <a:ext cx="7359508" cy="502329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Extreme Events</a:t>
            </a:r>
            <a:endParaRPr lang="en-US" dirty="0"/>
          </a:p>
        </p:txBody>
      </p:sp>
      <p:sp>
        <p:nvSpPr>
          <p:cNvPr id="3" name="Content Placeholder 2"/>
          <p:cNvSpPr>
            <a:spLocks noGrp="1"/>
          </p:cNvSpPr>
          <p:nvPr>
            <p:ph idx="1"/>
          </p:nvPr>
        </p:nvSpPr>
        <p:spPr>
          <a:xfrm>
            <a:off x="251520" y="1700808"/>
            <a:ext cx="7272808" cy="4968552"/>
          </a:xfrm>
        </p:spPr>
        <p:txBody>
          <a:bodyPr/>
          <a:lstStyle/>
          <a:p>
            <a:r>
              <a:rPr lang="en-US" dirty="0" smtClean="0"/>
              <a:t>Floods are the second deadliest of all weather-related hazards in the U.S.</a:t>
            </a:r>
          </a:p>
          <a:p>
            <a:pPr lvl="1"/>
            <a:r>
              <a:rPr lang="en-US" dirty="0" smtClean="0"/>
              <a:t>Drowning</a:t>
            </a:r>
          </a:p>
          <a:p>
            <a:pPr lvl="1"/>
            <a:r>
              <a:rPr lang="en-US" dirty="0" smtClean="0"/>
              <a:t>Waterborne diseases</a:t>
            </a:r>
          </a:p>
          <a:p>
            <a:pPr lvl="1"/>
            <a:r>
              <a:rPr lang="en-US" dirty="0" smtClean="0"/>
              <a:t>Indoor fungi &amp; mold</a:t>
            </a:r>
            <a:endParaRPr lang="en-US" dirty="0"/>
          </a:p>
        </p:txBody>
      </p:sp>
      <p:pic>
        <p:nvPicPr>
          <p:cNvPr id="4098" name="Picture 2" descr="http://americanhurricanes.weebly.com/uploads/7/6/8/7/7687570/4599957_orig.jpg"/>
          <p:cNvPicPr>
            <a:picLocks noChangeAspect="1" noChangeArrowheads="1"/>
          </p:cNvPicPr>
          <p:nvPr/>
        </p:nvPicPr>
        <p:blipFill>
          <a:blip r:embed="rId3" cstate="print"/>
          <a:srcRect/>
          <a:stretch>
            <a:fillRect/>
          </a:stretch>
        </p:blipFill>
        <p:spPr bwMode="auto">
          <a:xfrm>
            <a:off x="4171231" y="3428999"/>
            <a:ext cx="4865265" cy="324036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Health Effects: Disease by Insects &amp; Rodents</a:t>
            </a:r>
            <a:endParaRPr lang="en-US" sz="3600" dirty="0"/>
          </a:p>
        </p:txBody>
      </p:sp>
      <p:sp>
        <p:nvSpPr>
          <p:cNvPr id="3" name="Content Placeholder 2"/>
          <p:cNvSpPr>
            <a:spLocks noGrp="1"/>
          </p:cNvSpPr>
          <p:nvPr>
            <p:ph idx="1"/>
          </p:nvPr>
        </p:nvSpPr>
        <p:spPr>
          <a:xfrm>
            <a:off x="251520" y="1412776"/>
            <a:ext cx="7272808" cy="5400600"/>
          </a:xfrm>
        </p:spPr>
        <p:txBody>
          <a:bodyPr/>
          <a:lstStyle/>
          <a:p>
            <a:r>
              <a:rPr lang="en-US" dirty="0" smtClean="0"/>
              <a:t>Climate change can shift the distribution of insects, rodents, and other disease carriers</a:t>
            </a:r>
          </a:p>
          <a:p>
            <a:pPr lvl="1"/>
            <a:r>
              <a:rPr lang="en-US" dirty="0" smtClean="0"/>
              <a:t>Lyme disease, </a:t>
            </a:r>
            <a:r>
              <a:rPr lang="en-US" dirty="0" err="1" smtClean="0"/>
              <a:t>Chagas</a:t>
            </a:r>
            <a:r>
              <a:rPr lang="en-US" dirty="0" smtClean="0"/>
              <a:t> disease, Dengue fever</a:t>
            </a:r>
          </a:p>
          <a:p>
            <a:pPr lvl="1"/>
            <a:endParaRPr lang="en-US" dirty="0"/>
          </a:p>
        </p:txBody>
      </p:sp>
      <p:pic>
        <p:nvPicPr>
          <p:cNvPr id="34819" name="Picture 3"/>
          <p:cNvPicPr>
            <a:picLocks noChangeAspect="1" noChangeArrowheads="1"/>
          </p:cNvPicPr>
          <p:nvPr/>
        </p:nvPicPr>
        <p:blipFill>
          <a:blip r:embed="rId3" cstate="print"/>
          <a:srcRect/>
          <a:stretch>
            <a:fillRect/>
          </a:stretch>
        </p:blipFill>
        <p:spPr bwMode="auto">
          <a:xfrm>
            <a:off x="683568" y="3420103"/>
            <a:ext cx="6984776" cy="3437897"/>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3038847" y="2852936"/>
            <a:ext cx="2181225" cy="3238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7992888" cy="1368152"/>
          </a:xfrm>
        </p:spPr>
        <p:txBody>
          <a:bodyPr/>
          <a:lstStyle/>
          <a:p>
            <a:r>
              <a:rPr lang="en-US" sz="3600" dirty="0" smtClean="0"/>
              <a:t>Health Effects: Food &amp; Waterborne Diarrheal Disease</a:t>
            </a:r>
            <a:endParaRPr lang="en-US" sz="3600" dirty="0"/>
          </a:p>
        </p:txBody>
      </p:sp>
      <p:sp>
        <p:nvSpPr>
          <p:cNvPr id="3" name="Content Placeholder 2"/>
          <p:cNvSpPr>
            <a:spLocks noGrp="1"/>
          </p:cNvSpPr>
          <p:nvPr>
            <p:ph idx="1"/>
          </p:nvPr>
        </p:nvSpPr>
        <p:spPr>
          <a:xfrm>
            <a:off x="251520" y="1628800"/>
            <a:ext cx="7272808" cy="5040560"/>
          </a:xfrm>
        </p:spPr>
        <p:txBody>
          <a:bodyPr/>
          <a:lstStyle/>
          <a:p>
            <a:r>
              <a:rPr lang="en-US" dirty="0" smtClean="0"/>
              <a:t>Seasonality, air &amp; water temperature, precipitation patterns, and extreme rainfall events are all known to affect disease transmission </a:t>
            </a:r>
          </a:p>
          <a:p>
            <a:pPr lvl="1"/>
            <a:r>
              <a:rPr lang="en-US" dirty="0" smtClean="0"/>
              <a:t>Elderly &amp; those inadequately or untreated groundwater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7632848" cy="1368152"/>
          </a:xfrm>
        </p:spPr>
        <p:txBody>
          <a:bodyPr/>
          <a:lstStyle/>
          <a:p>
            <a:r>
              <a:rPr lang="en-US" sz="3600" dirty="0" smtClean="0"/>
              <a:t>Health Effects: Food &amp; Waterborne Diarrheal Disease </a:t>
            </a:r>
            <a:r>
              <a:rPr lang="en-US" sz="4400" dirty="0" smtClean="0"/>
              <a:t>Disease</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0" y="1453399"/>
            <a:ext cx="9144000" cy="540460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Health Effects: Mental Health &amp; Stress</a:t>
            </a:r>
            <a:endParaRPr lang="en-US" sz="4000" dirty="0"/>
          </a:p>
        </p:txBody>
      </p:sp>
      <p:sp>
        <p:nvSpPr>
          <p:cNvPr id="3" name="Content Placeholder 2"/>
          <p:cNvSpPr>
            <a:spLocks noGrp="1"/>
          </p:cNvSpPr>
          <p:nvPr>
            <p:ph idx="1"/>
          </p:nvPr>
        </p:nvSpPr>
        <p:spPr>
          <a:xfrm>
            <a:off x="251520" y="1700808"/>
            <a:ext cx="7272808" cy="4968552"/>
          </a:xfrm>
        </p:spPr>
        <p:txBody>
          <a:bodyPr/>
          <a:lstStyle/>
          <a:p>
            <a:r>
              <a:rPr lang="en-US" dirty="0" smtClean="0"/>
              <a:t>Post-traumatic stress</a:t>
            </a:r>
          </a:p>
          <a:p>
            <a:r>
              <a:rPr lang="en-US" dirty="0" smtClean="0"/>
              <a:t>Increase in suicide, depression, schizophrenia, and dementia correlated with high temperatures</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056784" cy="1368152"/>
          </a:xfrm>
        </p:spPr>
        <p:txBody>
          <a:bodyPr/>
          <a:lstStyle/>
          <a:p>
            <a:r>
              <a:rPr lang="en-US" dirty="0" smtClean="0"/>
              <a:t>Health Effects: Solutions</a:t>
            </a:r>
            <a:endParaRPr lang="en-US" dirty="0"/>
          </a:p>
        </p:txBody>
      </p:sp>
      <p:sp>
        <p:nvSpPr>
          <p:cNvPr id="3" name="Content Placeholder 2"/>
          <p:cNvSpPr>
            <a:spLocks noGrp="1"/>
          </p:cNvSpPr>
          <p:nvPr>
            <p:ph idx="1"/>
          </p:nvPr>
        </p:nvSpPr>
        <p:spPr/>
        <p:txBody>
          <a:bodyPr/>
          <a:lstStyle/>
          <a:p>
            <a:r>
              <a:rPr lang="en-US" dirty="0" smtClean="0"/>
              <a:t>Smoking vs. Climate Change awareness</a:t>
            </a:r>
          </a:p>
          <a:p>
            <a:r>
              <a:rPr lang="en-US" dirty="0" smtClean="0"/>
              <a:t>Prevention systems</a:t>
            </a:r>
          </a:p>
          <a:p>
            <a:pPr lvl="1"/>
            <a:r>
              <a:rPr lang="en-US" dirty="0" smtClean="0"/>
              <a:t>Early warning systems (i.e. heat waves, etc.)</a:t>
            </a:r>
          </a:p>
          <a:p>
            <a:pPr lvl="1"/>
            <a:r>
              <a:rPr lang="en-US" dirty="0" smtClean="0"/>
              <a:t>Disease outbreak warnings &amp; prevention</a:t>
            </a:r>
          </a:p>
          <a:p>
            <a:r>
              <a:rPr lang="en-US" dirty="0" smtClean="0"/>
              <a:t>Encouraging active </a:t>
            </a:r>
            <a:br>
              <a:rPr lang="en-US" dirty="0" smtClean="0"/>
            </a:br>
            <a:r>
              <a:rPr lang="en-US" dirty="0" smtClean="0"/>
              <a:t>transit</a:t>
            </a:r>
          </a:p>
          <a:p>
            <a:pPr lvl="1"/>
            <a:r>
              <a:rPr lang="en-US" dirty="0" smtClean="0"/>
              <a:t>Walking, biking, etc. </a:t>
            </a:r>
          </a:p>
          <a:p>
            <a:r>
              <a:rPr lang="en-US" dirty="0" smtClean="0"/>
              <a:t>Public policies</a:t>
            </a:r>
          </a:p>
          <a:p>
            <a:pPr lvl="1"/>
            <a:r>
              <a:rPr lang="en-US" dirty="0" smtClean="0"/>
              <a:t>Independent effects</a:t>
            </a:r>
            <a:br>
              <a:rPr lang="en-US" dirty="0" smtClean="0"/>
            </a:br>
            <a:r>
              <a:rPr lang="en-US" dirty="0" smtClean="0"/>
              <a:t>on health </a:t>
            </a:r>
          </a:p>
          <a:p>
            <a:pPr lvl="1"/>
            <a:endParaRPr lang="en-US" dirty="0" smtClean="0"/>
          </a:p>
          <a:p>
            <a:pPr lvl="1">
              <a:buNone/>
            </a:pPr>
            <a:endParaRPr lang="en-US" dirty="0" smtClean="0"/>
          </a:p>
        </p:txBody>
      </p:sp>
      <p:pic>
        <p:nvPicPr>
          <p:cNvPr id="2050" name="Picture 2" descr="http://trailexpress.com/wordpress/wp-content/uploads/2009/07/map_web_silver_comet_20091.gif"/>
          <p:cNvPicPr>
            <a:picLocks noChangeAspect="1" noChangeArrowheads="1"/>
          </p:cNvPicPr>
          <p:nvPr/>
        </p:nvPicPr>
        <p:blipFill>
          <a:blip r:embed="rId3" cstate="print"/>
          <a:srcRect/>
          <a:stretch>
            <a:fillRect/>
          </a:stretch>
        </p:blipFill>
        <p:spPr bwMode="auto">
          <a:xfrm>
            <a:off x="3923928" y="3416619"/>
            <a:ext cx="5220072" cy="344138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984776" cy="1368152"/>
          </a:xfrm>
        </p:spPr>
        <p:txBody>
          <a:bodyPr/>
          <a:lstStyle/>
          <a:p>
            <a:r>
              <a:rPr lang="en-US" sz="3600" dirty="0" smtClean="0"/>
              <a:t>Health Effects: Key Messages</a:t>
            </a:r>
            <a:endParaRPr lang="en-US" sz="3600" dirty="0"/>
          </a:p>
        </p:txBody>
      </p:sp>
      <p:sp>
        <p:nvSpPr>
          <p:cNvPr id="3" name="Content Placeholder 2"/>
          <p:cNvSpPr>
            <a:spLocks noGrp="1"/>
          </p:cNvSpPr>
          <p:nvPr>
            <p:ph idx="1"/>
          </p:nvPr>
        </p:nvSpPr>
        <p:spPr>
          <a:xfrm>
            <a:off x="251520" y="1484784"/>
            <a:ext cx="7416824" cy="5400600"/>
          </a:xfrm>
        </p:spPr>
        <p:txBody>
          <a:bodyPr>
            <a:normAutofit fontScale="92500" lnSpcReduction="10000"/>
          </a:bodyPr>
          <a:lstStyle/>
          <a:p>
            <a:pPr marL="514350" indent="-514350">
              <a:buFont typeface="+mj-lt"/>
              <a:buAutoNum type="arabicPeriod"/>
            </a:pPr>
            <a:r>
              <a:rPr lang="en-US" dirty="0" smtClean="0"/>
              <a:t>Some of these health impacts are already underway in the U.S.</a:t>
            </a:r>
          </a:p>
          <a:p>
            <a:pPr marL="514350" indent="-514350">
              <a:buFont typeface="+mj-lt"/>
              <a:buAutoNum type="arabicPeriod"/>
            </a:pPr>
            <a:r>
              <a:rPr lang="en-US" dirty="0" smtClean="0"/>
              <a:t>Climate change will amplify some of the existing health threats. Certain people and communities are especially vulnerable.</a:t>
            </a:r>
          </a:p>
          <a:p>
            <a:pPr marL="514350" indent="-514350">
              <a:buFont typeface="+mj-lt"/>
              <a:buAutoNum type="arabicPeriod"/>
            </a:pPr>
            <a:r>
              <a:rPr lang="en-US" dirty="0" smtClean="0"/>
              <a:t>Public health actions can protect people from impacts of climate change. </a:t>
            </a:r>
          </a:p>
          <a:p>
            <a:pPr marL="514350" indent="-514350">
              <a:buFont typeface="+mj-lt"/>
              <a:buAutoNum type="arabicPeriod"/>
            </a:pPr>
            <a:r>
              <a:rPr lang="en-US" dirty="0" smtClean="0">
                <a:solidFill>
                  <a:schemeClr val="tx1">
                    <a:lumMod val="50000"/>
                    <a:lumOff val="50000"/>
                  </a:schemeClr>
                </a:solidFill>
              </a:rPr>
              <a:t>Responding to climate change improves health &amp; well-being across many sectors, including energy, agriculture, and transportation. Many offer a variety of benefits, protecting people while combating climate change and providing other societal benefits.</a:t>
            </a:r>
            <a:endParaRPr lang="en-US" b="1" dirty="0" smtClean="0">
              <a:solidFill>
                <a:schemeClr val="tx1">
                  <a:lumMod val="50000"/>
                  <a:lumOff val="50000"/>
                </a:schemeClr>
              </a:solidFill>
            </a:endParaRPr>
          </a:p>
          <a:p>
            <a:endParaRPr lang="en-US"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4810125" y="828675"/>
            <a:ext cx="4333875" cy="6029325"/>
          </a:xfrm>
          <a:prstGeom prst="rect">
            <a:avLst/>
          </a:prstGeom>
          <a:noFill/>
          <a:ln w="9525">
            <a:noFill/>
            <a:miter lim="800000"/>
            <a:headEnd/>
            <a:tailEnd/>
          </a:ln>
        </p:spPr>
      </p:pic>
      <p:sp>
        <p:nvSpPr>
          <p:cNvPr id="2" name="Title 1"/>
          <p:cNvSpPr>
            <a:spLocks noGrp="1"/>
          </p:cNvSpPr>
          <p:nvPr>
            <p:ph type="title"/>
          </p:nvPr>
        </p:nvSpPr>
        <p:spPr/>
        <p:txBody>
          <a:bodyPr/>
          <a:lstStyle/>
          <a:p>
            <a:r>
              <a:rPr lang="en-US" sz="3600" dirty="0" smtClean="0"/>
              <a:t>Water Resources: Changing Precipitation</a:t>
            </a:r>
            <a:endParaRPr lang="en-US" sz="3600" dirty="0"/>
          </a:p>
        </p:txBody>
      </p:sp>
      <p:sp>
        <p:nvSpPr>
          <p:cNvPr id="3" name="Content Placeholder 2"/>
          <p:cNvSpPr>
            <a:spLocks noGrp="1"/>
          </p:cNvSpPr>
          <p:nvPr>
            <p:ph idx="1"/>
          </p:nvPr>
        </p:nvSpPr>
        <p:spPr>
          <a:xfrm>
            <a:off x="251520" y="1556792"/>
            <a:ext cx="5400600" cy="5112568"/>
          </a:xfrm>
        </p:spPr>
        <p:txBody>
          <a:bodyPr>
            <a:normAutofit/>
          </a:bodyPr>
          <a:lstStyle/>
          <a:p>
            <a:r>
              <a:rPr lang="en-US" sz="2400" dirty="0" smtClean="0"/>
              <a:t>Heavy events (top 1%) increasing along with volume</a:t>
            </a:r>
          </a:p>
          <a:p>
            <a:r>
              <a:rPr lang="en-US" sz="2400" dirty="0" smtClean="0"/>
              <a:t>Increasing in Midwest, Great Plains, &amp; NE</a:t>
            </a:r>
          </a:p>
          <a:p>
            <a:r>
              <a:rPr lang="en-US" sz="2400" dirty="0" smtClean="0"/>
              <a:t>Decreasing in HI, SE, &amp; SW</a:t>
            </a:r>
          </a:p>
          <a:p>
            <a:r>
              <a:rPr lang="en-US" sz="2400" dirty="0" smtClean="0"/>
              <a:t>Decline in snowpack since mid-century</a:t>
            </a:r>
          </a:p>
          <a:p>
            <a:r>
              <a:rPr lang="en-US" sz="2400" dirty="0" smtClean="0"/>
              <a:t>Earth’s surface temperature has </a:t>
            </a:r>
            <a:r>
              <a:rPr lang="en-US" sz="2400" dirty="0" smtClean="0"/>
              <a:t>increased, </a:t>
            </a:r>
            <a:r>
              <a:rPr lang="en-US" sz="2400" dirty="0" smtClean="0"/>
              <a:t>but </a:t>
            </a:r>
            <a:r>
              <a:rPr lang="en-US" sz="2400" dirty="0" err="1" smtClean="0"/>
              <a:t>evapotranspiration</a:t>
            </a:r>
            <a:r>
              <a:rPr lang="en-US" sz="2400" dirty="0" smtClean="0"/>
              <a:t> </a:t>
            </a:r>
            <a:r>
              <a:rPr lang="en-US" sz="2400" dirty="0" smtClean="0"/>
              <a:t>has </a:t>
            </a:r>
            <a:r>
              <a:rPr lang="en-US" sz="2400" dirty="0" smtClean="0"/>
              <a:t>declined in </a:t>
            </a:r>
            <a:r>
              <a:rPr lang="en-US" sz="2400" dirty="0" smtClean="0"/>
              <a:t>US</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251520" y="1268760"/>
            <a:ext cx="7776864" cy="5184576"/>
          </a:xfrm>
        </p:spPr>
        <p:txBody>
          <a:bodyPr>
            <a:normAutofit fontScale="92500" lnSpcReduction="10000"/>
          </a:bodyPr>
          <a:lstStyle/>
          <a:p>
            <a:pPr marL="514350" indent="-514350">
              <a:buFont typeface="+mj-lt"/>
              <a:buAutoNum type="arabicPeriod"/>
            </a:pPr>
            <a:r>
              <a:rPr lang="en-US" dirty="0" smtClean="0"/>
              <a:t>Temperature Changes</a:t>
            </a:r>
          </a:p>
          <a:p>
            <a:pPr marL="514350" indent="-514350">
              <a:buFont typeface="+mj-lt"/>
              <a:buAutoNum type="arabicPeriod"/>
            </a:pPr>
            <a:r>
              <a:rPr lang="en-US" dirty="0" smtClean="0"/>
              <a:t>Extreme Weather Events</a:t>
            </a:r>
          </a:p>
          <a:p>
            <a:pPr marL="514350" indent="-514350">
              <a:buFont typeface="+mj-lt"/>
              <a:buAutoNum type="arabicPeriod"/>
            </a:pPr>
            <a:r>
              <a:rPr lang="en-US" dirty="0" smtClean="0"/>
              <a:t>Future Climate Change</a:t>
            </a:r>
          </a:p>
          <a:p>
            <a:pPr marL="514350" indent="-514350">
              <a:buFont typeface="+mj-lt"/>
              <a:buAutoNum type="arabicPeriod"/>
            </a:pPr>
            <a:r>
              <a:rPr lang="en-US" dirty="0" smtClean="0"/>
              <a:t>Global Climate Change</a:t>
            </a:r>
          </a:p>
          <a:p>
            <a:pPr marL="514350" indent="-514350">
              <a:buFont typeface="+mj-lt"/>
              <a:buAutoNum type="arabicPeriod"/>
            </a:pPr>
            <a:r>
              <a:rPr lang="en-US" dirty="0" smtClean="0">
                <a:solidFill>
                  <a:schemeClr val="accent3"/>
                </a:solidFill>
              </a:rPr>
              <a:t>Human Health Impacts</a:t>
            </a:r>
            <a:endParaRPr lang="en-US" dirty="0" smtClean="0">
              <a:solidFill>
                <a:srgbClr val="FFC000"/>
              </a:solidFill>
            </a:endParaRPr>
          </a:p>
          <a:p>
            <a:pPr marL="514350" indent="-514350">
              <a:buFont typeface="+mj-lt"/>
              <a:buAutoNum type="arabicPeriod"/>
            </a:pPr>
            <a:r>
              <a:rPr lang="en-US" dirty="0" smtClean="0">
                <a:solidFill>
                  <a:schemeClr val="accent3"/>
                </a:solidFill>
              </a:rPr>
              <a:t>Impacts on Infrastructure</a:t>
            </a:r>
          </a:p>
          <a:p>
            <a:pPr marL="514350" indent="-514350">
              <a:buFont typeface="+mj-lt"/>
              <a:buAutoNum type="arabicPeriod"/>
            </a:pPr>
            <a:r>
              <a:rPr lang="en-US" dirty="0" smtClean="0">
                <a:solidFill>
                  <a:schemeClr val="accent3"/>
                </a:solidFill>
              </a:rPr>
              <a:t>Impacts on Water Resources</a:t>
            </a:r>
          </a:p>
          <a:p>
            <a:pPr marL="514350" indent="-514350">
              <a:buFont typeface="+mj-lt"/>
              <a:buAutoNum type="arabicPeriod"/>
            </a:pPr>
            <a:r>
              <a:rPr lang="en-US" dirty="0" smtClean="0">
                <a:solidFill>
                  <a:schemeClr val="accent3"/>
                </a:solidFill>
              </a:rPr>
              <a:t>Impacts on Agriculture</a:t>
            </a:r>
          </a:p>
          <a:p>
            <a:pPr marL="514350" indent="-514350">
              <a:buFont typeface="+mj-lt"/>
              <a:buAutoNum type="arabicPeriod"/>
            </a:pPr>
            <a:r>
              <a:rPr lang="en-US" dirty="0" smtClean="0">
                <a:solidFill>
                  <a:schemeClr val="accent3"/>
                </a:solidFill>
              </a:rPr>
              <a:t>Impacts on Natural Ecosystems</a:t>
            </a:r>
          </a:p>
          <a:p>
            <a:pPr marL="514350" indent="-514350">
              <a:buFont typeface="+mj-lt"/>
              <a:buAutoNum type="arabicPeriod"/>
            </a:pPr>
            <a:r>
              <a:rPr lang="en-US" dirty="0" smtClean="0"/>
              <a:t>Ocean Acidification &amp; Temperature Changes</a:t>
            </a:r>
          </a:p>
          <a:p>
            <a:pPr marL="514350" indent="-514350">
              <a:buFont typeface="+mj-lt"/>
              <a:buAutoNum type="arabicPeriod"/>
            </a:pPr>
            <a:r>
              <a:rPr lang="en-US" dirty="0" smtClean="0">
                <a:solidFill>
                  <a:schemeClr val="accent3"/>
                </a:solidFill>
              </a:rPr>
              <a:t>Adaptation &amp; Mitigation</a:t>
            </a:r>
          </a:p>
          <a:p>
            <a:pPr marL="514350" indent="-514350">
              <a:buFont typeface="+mj-lt"/>
              <a:buAutoNum type="arabicPeriod"/>
            </a:pPr>
            <a:endParaRPr lang="en-US" dirty="0"/>
          </a:p>
        </p:txBody>
      </p:sp>
      <p:sp>
        <p:nvSpPr>
          <p:cNvPr id="4" name="Slide Number Placeholder 3"/>
          <p:cNvSpPr>
            <a:spLocks noGrp="1"/>
          </p:cNvSpPr>
          <p:nvPr>
            <p:ph type="sldNum" sz="quarter" idx="4294967295"/>
          </p:nvPr>
        </p:nvSpPr>
        <p:spPr>
          <a:xfrm>
            <a:off x="6444676" y="6041363"/>
            <a:ext cx="512638" cy="365125"/>
          </a:xfrm>
        </p:spPr>
        <p:txBody>
          <a:bodyPr/>
          <a:lstStyle/>
          <a:p>
            <a:fld id="{4B57BC9F-53F9-4D15-BE9E-3E34AF5D6CF7}" type="slidenum">
              <a:rPr lang="de-DE" smtClean="0"/>
              <a:pPr/>
              <a:t>2</a:t>
            </a:fld>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Runoff &amp; Streamflow</a:t>
            </a:r>
            <a:endParaRPr lang="en-US" sz="3600" dirty="0"/>
          </a:p>
        </p:txBody>
      </p:sp>
      <p:pic>
        <p:nvPicPr>
          <p:cNvPr id="44034" name="Picture 2"/>
          <p:cNvPicPr>
            <a:picLocks noChangeAspect="1" noChangeArrowheads="1"/>
          </p:cNvPicPr>
          <p:nvPr/>
        </p:nvPicPr>
        <p:blipFill>
          <a:blip r:embed="rId3" cstate="print"/>
          <a:srcRect/>
          <a:stretch>
            <a:fillRect/>
          </a:stretch>
        </p:blipFill>
        <p:spPr bwMode="auto">
          <a:xfrm>
            <a:off x="1259632" y="1337387"/>
            <a:ext cx="6624736" cy="552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Droughts &amp; Floods</a:t>
            </a:r>
            <a:endParaRPr lang="en-US" sz="3600" dirty="0"/>
          </a:p>
        </p:txBody>
      </p:sp>
      <p:sp>
        <p:nvSpPr>
          <p:cNvPr id="3" name="Content Placeholder 2"/>
          <p:cNvSpPr>
            <a:spLocks noGrp="1"/>
          </p:cNvSpPr>
          <p:nvPr>
            <p:ph idx="1"/>
          </p:nvPr>
        </p:nvSpPr>
        <p:spPr>
          <a:xfrm>
            <a:off x="251520" y="1556792"/>
            <a:ext cx="7272808" cy="5112568"/>
          </a:xfrm>
        </p:spPr>
        <p:txBody>
          <a:bodyPr/>
          <a:lstStyle/>
          <a:p>
            <a:r>
              <a:rPr lang="en-US" dirty="0" smtClean="0"/>
              <a:t>Summer droughts to intensify in most regions, with longer reductions in water resources in SW, SE, &amp; HI</a:t>
            </a:r>
          </a:p>
          <a:p>
            <a:r>
              <a:rPr lang="en-US" dirty="0" smtClean="0"/>
              <a:t>Floods anticipated to increase in most regions especially Midwest &amp; NE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Groundwater Availability</a:t>
            </a:r>
            <a:endParaRPr lang="en-US" sz="3600" dirty="0"/>
          </a:p>
        </p:txBody>
      </p:sp>
      <p:sp>
        <p:nvSpPr>
          <p:cNvPr id="3" name="Content Placeholder 2"/>
          <p:cNvSpPr>
            <a:spLocks noGrp="1"/>
          </p:cNvSpPr>
          <p:nvPr>
            <p:ph idx="1"/>
          </p:nvPr>
        </p:nvSpPr>
        <p:spPr>
          <a:xfrm>
            <a:off x="251520" y="1484784"/>
            <a:ext cx="7272808" cy="5184576"/>
          </a:xfrm>
        </p:spPr>
        <p:txBody>
          <a:bodyPr>
            <a:normAutofit/>
          </a:bodyPr>
          <a:lstStyle/>
          <a:p>
            <a:r>
              <a:rPr lang="en-US" sz="2400" dirty="0" smtClean="0"/>
              <a:t>Inadequate aquifer monitoring</a:t>
            </a:r>
          </a:p>
          <a:p>
            <a:r>
              <a:rPr lang="en-US" sz="2400" dirty="0" smtClean="0"/>
              <a:t>Climate models do not include dynamic representations </a:t>
            </a:r>
            <a:br>
              <a:rPr lang="en-US" sz="2400" dirty="0" smtClean="0"/>
            </a:br>
            <a:r>
              <a:rPr lang="en-US" sz="2400" dirty="0" smtClean="0"/>
              <a:t>of groundwater </a:t>
            </a:r>
            <a:br>
              <a:rPr lang="en-US" sz="2400" dirty="0" smtClean="0"/>
            </a:br>
            <a:r>
              <a:rPr lang="en-US" sz="2400" dirty="0" smtClean="0"/>
              <a:t>reservoirs and </a:t>
            </a:r>
            <a:br>
              <a:rPr lang="en-US" sz="2400" dirty="0" smtClean="0"/>
            </a:br>
            <a:r>
              <a:rPr lang="en-US" sz="2400" dirty="0" smtClean="0"/>
              <a:t>their connections to streams, soil-vegetation systems, and </a:t>
            </a:r>
            <a:br>
              <a:rPr lang="en-US" sz="2400" dirty="0" smtClean="0"/>
            </a:br>
            <a:r>
              <a:rPr lang="en-US" sz="2400" dirty="0" smtClean="0"/>
              <a:t>the atmosphere</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3118420" y="2636912"/>
            <a:ext cx="61341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Lakes &amp; Rivers at Risk</a:t>
            </a:r>
            <a:endParaRPr lang="en-US" sz="3600" dirty="0"/>
          </a:p>
        </p:txBody>
      </p:sp>
      <p:sp>
        <p:nvSpPr>
          <p:cNvPr id="3" name="Content Placeholder 2"/>
          <p:cNvSpPr>
            <a:spLocks noGrp="1"/>
          </p:cNvSpPr>
          <p:nvPr>
            <p:ph idx="1"/>
          </p:nvPr>
        </p:nvSpPr>
        <p:spPr>
          <a:xfrm>
            <a:off x="251520" y="1484784"/>
            <a:ext cx="7488832" cy="5184576"/>
          </a:xfrm>
        </p:spPr>
        <p:txBody>
          <a:bodyPr/>
          <a:lstStyle/>
          <a:p>
            <a:r>
              <a:rPr lang="en-US" dirty="0" smtClean="0"/>
              <a:t>Increased precipitation &amp; runoff lead to increased river sediment, nitrogen, and other pollutants</a:t>
            </a:r>
          </a:p>
          <a:p>
            <a:r>
              <a:rPr lang="en-US" dirty="0" smtClean="0"/>
              <a:t>Increased water temperatures and droughts decrease lake mixing, dissolved oxygen, and increase time pollutants remain in water bodies</a:t>
            </a:r>
            <a:endParaRPr lang="en-US" dirty="0"/>
          </a:p>
        </p:txBody>
      </p:sp>
      <p:pic>
        <p:nvPicPr>
          <p:cNvPr id="3074" name="Picture 2" descr="https://encrypted-tbn3.gstatic.com/images?q=tbn:ANd9GcSUN8jFM-NfjMk6Pq1xO9A2aFvdeHeDY0feGUSYPoHTEEhX3NZOYw"/>
          <p:cNvPicPr>
            <a:picLocks noChangeAspect="1" noChangeArrowheads="1"/>
          </p:cNvPicPr>
          <p:nvPr/>
        </p:nvPicPr>
        <p:blipFill>
          <a:blip r:embed="rId3" cstate="print"/>
          <a:srcRect/>
          <a:stretch>
            <a:fillRect/>
          </a:stretch>
        </p:blipFill>
        <p:spPr bwMode="auto">
          <a:xfrm>
            <a:off x="2555776" y="4124816"/>
            <a:ext cx="4122176" cy="27331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Off-Stream Water Uses</a:t>
            </a:r>
            <a:endParaRPr lang="en-US" sz="3600" dirty="0"/>
          </a:p>
        </p:txBody>
      </p:sp>
      <p:sp>
        <p:nvSpPr>
          <p:cNvPr id="3" name="Content Placeholder 2"/>
          <p:cNvSpPr>
            <a:spLocks noGrp="1"/>
          </p:cNvSpPr>
          <p:nvPr>
            <p:ph idx="1"/>
          </p:nvPr>
        </p:nvSpPr>
        <p:spPr>
          <a:xfrm>
            <a:off x="251520" y="1556792"/>
            <a:ext cx="7272808" cy="5112568"/>
          </a:xfrm>
        </p:spPr>
        <p:txBody>
          <a:bodyPr/>
          <a:lstStyle/>
          <a:p>
            <a:r>
              <a:rPr lang="en-US" dirty="0" smtClean="0"/>
              <a:t>Total freshwater withdrawals since 1980 have fallen from 350 to 100 billion </a:t>
            </a:r>
            <a:r>
              <a:rPr lang="en-US" dirty="0" err="1" smtClean="0"/>
              <a:t>gpd</a:t>
            </a:r>
            <a:r>
              <a:rPr lang="en-US" dirty="0" smtClean="0"/>
              <a:t>, despite addition of 68 million people</a:t>
            </a:r>
          </a:p>
          <a:p>
            <a:r>
              <a:rPr lang="en-US" dirty="0" smtClean="0"/>
              <a:t>Current trends:</a:t>
            </a:r>
          </a:p>
          <a:p>
            <a:pPr lvl="1"/>
            <a:endParaRPr lang="en-US" dirty="0"/>
          </a:p>
        </p:txBody>
      </p:sp>
      <p:pic>
        <p:nvPicPr>
          <p:cNvPr id="55298" name="Picture 2"/>
          <p:cNvPicPr>
            <a:picLocks noChangeAspect="1" noChangeArrowheads="1"/>
          </p:cNvPicPr>
          <p:nvPr/>
        </p:nvPicPr>
        <p:blipFill>
          <a:blip r:embed="rId3" cstate="print"/>
          <a:srcRect/>
          <a:stretch>
            <a:fillRect/>
          </a:stretch>
        </p:blipFill>
        <p:spPr bwMode="auto">
          <a:xfrm>
            <a:off x="1350366" y="3284984"/>
            <a:ext cx="6173962" cy="3573016"/>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 Resources: Off-Stream Water Uses</a:t>
            </a:r>
            <a:endParaRPr lang="en-US" sz="3600" dirty="0"/>
          </a:p>
        </p:txBody>
      </p:sp>
      <p:pic>
        <p:nvPicPr>
          <p:cNvPr id="56322" name="Picture 2"/>
          <p:cNvPicPr>
            <a:picLocks noChangeAspect="1" noChangeArrowheads="1"/>
          </p:cNvPicPr>
          <p:nvPr/>
        </p:nvPicPr>
        <p:blipFill>
          <a:blip r:embed="rId3" cstate="print"/>
          <a:srcRect/>
          <a:stretch>
            <a:fillRect/>
          </a:stretch>
        </p:blipFill>
        <p:spPr bwMode="auto">
          <a:xfrm>
            <a:off x="75632" y="1772816"/>
            <a:ext cx="8957322" cy="403244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Agriculture &amp; </a:t>
            </a:r>
            <a:r>
              <a:rPr lang="en-US" altLang="zh-CN" dirty="0" smtClean="0">
                <a:solidFill>
                  <a:schemeClr val="accent3"/>
                </a:solidFill>
              </a:rPr>
              <a:t>Ecosystems</a:t>
            </a:r>
            <a:endParaRPr lang="zh-CN" altLang="en-US" dirty="0">
              <a:solidFill>
                <a:schemeClr val="accent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Agriculture</a:t>
            </a:r>
            <a:endParaRPr lang="zh-CN" altLang="en-US" dirty="0"/>
          </a:p>
        </p:txBody>
      </p:sp>
      <p:sp>
        <p:nvSpPr>
          <p:cNvPr id="3" name="内容占位符 2"/>
          <p:cNvSpPr>
            <a:spLocks noGrp="1"/>
          </p:cNvSpPr>
          <p:nvPr>
            <p:ph idx="1"/>
          </p:nvPr>
        </p:nvSpPr>
        <p:spPr>
          <a:xfrm>
            <a:off x="251520" y="1268760"/>
            <a:ext cx="7200800" cy="5400600"/>
          </a:xfrm>
        </p:spPr>
        <p:txBody>
          <a:bodyPr>
            <a:normAutofit fontScale="92500" lnSpcReduction="20000"/>
          </a:bodyPr>
          <a:lstStyle/>
          <a:p>
            <a:r>
              <a:rPr lang="en-US" altLang="zh-CN" dirty="0" smtClean="0"/>
              <a:t>Climate disruptions to agriculture production is increasingly negative on most crops and livestock. This trend will continue over the next 25 years.</a:t>
            </a:r>
          </a:p>
          <a:p>
            <a:r>
              <a:rPr lang="en-US" altLang="zh-CN" dirty="0" smtClean="0"/>
              <a:t>Major stress comes from loss and degradation of soil and water assets, rising incidence of weather extremes, weeds, diseases, insect pests, etc.</a:t>
            </a:r>
          </a:p>
          <a:p>
            <a:r>
              <a:rPr lang="en-US" altLang="zh-CN" dirty="0" smtClean="0"/>
              <a:t>Adaptation of agriculture and socioeconomic systems exists but more efforts need to be made to keep pace with future climate change</a:t>
            </a:r>
          </a:p>
          <a:p>
            <a:r>
              <a:rPr lang="en-US" altLang="zh-CN" dirty="0" smtClean="0"/>
              <a:t>Climate change effects on food security in various ways, including crop yields, food processing, storage, transportation, and retailing.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Trends</a:t>
            </a:r>
            <a:endParaRPr lang="en-US" dirty="0"/>
          </a:p>
        </p:txBody>
      </p:sp>
      <p:sp>
        <p:nvSpPr>
          <p:cNvPr id="3" name="Content Placeholder 2"/>
          <p:cNvSpPr>
            <a:spLocks noGrp="1"/>
          </p:cNvSpPr>
          <p:nvPr>
            <p:ph idx="1"/>
          </p:nvPr>
        </p:nvSpPr>
        <p:spPr>
          <a:xfrm>
            <a:off x="251520" y="1196752"/>
            <a:ext cx="3888432" cy="3024336"/>
          </a:xfrm>
        </p:spPr>
        <p:txBody>
          <a:bodyPr>
            <a:normAutofit fontScale="85000" lnSpcReduction="20000"/>
          </a:bodyPr>
          <a:lstStyle/>
          <a:p>
            <a:r>
              <a:rPr lang="en-US" altLang="zh-CN" dirty="0" smtClean="0"/>
              <a:t>Nine billion people in US by2050</a:t>
            </a:r>
          </a:p>
          <a:p>
            <a:r>
              <a:rPr lang="en-US" altLang="zh-CN" dirty="0" smtClean="0"/>
              <a:t>$300 billion per year in agriculture commodities</a:t>
            </a:r>
          </a:p>
          <a:p>
            <a:r>
              <a:rPr lang="en-US" altLang="zh-CN" dirty="0" smtClean="0"/>
              <a:t>Various distribution results in differing effects of climate change on these commodities across the nation.</a:t>
            </a:r>
            <a:endParaRPr lang="zh-CN" altLang="en-US" dirty="0" smtClean="0"/>
          </a:p>
          <a:p>
            <a:endParaRPr lang="en-US" dirty="0"/>
          </a:p>
        </p:txBody>
      </p:sp>
      <p:pic>
        <p:nvPicPr>
          <p:cNvPr id="4" name="图片 5" descr="2.PNG"/>
          <p:cNvPicPr>
            <a:picLocks noChangeAspect="1"/>
          </p:cNvPicPr>
          <p:nvPr/>
        </p:nvPicPr>
        <p:blipFill>
          <a:blip r:embed="rId2" cstate="print"/>
          <a:stretch>
            <a:fillRect/>
          </a:stretch>
        </p:blipFill>
        <p:spPr>
          <a:xfrm>
            <a:off x="3985497" y="980728"/>
            <a:ext cx="5158503" cy="5400600"/>
          </a:xfrm>
          <a:prstGeom prst="rect">
            <a:avLst/>
          </a:prstGeom>
        </p:spPr>
      </p:pic>
      <p:pic>
        <p:nvPicPr>
          <p:cNvPr id="5" name="内容占位符 10" descr="3.PNG"/>
          <p:cNvPicPr>
            <a:picLocks noChangeAspect="1"/>
          </p:cNvPicPr>
          <p:nvPr/>
        </p:nvPicPr>
        <p:blipFill>
          <a:blip r:embed="rId3" cstate="print"/>
          <a:stretch>
            <a:fillRect/>
          </a:stretch>
        </p:blipFill>
        <p:spPr>
          <a:xfrm>
            <a:off x="0" y="4242048"/>
            <a:ext cx="3923928" cy="2615951"/>
          </a:xfrm>
          <a:prstGeom prst="rect">
            <a:avLst/>
          </a:prstGeom>
        </p:spPr>
      </p:pic>
      <p:sp>
        <p:nvSpPr>
          <p:cNvPr id="6" name="TextBox 5"/>
          <p:cNvSpPr txBox="1"/>
          <p:nvPr/>
        </p:nvSpPr>
        <p:spPr>
          <a:xfrm>
            <a:off x="4427984" y="6381328"/>
            <a:ext cx="2060179" cy="307777"/>
          </a:xfrm>
          <a:prstGeom prst="rect">
            <a:avLst/>
          </a:prstGeom>
          <a:noFill/>
        </p:spPr>
        <p:txBody>
          <a:bodyPr wrap="none" rtlCol="0">
            <a:spAutoFit/>
          </a:bodyPr>
          <a:lstStyle/>
          <a:p>
            <a:r>
              <a:rPr lang="en-US" altLang="zh-CN" sz="1400" dirty="0" smtClean="0">
                <a:solidFill>
                  <a:schemeClr val="accent3"/>
                </a:solidFill>
              </a:rPr>
              <a:t>Agriculture distribution</a:t>
            </a:r>
            <a:endParaRPr lang="zh-CN" altLang="en-US" sz="1400" dirty="0">
              <a:solidFill>
                <a:schemeClr val="accent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a:xfrm>
            <a:off x="395536" y="5417840"/>
            <a:ext cx="7056784" cy="1440160"/>
          </a:xfrm>
        </p:spPr>
        <p:txBody>
          <a:bodyPr>
            <a:normAutofit fontScale="70000" lnSpcReduction="20000"/>
          </a:bodyPr>
          <a:lstStyle/>
          <a:p>
            <a:r>
              <a:rPr lang="en-US" altLang="zh-CN" dirty="0" smtClean="0"/>
              <a:t>Factors:  CO</a:t>
            </a:r>
            <a:r>
              <a:rPr lang="en-US" altLang="zh-CN" baseline="-25000" dirty="0" smtClean="0"/>
              <a:t>2</a:t>
            </a:r>
            <a:r>
              <a:rPr lang="en-US" altLang="zh-CN" dirty="0" smtClean="0"/>
              <a:t>, temperature, solar radiation, precipitation, etc.</a:t>
            </a:r>
          </a:p>
          <a:p>
            <a:r>
              <a:rPr lang="en-US" altLang="zh-CN" dirty="0" smtClean="0"/>
              <a:t>Individual species respond differently to warming</a:t>
            </a:r>
          </a:p>
          <a:p>
            <a:r>
              <a:rPr lang="en-US" altLang="zh-CN" dirty="0" smtClean="0"/>
              <a:t>Temperature is  a major factor in the pollination stage</a:t>
            </a:r>
            <a:endParaRPr lang="zh-CN" altLang="en-US" dirty="0" smtClean="0"/>
          </a:p>
          <a:p>
            <a:endParaRPr lang="en-US" dirty="0"/>
          </a:p>
        </p:txBody>
      </p:sp>
      <p:pic>
        <p:nvPicPr>
          <p:cNvPr id="4" name="内容占位符 3" descr="4.PNG"/>
          <p:cNvPicPr>
            <a:picLocks noChangeAspect="1"/>
          </p:cNvPicPr>
          <p:nvPr/>
        </p:nvPicPr>
        <p:blipFill>
          <a:blip r:embed="rId2" cstate="print"/>
          <a:stretch>
            <a:fillRect/>
          </a:stretch>
        </p:blipFill>
        <p:spPr>
          <a:xfrm>
            <a:off x="323528" y="878331"/>
            <a:ext cx="4320480" cy="4494885"/>
          </a:xfrm>
          <a:prstGeom prst="rect">
            <a:avLst/>
          </a:prstGeom>
        </p:spPr>
      </p:pic>
      <p:pic>
        <p:nvPicPr>
          <p:cNvPr id="5" name="内容占位符 3" descr="5.PNG"/>
          <p:cNvPicPr>
            <a:picLocks noChangeAspect="1"/>
          </p:cNvPicPr>
          <p:nvPr/>
        </p:nvPicPr>
        <p:blipFill>
          <a:blip r:embed="rId3" cstate="print"/>
          <a:srcRect l="8169" r="1551"/>
          <a:stretch>
            <a:fillRect/>
          </a:stretch>
        </p:blipFill>
        <p:spPr>
          <a:xfrm>
            <a:off x="4499992" y="764704"/>
            <a:ext cx="4644008" cy="46805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7" y="2404534"/>
            <a:ext cx="6561778" cy="1646302"/>
          </a:xfrm>
        </p:spPr>
        <p:txBody>
          <a:bodyPr/>
          <a:lstStyle/>
          <a:p>
            <a:r>
              <a:rPr lang="en-US" spc="300" dirty="0" smtClean="0"/>
              <a:t>Health Impacts &amp; </a:t>
            </a:r>
            <a:r>
              <a:rPr lang="en-US" spc="300" dirty="0" smtClean="0">
                <a:solidFill>
                  <a:schemeClr val="accent3"/>
                </a:solidFill>
              </a:rPr>
              <a:t>Water Resources</a:t>
            </a:r>
            <a:endParaRPr lang="en-US" spc="300" dirty="0">
              <a:solidFill>
                <a:schemeClr val="accent3"/>
              </a:solidFill>
            </a:endParaRPr>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Impact</a:t>
            </a:r>
            <a:endParaRPr lang="zh-CN" altLang="en-US" dirty="0"/>
          </a:p>
        </p:txBody>
      </p:sp>
      <p:sp>
        <p:nvSpPr>
          <p:cNvPr id="5" name="内容占位符 4"/>
          <p:cNvSpPr>
            <a:spLocks noGrp="1"/>
          </p:cNvSpPr>
          <p:nvPr>
            <p:ph idx="1"/>
          </p:nvPr>
        </p:nvSpPr>
        <p:spPr/>
        <p:txBody>
          <a:bodyPr/>
          <a:lstStyle/>
          <a:p>
            <a:r>
              <a:rPr lang="en-US" altLang="zh-CN" dirty="0" smtClean="0"/>
              <a:t>Weeds, diseases, and pests</a:t>
            </a:r>
          </a:p>
          <a:p>
            <a:pPr lvl="1"/>
            <a:r>
              <a:rPr lang="en-US" altLang="zh-CN" dirty="0" smtClean="0"/>
              <a:t>Some weeds benefit more than crops from increasing temperature and CO</a:t>
            </a:r>
            <a:r>
              <a:rPr lang="en-US" altLang="zh-CN" baseline="-25000" dirty="0" smtClean="0"/>
              <a:t>2</a:t>
            </a:r>
            <a:r>
              <a:rPr lang="en-US" altLang="zh-CN" dirty="0" smtClean="0"/>
              <a:t> level </a:t>
            </a:r>
          </a:p>
          <a:p>
            <a:pPr lvl="1"/>
            <a:r>
              <a:rPr lang="en-US" altLang="zh-CN" dirty="0" smtClean="0"/>
              <a:t>Higher humidity favors insects and diseases flourish</a:t>
            </a:r>
          </a:p>
          <a:p>
            <a:r>
              <a:rPr lang="en-US" altLang="zh-CN" dirty="0" smtClean="0"/>
              <a:t>Extreme precipitation</a:t>
            </a:r>
          </a:p>
          <a:p>
            <a:pPr lvl="1"/>
            <a:r>
              <a:rPr lang="en-US" altLang="zh-CN" dirty="0" smtClean="0"/>
              <a:t>Erosion</a:t>
            </a:r>
            <a:r>
              <a:rPr lang="en-US" altLang="zh-CN" dirty="0"/>
              <a:t>, compaction, acidification, </a:t>
            </a:r>
            <a:r>
              <a:rPr lang="en-US" altLang="zh-CN" dirty="0" err="1"/>
              <a:t>salinization</a:t>
            </a:r>
            <a:r>
              <a:rPr lang="en-US" altLang="zh-CN" dirty="0"/>
              <a:t>, net loss of organic </a:t>
            </a:r>
            <a:r>
              <a:rPr lang="en-US" altLang="zh-CN" dirty="0" smtClean="0"/>
              <a:t>matter, </a:t>
            </a:r>
            <a:r>
              <a:rPr lang="en-US" altLang="zh-CN" dirty="0"/>
              <a:t>etc.</a:t>
            </a:r>
          </a:p>
          <a:p>
            <a:r>
              <a:rPr lang="en-US" altLang="zh-CN" dirty="0" smtClean="0"/>
              <a:t>Heat and drought</a:t>
            </a:r>
          </a:p>
          <a:p>
            <a:pPr lvl="1"/>
            <a:r>
              <a:rPr lang="en-US" altLang="zh-CN" dirty="0" smtClean="0"/>
              <a:t>Negative </a:t>
            </a:r>
            <a:r>
              <a:rPr lang="en-US" altLang="zh-CN" dirty="0"/>
              <a:t>impacts on crops and </a:t>
            </a:r>
            <a:r>
              <a:rPr lang="en-US" altLang="zh-CN" dirty="0" smtClean="0"/>
              <a:t>livestock</a:t>
            </a: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Forestry</a:t>
            </a:r>
            <a:endParaRPr lang="en-US" dirty="0"/>
          </a:p>
        </p:txBody>
      </p:sp>
      <p:sp>
        <p:nvSpPr>
          <p:cNvPr id="3" name="Content Placeholder 2"/>
          <p:cNvSpPr>
            <a:spLocks noGrp="1"/>
          </p:cNvSpPr>
          <p:nvPr>
            <p:ph idx="1"/>
          </p:nvPr>
        </p:nvSpPr>
        <p:spPr>
          <a:xfrm>
            <a:off x="35496" y="1268760"/>
            <a:ext cx="3168352" cy="5589240"/>
          </a:xfrm>
        </p:spPr>
        <p:txBody>
          <a:bodyPr>
            <a:normAutofit fontScale="92500" lnSpcReduction="20000"/>
          </a:bodyPr>
          <a:lstStyle/>
          <a:p>
            <a:r>
              <a:rPr lang="en-US" altLang="zh-CN" sz="2800" dirty="0" smtClean="0">
                <a:solidFill>
                  <a:schemeClr val="tx1">
                    <a:lumMod val="50000"/>
                    <a:lumOff val="50000"/>
                  </a:schemeClr>
                </a:solidFill>
              </a:rPr>
              <a:t>Increased vulnerability of forests to climate change through fire, infestations, drought, &amp; disease</a:t>
            </a:r>
          </a:p>
          <a:p>
            <a:r>
              <a:rPr lang="en-US" altLang="zh-CN" sz="2800" dirty="0" smtClean="0">
                <a:solidFill>
                  <a:schemeClr val="tx1">
                    <a:lumMod val="50000"/>
                    <a:lumOff val="50000"/>
                  </a:schemeClr>
                </a:solidFill>
              </a:rPr>
              <a:t>Western US are particularly vulnerable</a:t>
            </a:r>
          </a:p>
          <a:p>
            <a:r>
              <a:rPr lang="en-US" altLang="zh-CN" sz="2800" dirty="0" smtClean="0">
                <a:solidFill>
                  <a:schemeClr val="tx1">
                    <a:lumMod val="50000"/>
                    <a:lumOff val="50000"/>
                  </a:schemeClr>
                </a:solidFill>
              </a:rPr>
              <a:t>Eastern forests have smaller disturbances but could be more sensitive to drought</a:t>
            </a:r>
            <a:endParaRPr lang="zh-CN" altLang="en-US" sz="2800" dirty="0" smtClean="0">
              <a:solidFill>
                <a:schemeClr val="tx1">
                  <a:lumMod val="50000"/>
                  <a:lumOff val="50000"/>
                </a:schemeClr>
              </a:solidFill>
            </a:endParaRPr>
          </a:p>
          <a:p>
            <a:endParaRPr lang="en-US" dirty="0"/>
          </a:p>
        </p:txBody>
      </p:sp>
      <p:pic>
        <p:nvPicPr>
          <p:cNvPr id="4" name="内容占位符 3" descr="6.PNG"/>
          <p:cNvPicPr>
            <a:picLocks noChangeAspect="1"/>
          </p:cNvPicPr>
          <p:nvPr/>
        </p:nvPicPr>
        <p:blipFill>
          <a:blip r:embed="rId2" cstate="print"/>
          <a:stretch>
            <a:fillRect/>
          </a:stretch>
        </p:blipFill>
        <p:spPr>
          <a:xfrm>
            <a:off x="3203848" y="1340768"/>
            <a:ext cx="5940152" cy="49431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Important Carbon Sink</a:t>
            </a:r>
            <a:endParaRPr lang="zh-CN" altLang="en-US" dirty="0"/>
          </a:p>
        </p:txBody>
      </p:sp>
      <p:pic>
        <p:nvPicPr>
          <p:cNvPr id="4" name="内容占位符 3" descr="7.PNG"/>
          <p:cNvPicPr>
            <a:picLocks noGrp="1" noChangeAspect="1"/>
          </p:cNvPicPr>
          <p:nvPr>
            <p:ph idx="1"/>
          </p:nvPr>
        </p:nvPicPr>
        <p:blipFill>
          <a:blip r:embed="rId2" cstate="print"/>
          <a:stretch>
            <a:fillRect/>
          </a:stretch>
        </p:blipFill>
        <p:spPr>
          <a:xfrm>
            <a:off x="395536" y="1196752"/>
            <a:ext cx="7848872" cy="540464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60648"/>
            <a:ext cx="6984776" cy="1368152"/>
          </a:xfrm>
        </p:spPr>
        <p:txBody>
          <a:bodyPr/>
          <a:lstStyle/>
          <a:p>
            <a:r>
              <a:rPr lang="en-US" altLang="zh-CN" dirty="0" smtClean="0"/>
              <a:t>Forestry </a:t>
            </a:r>
            <a:r>
              <a:rPr lang="en-US" altLang="zh-CN" dirty="0" err="1" smtClean="0"/>
              <a:t>Bioenergy</a:t>
            </a:r>
            <a:r>
              <a:rPr lang="en-US" altLang="zh-CN" dirty="0" smtClean="0"/>
              <a:t> Resources</a:t>
            </a:r>
            <a:endParaRPr lang="zh-CN" altLang="en-US" dirty="0"/>
          </a:p>
        </p:txBody>
      </p:sp>
      <p:pic>
        <p:nvPicPr>
          <p:cNvPr id="4" name="内容占位符 3" descr="9.PNG"/>
          <p:cNvPicPr>
            <a:picLocks noGrp="1" noChangeAspect="1"/>
          </p:cNvPicPr>
          <p:nvPr>
            <p:ph idx="1"/>
          </p:nvPr>
        </p:nvPicPr>
        <p:blipFill>
          <a:blip r:embed="rId2" cstate="print"/>
          <a:stretch>
            <a:fillRect/>
          </a:stretch>
        </p:blipFill>
        <p:spPr>
          <a:xfrm>
            <a:off x="1115616" y="1556792"/>
            <a:ext cx="6984776" cy="4611088"/>
          </a:xfrm>
        </p:spPr>
      </p:pic>
      <p:sp>
        <p:nvSpPr>
          <p:cNvPr id="5" name="TextBox 4"/>
          <p:cNvSpPr txBox="1"/>
          <p:nvPr/>
        </p:nvSpPr>
        <p:spPr>
          <a:xfrm>
            <a:off x="1115616" y="6211669"/>
            <a:ext cx="6624736" cy="646331"/>
          </a:xfrm>
          <a:prstGeom prst="rect">
            <a:avLst/>
          </a:prstGeom>
          <a:noFill/>
        </p:spPr>
        <p:txBody>
          <a:bodyPr wrap="square" rtlCol="0">
            <a:spAutoFit/>
          </a:bodyPr>
          <a:lstStyle/>
          <a:p>
            <a:r>
              <a:rPr lang="en-US" altLang="zh-CN" dirty="0" smtClean="0">
                <a:solidFill>
                  <a:schemeClr val="accent3"/>
                </a:solidFill>
              </a:rPr>
              <a:t>Potential forestry </a:t>
            </a:r>
            <a:r>
              <a:rPr lang="en-US" altLang="zh-CN" dirty="0" err="1" smtClean="0">
                <a:solidFill>
                  <a:schemeClr val="accent3"/>
                </a:solidFill>
              </a:rPr>
              <a:t>bioenergy</a:t>
            </a:r>
            <a:r>
              <a:rPr lang="en-US" altLang="zh-CN" dirty="0" smtClean="0">
                <a:solidFill>
                  <a:schemeClr val="accent3"/>
                </a:solidFill>
              </a:rPr>
              <a:t> resources by 2030 at $80 </a:t>
            </a:r>
          </a:p>
          <a:p>
            <a:r>
              <a:rPr lang="en-US" altLang="zh-CN" dirty="0" smtClean="0">
                <a:solidFill>
                  <a:schemeClr val="accent3"/>
                </a:solidFill>
              </a:rPr>
              <a:t>per day ton  of biomass based on current forest area.</a:t>
            </a:r>
            <a:endParaRPr lang="zh-CN" altLang="en-US" dirty="0">
              <a:solidFill>
                <a:schemeClr val="accent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Ecosystems</a:t>
            </a:r>
            <a:endParaRPr lang="zh-CN" altLang="en-US" dirty="0"/>
          </a:p>
        </p:txBody>
      </p:sp>
      <p:sp>
        <p:nvSpPr>
          <p:cNvPr id="3" name="内容占位符 2"/>
          <p:cNvSpPr>
            <a:spLocks noGrp="1"/>
          </p:cNvSpPr>
          <p:nvPr>
            <p:ph idx="1"/>
          </p:nvPr>
        </p:nvSpPr>
        <p:spPr/>
        <p:txBody>
          <a:bodyPr/>
          <a:lstStyle/>
          <a:p>
            <a:r>
              <a:rPr lang="en-US" altLang="zh-CN" dirty="0" smtClean="0"/>
              <a:t>Climate change impacts on ecosystems reduce their ability to improve water and regulate water flows</a:t>
            </a:r>
          </a:p>
          <a:p>
            <a:r>
              <a:rPr lang="en-US" altLang="zh-CN" dirty="0" smtClean="0"/>
              <a:t>Combined with other stressors, climate change is overwhelming the buffer capacity of ecosystems</a:t>
            </a:r>
          </a:p>
          <a:p>
            <a:r>
              <a:rPr lang="en-US" altLang="zh-CN" dirty="0" smtClean="0"/>
              <a:t>Bring disruption to bio-diversity </a:t>
            </a:r>
          </a:p>
          <a:p>
            <a:endParaRPr lang="en-US" altLang="zh-CN" dirty="0" smtClean="0"/>
          </a:p>
          <a:p>
            <a:pPr>
              <a:buNone/>
            </a:pP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sp>
        <p:nvSpPr>
          <p:cNvPr id="3" name="Content Placeholder 2"/>
          <p:cNvSpPr>
            <a:spLocks noGrp="1"/>
          </p:cNvSpPr>
          <p:nvPr>
            <p:ph idx="1"/>
          </p:nvPr>
        </p:nvSpPr>
        <p:spPr>
          <a:xfrm>
            <a:off x="251520" y="1268760"/>
            <a:ext cx="7272808" cy="2376264"/>
          </a:xfrm>
        </p:spPr>
        <p:txBody>
          <a:bodyPr>
            <a:normAutofit fontScale="85000" lnSpcReduction="20000"/>
          </a:bodyPr>
          <a:lstStyle/>
          <a:p>
            <a:r>
              <a:rPr lang="en-US" altLang="zh-CN" dirty="0" smtClean="0"/>
              <a:t>Local extinctions of fish and other aquatic species are  projected from combined effects of increased  water withdrawal and climate change.</a:t>
            </a:r>
          </a:p>
          <a:p>
            <a:r>
              <a:rPr lang="en-US" altLang="zh-CN" dirty="0" smtClean="0"/>
              <a:t>Rising air temperature lead to decline in water quality</a:t>
            </a:r>
          </a:p>
          <a:p>
            <a:r>
              <a:rPr lang="en-US" altLang="zh-CN" dirty="0" smtClean="0"/>
              <a:t>Climate change bring impact on N, P, DOC transport from the land to rivers</a:t>
            </a:r>
          </a:p>
          <a:p>
            <a:endParaRPr lang="zh-CN" altLang="en-US" dirty="0" smtClean="0"/>
          </a:p>
          <a:p>
            <a:endParaRPr lang="en-US" dirty="0"/>
          </a:p>
        </p:txBody>
      </p:sp>
      <p:pic>
        <p:nvPicPr>
          <p:cNvPr id="4" name="内容占位符 5" descr="10.PNG"/>
          <p:cNvPicPr>
            <a:picLocks noChangeAspect="1"/>
          </p:cNvPicPr>
          <p:nvPr/>
        </p:nvPicPr>
        <p:blipFill>
          <a:blip r:embed="rId2" cstate="print"/>
          <a:stretch>
            <a:fillRect/>
          </a:stretch>
        </p:blipFill>
        <p:spPr>
          <a:xfrm>
            <a:off x="0" y="3526959"/>
            <a:ext cx="4355976" cy="3331041"/>
          </a:xfrm>
          <a:prstGeom prst="rect">
            <a:avLst/>
          </a:prstGeom>
        </p:spPr>
      </p:pic>
      <p:pic>
        <p:nvPicPr>
          <p:cNvPr id="5" name="图片 6" descr="11.PNG"/>
          <p:cNvPicPr>
            <a:picLocks noChangeAspect="1"/>
          </p:cNvPicPr>
          <p:nvPr/>
        </p:nvPicPr>
        <p:blipFill>
          <a:blip r:embed="rId3" cstate="print"/>
          <a:stretch>
            <a:fillRect/>
          </a:stretch>
        </p:blipFill>
        <p:spPr>
          <a:xfrm>
            <a:off x="4716016" y="3477861"/>
            <a:ext cx="4427984" cy="33801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60648"/>
            <a:ext cx="7056784" cy="1368152"/>
          </a:xfrm>
        </p:spPr>
        <p:txBody>
          <a:bodyPr/>
          <a:lstStyle/>
          <a:p>
            <a:r>
              <a:rPr lang="en-US" altLang="zh-CN" dirty="0" smtClean="0"/>
              <a:t>Aftermath of Hurricanes</a:t>
            </a:r>
            <a:endParaRPr lang="zh-CN" altLang="en-US" dirty="0"/>
          </a:p>
        </p:txBody>
      </p:sp>
      <p:pic>
        <p:nvPicPr>
          <p:cNvPr id="4" name="内容占位符 3" descr="12.PNG"/>
          <p:cNvPicPr>
            <a:picLocks noGrp="1" noChangeAspect="1"/>
          </p:cNvPicPr>
          <p:nvPr>
            <p:ph idx="1"/>
          </p:nvPr>
        </p:nvPicPr>
        <p:blipFill>
          <a:blip r:embed="rId2" cstate="print"/>
          <a:stretch>
            <a:fillRect/>
          </a:stretch>
        </p:blipFill>
        <p:spPr>
          <a:xfrm>
            <a:off x="0" y="1268760"/>
            <a:ext cx="9235195" cy="52292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Other Impacts</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Extreme events</a:t>
            </a:r>
          </a:p>
          <a:p>
            <a:pPr lvl="1"/>
            <a:r>
              <a:rPr lang="en-US" altLang="zh-CN" dirty="0" smtClean="0"/>
              <a:t>Climate </a:t>
            </a:r>
            <a:r>
              <a:rPr lang="en-US" altLang="zh-CN" dirty="0"/>
              <a:t>change combined with other stressors is overwhelming the capacity of ecosystems to buffer the impacts from storms, fires, floods etc</a:t>
            </a:r>
            <a:r>
              <a:rPr lang="en-US" altLang="zh-CN" dirty="0" smtClean="0"/>
              <a:t>.</a:t>
            </a:r>
          </a:p>
          <a:p>
            <a:r>
              <a:rPr lang="en-US" altLang="zh-CN" dirty="0" smtClean="0"/>
              <a:t>Plants and animals</a:t>
            </a:r>
          </a:p>
          <a:p>
            <a:pPr lvl="1"/>
            <a:r>
              <a:rPr lang="en-US" altLang="zh-CN" dirty="0" smtClean="0"/>
              <a:t>Species </a:t>
            </a:r>
            <a:r>
              <a:rPr lang="en-US" altLang="zh-CN" dirty="0"/>
              <a:t>may disappear, changing some regions so much that their mix of plant and animal life will become unrecognizable</a:t>
            </a:r>
          </a:p>
          <a:p>
            <a:r>
              <a:rPr lang="en-US" altLang="zh-CN" dirty="0" smtClean="0"/>
              <a:t>Seasonal pattern</a:t>
            </a:r>
          </a:p>
          <a:p>
            <a:pPr lvl="1"/>
            <a:r>
              <a:rPr lang="en-US" altLang="zh-CN" dirty="0" smtClean="0"/>
              <a:t>Timing of critical biological events, shifted by climate change, leads to important impacts on species and habitats</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556792"/>
            <a:ext cx="5826719" cy="1646302"/>
          </a:xfrm>
        </p:spPr>
        <p:txBody>
          <a:bodyPr/>
          <a:lstStyle/>
          <a:p>
            <a:r>
              <a:rPr lang="en-US" sz="4400" spc="300" dirty="0" smtClean="0"/>
              <a:t>Infrastructure </a:t>
            </a:r>
            <a:br>
              <a:rPr lang="en-US" sz="4400" spc="300" dirty="0" smtClean="0"/>
            </a:br>
            <a:r>
              <a:rPr lang="en-US" sz="4000" spc="300" dirty="0" smtClean="0">
                <a:solidFill>
                  <a:schemeClr val="accent3"/>
                </a:solidFill>
              </a:rPr>
              <a:t>Focus Area: SE US</a:t>
            </a:r>
            <a:endParaRPr lang="en-US" sz="4000" spc="300" dirty="0">
              <a:solidFill>
                <a:schemeClr val="accent3"/>
              </a:solidFill>
            </a:endParaRPr>
          </a:p>
        </p:txBody>
      </p:sp>
      <p:sp>
        <p:nvSpPr>
          <p:cNvPr id="3" name="Subtitle 2"/>
          <p:cNvSpPr>
            <a:spLocks noGrp="1"/>
          </p:cNvSpPr>
          <p:nvPr>
            <p:ph type="subTitle" idx="1"/>
          </p:nvPr>
        </p:nvSpPr>
        <p:spPr>
          <a:xfrm>
            <a:off x="1130595" y="4050834"/>
            <a:ext cx="5826719" cy="1826438"/>
          </a:xfrm>
        </p:spPr>
        <p:txBody>
          <a:bodyPr>
            <a:normAutofit/>
          </a:bodyPr>
          <a:lstStyle/>
          <a:p>
            <a:pPr algn="l"/>
            <a:r>
              <a:rPr lang="en-US" sz="2000" spc="300" dirty="0" smtClean="0">
                <a:solidFill>
                  <a:schemeClr val="bg1">
                    <a:lumMod val="50000"/>
                  </a:schemeClr>
                </a:solidFill>
              </a:rPr>
              <a:t>Transportation Systems</a:t>
            </a:r>
          </a:p>
          <a:p>
            <a:pPr algn="l"/>
            <a:r>
              <a:rPr lang="en-US" sz="2000" spc="300" dirty="0" smtClean="0">
                <a:solidFill>
                  <a:schemeClr val="bg1">
                    <a:lumMod val="50000"/>
                  </a:schemeClr>
                </a:solidFill>
              </a:rPr>
              <a:t>Structural Systems</a:t>
            </a:r>
          </a:p>
          <a:p>
            <a:pPr algn="l"/>
            <a:r>
              <a:rPr lang="en-US" sz="2000" spc="300" dirty="0" smtClean="0">
                <a:solidFill>
                  <a:schemeClr val="bg1">
                    <a:lumMod val="50000"/>
                  </a:schemeClr>
                </a:solidFill>
              </a:rPr>
              <a:t>Energy Systems</a:t>
            </a:r>
          </a:p>
          <a:p>
            <a:pPr algn="l"/>
            <a:r>
              <a:rPr lang="en-US" sz="2000" spc="300" dirty="0" smtClean="0">
                <a:solidFill>
                  <a:schemeClr val="bg1">
                    <a:lumMod val="50000"/>
                  </a:schemeClr>
                </a:solidFill>
              </a:rPr>
              <a:t>Economic Impacts</a:t>
            </a:r>
            <a:endParaRPr lang="en-US" sz="2000" spc="300" dirty="0">
              <a:solidFill>
                <a:schemeClr val="bg1">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7332593" cy="5668963"/>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1512" y="3835915"/>
            <a:ext cx="3429000" cy="30220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Ozone</a:t>
            </a:r>
            <a:endParaRPr lang="en-US" dirty="0"/>
          </a:p>
        </p:txBody>
      </p:sp>
      <p:sp>
        <p:nvSpPr>
          <p:cNvPr id="3" name="Content Placeholder 2"/>
          <p:cNvSpPr>
            <a:spLocks noGrp="1"/>
          </p:cNvSpPr>
          <p:nvPr>
            <p:ph idx="1"/>
          </p:nvPr>
        </p:nvSpPr>
        <p:spPr>
          <a:xfrm>
            <a:off x="251520" y="1268760"/>
            <a:ext cx="7200800" cy="5400600"/>
          </a:xfrm>
        </p:spPr>
        <p:txBody>
          <a:bodyPr>
            <a:normAutofit/>
          </a:bodyPr>
          <a:lstStyle/>
          <a:p>
            <a:r>
              <a:rPr lang="en-US" dirty="0" smtClean="0"/>
              <a:t>Summer O</a:t>
            </a:r>
            <a:r>
              <a:rPr lang="en-US" baseline="-25000" dirty="0" smtClean="0"/>
              <a:t>3</a:t>
            </a:r>
            <a:r>
              <a:rPr lang="en-US" dirty="0" smtClean="0"/>
              <a:t> concentrations to increase by 1-10 ppb this century</a:t>
            </a:r>
          </a:p>
          <a:p>
            <a:pPr lvl="1"/>
            <a:r>
              <a:rPr lang="en-US" dirty="0" smtClean="0"/>
              <a:t>1,000 premature deaths per 1.8°F rise in temperature could occur each year related to worsened O</a:t>
            </a:r>
            <a:r>
              <a:rPr lang="en-US" baseline="-25000" dirty="0" smtClean="0"/>
              <a:t>3</a:t>
            </a:r>
          </a:p>
          <a:p>
            <a:pPr lvl="1"/>
            <a:r>
              <a:rPr lang="en-US" dirty="0" smtClean="0"/>
              <a:t>4,300 additional premature deaths per year by 2050</a:t>
            </a:r>
          </a:p>
          <a:p>
            <a:pPr lvl="1"/>
            <a:r>
              <a:rPr lang="en-US" dirty="0" smtClean="0"/>
              <a:t>Total U.S. Healthcare Cost due to O</a:t>
            </a:r>
            <a:r>
              <a:rPr lang="en-US" baseline="-25000" dirty="0" smtClean="0"/>
              <a:t>3</a:t>
            </a:r>
            <a:r>
              <a:rPr lang="en-US" dirty="0" smtClean="0"/>
              <a:t>: </a:t>
            </a:r>
            <a:br>
              <a:rPr lang="en-US" dirty="0" smtClean="0"/>
            </a:br>
            <a:r>
              <a:rPr lang="en-US" dirty="0" smtClean="0"/>
              <a:t>					</a:t>
            </a:r>
            <a:r>
              <a:rPr lang="en-US" sz="2600" b="1" u="sng" dirty="0" smtClean="0">
                <a:solidFill>
                  <a:srgbClr val="FF0000"/>
                </a:solidFill>
              </a:rPr>
              <a:t>$6.5 billion</a:t>
            </a:r>
          </a:p>
        </p:txBody>
      </p:sp>
      <p:pic>
        <p:nvPicPr>
          <p:cNvPr id="1032" name="Picture 8" descr="https://encrypted-tbn2.gstatic.com/images?q=tbn:ANd9GcSNfMDcZrxH22LWZ5GFIs2gGWd5veyWP33I1BFE8Cy5_4PG6i5j"/>
          <p:cNvPicPr>
            <a:picLocks noChangeAspect="1" noChangeArrowheads="1"/>
          </p:cNvPicPr>
          <p:nvPr/>
        </p:nvPicPr>
        <p:blipFill>
          <a:blip r:embed="rId3" cstate="print"/>
          <a:srcRect/>
          <a:stretch>
            <a:fillRect/>
          </a:stretch>
        </p:blipFill>
        <p:spPr bwMode="auto">
          <a:xfrm>
            <a:off x="2896548" y="5301208"/>
            <a:ext cx="2179508" cy="155679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7272808" cy="5256584"/>
          </a:xfrm>
        </p:spPr>
        <p:txBody>
          <a:bodyPr>
            <a:normAutofit/>
          </a:bodyPr>
          <a:lstStyle/>
          <a:p>
            <a:r>
              <a:rPr lang="en-US" dirty="0" smtClean="0"/>
              <a:t>Southeast already vulnerable to weather damage- this is projected to increase as magnitude of weather extremes increases</a:t>
            </a:r>
            <a:endParaRPr lang="en-US" dirty="0"/>
          </a:p>
        </p:txBody>
      </p:sp>
      <p:pic>
        <p:nvPicPr>
          <p:cNvPr id="4" name="Picture 3"/>
          <p:cNvPicPr/>
          <p:nvPr/>
        </p:nvPicPr>
        <p:blipFill>
          <a:blip r:embed="rId2" cstate="print">
            <a:extLst>
              <a:ext uri="{28A0092B-C50C-407E-A947-70E740481C1C}">
                <a14:useLocalDpi xmlns:a14="http://schemas.microsoft.com/office/drawing/2010/main" xmlns="" val="0"/>
              </a:ext>
            </a:extLst>
          </a:blip>
          <a:srcRect l="26252"/>
          <a:stretch>
            <a:fillRect/>
          </a:stretch>
        </p:blipFill>
        <p:spPr bwMode="auto">
          <a:xfrm>
            <a:off x="5076825" y="2667987"/>
            <a:ext cx="4067175" cy="3569325"/>
          </a:xfrm>
          <a:prstGeom prst="rect">
            <a:avLst/>
          </a:prstGeom>
          <a:noFill/>
          <a:ln>
            <a:noFill/>
          </a:ln>
        </p:spPr>
      </p:pic>
      <p:pic>
        <p:nvPicPr>
          <p:cNvPr id="5" name="Content Placeholder 3"/>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60848"/>
            <a:ext cx="5220018" cy="45259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xmlns="" val="0"/>
              </a:ext>
            </a:extLst>
          </a:blip>
          <a:srcRect l="3205" t="4616" r="3032" b="3284"/>
          <a:stretch>
            <a:fillRect/>
          </a:stretch>
        </p:blipFill>
        <p:spPr bwMode="auto">
          <a:xfrm>
            <a:off x="611560" y="1484784"/>
            <a:ext cx="7992888" cy="5373216"/>
          </a:xfrm>
          <a:prstGeom prst="rect">
            <a:avLst/>
          </a:prstGeom>
          <a:noFill/>
          <a:ln>
            <a:noFill/>
          </a:ln>
        </p:spPr>
      </p:pic>
      <p:sp>
        <p:nvSpPr>
          <p:cNvPr id="5" name="Content Placeholder 2"/>
          <p:cNvSpPr txBox="1">
            <a:spLocks/>
          </p:cNvSpPr>
          <p:nvPr/>
        </p:nvSpPr>
        <p:spPr>
          <a:xfrm>
            <a:off x="251520" y="260648"/>
            <a:ext cx="7272808" cy="5256584"/>
          </a:xfrm>
          <a:prstGeom prst="rect">
            <a:avLst/>
          </a:prstGeom>
        </p:spPr>
        <p:txBody>
          <a:bodyPr vert="horz" lIns="91440" tIns="45720" rIns="91440" bIns="45720" rtlCol="0">
            <a:normAutofit/>
          </a:bodyPr>
          <a:lstStyle/>
          <a:p>
            <a:pPr marL="342900" lvl="0" indent="-342900" defTabSz="457200">
              <a:spcBef>
                <a:spcPts val="1000"/>
              </a:spcBef>
              <a:buClr>
                <a:schemeClr val="accent1"/>
              </a:buClr>
              <a:buSzPct val="80000"/>
              <a:buFont typeface="Wingdings 3" charset="2"/>
              <a:buChar char=""/>
            </a:pPr>
            <a:r>
              <a:rPr lang="en-US" sz="2700" dirty="0" smtClean="0">
                <a:solidFill>
                  <a:schemeClr val="bg1">
                    <a:lumMod val="50000"/>
                  </a:schemeClr>
                </a:solidFill>
              </a:rPr>
              <a:t>As frequency of large storms increase, major portions of US energy facilities will be at risk.</a:t>
            </a:r>
            <a:endParaRPr kumimoji="0" lang="en-US" sz="27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Resources</a:t>
            </a:r>
            <a:endParaRPr lang="en-US" dirty="0"/>
          </a:p>
        </p:txBody>
      </p:sp>
      <p:sp>
        <p:nvSpPr>
          <p:cNvPr id="3" name="Content Placeholder 2"/>
          <p:cNvSpPr>
            <a:spLocks noGrp="1"/>
          </p:cNvSpPr>
          <p:nvPr>
            <p:ph idx="1"/>
          </p:nvPr>
        </p:nvSpPr>
        <p:spPr>
          <a:xfrm>
            <a:off x="323528" y="1196752"/>
            <a:ext cx="7571184" cy="2592288"/>
          </a:xfrm>
        </p:spPr>
        <p:txBody>
          <a:bodyPr>
            <a:noAutofit/>
          </a:bodyPr>
          <a:lstStyle/>
          <a:p>
            <a:r>
              <a:rPr lang="en-US" sz="2400" dirty="0" smtClean="0"/>
              <a:t>Increased temperatures/ floods will have adverse impacts on inland navigation &amp; waterways</a:t>
            </a:r>
          </a:p>
          <a:p>
            <a:r>
              <a:rPr lang="en-US" sz="2400" dirty="0" err="1" smtClean="0"/>
              <a:t>Stormwater</a:t>
            </a:r>
            <a:r>
              <a:rPr lang="en-US" sz="2400" dirty="0" smtClean="0"/>
              <a:t>/ Wastewater facilities will need major upgrades to handle contamination and increased flows</a:t>
            </a:r>
          </a:p>
          <a:p>
            <a:r>
              <a:rPr lang="en-US" sz="2400" dirty="0" smtClean="0"/>
              <a:t>Industrial water usage will be severely constrained be decreased availability</a:t>
            </a:r>
          </a:p>
        </p:txBody>
      </p:sp>
      <p:pic>
        <p:nvPicPr>
          <p:cNvPr id="4"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4077072"/>
            <a:ext cx="4392488" cy="2586818"/>
          </a:xfrm>
          <a:prstGeom prst="rect">
            <a:avLst/>
          </a:prstGeom>
          <a:noFill/>
          <a:ln>
            <a:noFill/>
          </a:ln>
        </p:spPr>
      </p:pic>
      <p:sp>
        <p:nvSpPr>
          <p:cNvPr id="5" name="TextBox 4"/>
          <p:cNvSpPr txBox="1"/>
          <p:nvPr/>
        </p:nvSpPr>
        <p:spPr>
          <a:xfrm>
            <a:off x="4644008" y="4023062"/>
            <a:ext cx="2952328" cy="2862322"/>
          </a:xfrm>
          <a:prstGeom prst="rect">
            <a:avLst/>
          </a:prstGeom>
          <a:noFill/>
        </p:spPr>
        <p:txBody>
          <a:bodyPr wrap="square" rtlCol="0">
            <a:spAutoFit/>
          </a:bodyPr>
          <a:lstStyle/>
          <a:p>
            <a:r>
              <a:rPr lang="en-US" dirty="0" smtClean="0">
                <a:solidFill>
                  <a:schemeClr val="accent3"/>
                </a:solidFill>
              </a:rPr>
              <a:t>R.M. Clayton sewage treatment plant in Atlanta, Georgia, September 23, 2009, was engulfed by floodwaters forcing it to shut down and discharge raw sewage into the Chattahoochee River. </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840759" cy="1368152"/>
          </a:xfrm>
        </p:spPr>
        <p:txBody>
          <a:bodyPr/>
          <a:lstStyle/>
          <a:p>
            <a:r>
              <a:rPr lang="en-US" dirty="0" smtClean="0"/>
              <a:t>Quantifying Risk in the Southeast</a:t>
            </a:r>
            <a:endParaRPr lang="en-US" dirty="0"/>
          </a:p>
        </p:txBody>
      </p:sp>
      <p:sp>
        <p:nvSpPr>
          <p:cNvPr id="3" name="Content Placeholder 2"/>
          <p:cNvSpPr>
            <a:spLocks noGrp="1"/>
          </p:cNvSpPr>
          <p:nvPr>
            <p:ph idx="1"/>
          </p:nvPr>
        </p:nvSpPr>
        <p:spPr>
          <a:xfrm>
            <a:off x="251520" y="1412776"/>
            <a:ext cx="7344816" cy="5256584"/>
          </a:xfrm>
        </p:spPr>
        <p:txBody>
          <a:bodyPr>
            <a:normAutofit fontScale="92500" lnSpcReduction="20000"/>
          </a:bodyPr>
          <a:lstStyle/>
          <a:p>
            <a:r>
              <a:rPr lang="en-US" sz="1800" dirty="0" smtClean="0"/>
              <a:t>One of the most populous metropolitan areas in the country (Miami) and four of the ten fastest-growing such areas</a:t>
            </a:r>
          </a:p>
          <a:p>
            <a:r>
              <a:rPr lang="en-US" sz="1800" dirty="0" smtClean="0"/>
              <a:t>Three </a:t>
            </a:r>
            <a:r>
              <a:rPr lang="en-US" sz="1800" dirty="0"/>
              <a:t>of these (Palm Coast, FL, </a:t>
            </a:r>
            <a:r>
              <a:rPr lang="en-US" sz="1800" dirty="0" smtClean="0"/>
              <a:t>Cape </a:t>
            </a:r>
            <a:r>
              <a:rPr lang="en-US" sz="1800" dirty="0"/>
              <a:t>Coral-Fort Meyers, FL, and Myrtle Beach area, SC) are along the coast and vulnerable to s</a:t>
            </a:r>
            <a:r>
              <a:rPr lang="en-US" sz="1800" dirty="0" smtClean="0"/>
              <a:t>ea </a:t>
            </a:r>
            <a:r>
              <a:rPr lang="en-US" sz="1800" dirty="0"/>
              <a:t>level rise and storm surge</a:t>
            </a:r>
            <a:r>
              <a:rPr lang="en-US" sz="1800" dirty="0" smtClean="0"/>
              <a:t>.</a:t>
            </a:r>
            <a:endParaRPr lang="en-US" sz="1800" dirty="0"/>
          </a:p>
          <a:p>
            <a:r>
              <a:rPr lang="en-US" sz="1800" dirty="0"/>
              <a:t>The Gulf and Atlantic coasts are major producers of seafood and home to seven major ports </a:t>
            </a:r>
            <a:r>
              <a:rPr lang="en-US" sz="1800" dirty="0" smtClean="0"/>
              <a:t>that </a:t>
            </a:r>
            <a:r>
              <a:rPr lang="en-US" sz="1800" dirty="0"/>
              <a:t>are also vulnerable. </a:t>
            </a:r>
            <a:endParaRPr lang="en-US" sz="1800" dirty="0" smtClean="0"/>
          </a:p>
          <a:p>
            <a:r>
              <a:rPr lang="en-US" sz="1800" dirty="0" smtClean="0"/>
              <a:t>The SE </a:t>
            </a:r>
            <a:r>
              <a:rPr lang="en-US" sz="1800" dirty="0"/>
              <a:t>is a major energy producer of coal, </a:t>
            </a:r>
            <a:r>
              <a:rPr lang="en-US" sz="1800" dirty="0" smtClean="0"/>
              <a:t>crude </a:t>
            </a:r>
            <a:r>
              <a:rPr lang="en-US" sz="1800" dirty="0"/>
              <a:t>oil, and natural gas, and the highest energy user of any of the National Climate Assessment </a:t>
            </a:r>
            <a:r>
              <a:rPr lang="en-US" sz="1800" dirty="0" smtClean="0"/>
              <a:t>regions.</a:t>
            </a:r>
            <a:endParaRPr lang="en-US" sz="1800" dirty="0"/>
          </a:p>
          <a:p>
            <a:r>
              <a:rPr lang="en-US" sz="1900" dirty="0"/>
              <a:t>According to a recent study by the regional utility, Entergy, coastal </a:t>
            </a:r>
            <a:r>
              <a:rPr lang="en-US" sz="1900" dirty="0" smtClean="0"/>
              <a:t>counties in AL, MS, LA, </a:t>
            </a:r>
            <a:r>
              <a:rPr lang="en-US" sz="1900" dirty="0"/>
              <a:t>and </a:t>
            </a:r>
            <a:r>
              <a:rPr lang="en-US" sz="1900" dirty="0" smtClean="0"/>
              <a:t>TX:</a:t>
            </a:r>
          </a:p>
          <a:p>
            <a:pPr lvl="1"/>
            <a:r>
              <a:rPr lang="en-US" sz="1600" dirty="0" smtClean="0"/>
              <a:t>Population of 12 million</a:t>
            </a:r>
          </a:p>
          <a:p>
            <a:pPr lvl="1"/>
            <a:r>
              <a:rPr lang="en-US" sz="1600" dirty="0" smtClean="0"/>
              <a:t>Assets </a:t>
            </a:r>
            <a:r>
              <a:rPr lang="en-US" sz="1600" dirty="0"/>
              <a:t>of about $2 </a:t>
            </a:r>
            <a:r>
              <a:rPr lang="en-US" sz="1600" dirty="0" smtClean="0"/>
              <a:t>trillion</a:t>
            </a:r>
          </a:p>
          <a:p>
            <a:pPr lvl="1"/>
            <a:r>
              <a:rPr lang="en-US" sz="1600" dirty="0" smtClean="0"/>
              <a:t>Produce$634 </a:t>
            </a:r>
            <a:r>
              <a:rPr lang="en-US" sz="1600" dirty="0"/>
              <a:t>billion in </a:t>
            </a:r>
            <a:r>
              <a:rPr lang="en-US" sz="1600" dirty="0" smtClean="0"/>
              <a:t>annual GDP</a:t>
            </a:r>
          </a:p>
          <a:p>
            <a:pPr lvl="1"/>
            <a:r>
              <a:rPr lang="en-US" sz="1600" dirty="0" smtClean="0"/>
              <a:t>Face significant </a:t>
            </a:r>
            <a:r>
              <a:rPr lang="en-US" sz="1600" dirty="0"/>
              <a:t>losses that annually average $14 billion from hurricane winds, land </a:t>
            </a:r>
            <a:r>
              <a:rPr lang="en-US" sz="1600" dirty="0" smtClean="0"/>
              <a:t>subsidence</a:t>
            </a:r>
            <a:r>
              <a:rPr lang="en-US" sz="1600" dirty="0"/>
              <a:t>, and sea level rise. </a:t>
            </a:r>
            <a:endParaRPr lang="en-US" sz="1600" dirty="0" smtClean="0"/>
          </a:p>
          <a:p>
            <a:pPr lvl="1"/>
            <a:r>
              <a:rPr lang="en-US" sz="1600" dirty="0" smtClean="0"/>
              <a:t>Future </a:t>
            </a:r>
            <a:r>
              <a:rPr lang="en-US" sz="1600" dirty="0"/>
              <a:t>losses </a:t>
            </a:r>
            <a:r>
              <a:rPr lang="en-US" sz="1600" dirty="0" smtClean="0"/>
              <a:t>until 2030 could </a:t>
            </a:r>
            <a:r>
              <a:rPr lang="en-US" sz="1600" dirty="0"/>
              <a:t>reach $18 billion (with </a:t>
            </a:r>
            <a:r>
              <a:rPr lang="en-US" sz="1600" dirty="0" smtClean="0"/>
              <a:t>no </a:t>
            </a:r>
            <a:r>
              <a:rPr lang="en-US" sz="1600" dirty="0"/>
              <a:t>sea level rise or change in hurricane wind speed) to $23 billion (with nearly 3% increase in </a:t>
            </a:r>
            <a:r>
              <a:rPr lang="en-US" sz="1600" dirty="0" smtClean="0"/>
              <a:t>hurricane </a:t>
            </a:r>
            <a:r>
              <a:rPr lang="en-US" sz="1600" dirty="0"/>
              <a:t>wind speed and just under 6 inches of sea level rise).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348880"/>
            <a:ext cx="5826719" cy="1646302"/>
          </a:xfrm>
        </p:spPr>
        <p:txBody>
          <a:bodyPr/>
          <a:lstStyle/>
          <a:p>
            <a:r>
              <a:rPr lang="en-US" sz="4800" spc="300" dirty="0" smtClean="0"/>
              <a:t>Adaptation &amp; </a:t>
            </a:r>
            <a:r>
              <a:rPr lang="en-US" sz="4800" spc="300" dirty="0" smtClean="0">
                <a:solidFill>
                  <a:schemeClr val="accent3"/>
                </a:solidFill>
              </a:rPr>
              <a:t>Mitigation</a:t>
            </a:r>
            <a:endParaRPr lang="en-US" sz="4800" spc="300" dirty="0">
              <a:solidFill>
                <a:schemeClr val="accent3"/>
              </a:solidFill>
            </a:endParaRPr>
          </a:p>
        </p:txBody>
      </p:sp>
      <p:sp>
        <p:nvSpPr>
          <p:cNvPr id="3" name="Subtitle 2"/>
          <p:cNvSpPr>
            <a:spLocks noGrp="1"/>
          </p:cNvSpPr>
          <p:nvPr>
            <p:ph type="subTitle" idx="1"/>
          </p:nvPr>
        </p:nvSpPr>
        <p:spPr>
          <a:xfrm>
            <a:off x="467544" y="4221088"/>
            <a:ext cx="7416824" cy="1944216"/>
          </a:xfrm>
        </p:spPr>
        <p:txBody>
          <a:bodyPr>
            <a:normAutofit/>
          </a:bodyPr>
          <a:lstStyle/>
          <a:p>
            <a:pPr algn="l"/>
            <a:r>
              <a:rPr lang="en-US" sz="2100" b="1" u="sng" dirty="0" smtClean="0">
                <a:solidFill>
                  <a:schemeClr val="accent3"/>
                </a:solidFill>
              </a:rPr>
              <a:t>Adaptation</a:t>
            </a:r>
            <a:r>
              <a:rPr lang="en-US" sz="2100" dirty="0" smtClean="0"/>
              <a:t>: Changing current practices to accommodate effects of climate change</a:t>
            </a:r>
          </a:p>
          <a:p>
            <a:pPr algn="l"/>
            <a:r>
              <a:rPr lang="en-US" sz="2100" b="1" u="sng" dirty="0" smtClean="0">
                <a:solidFill>
                  <a:schemeClr val="accent3"/>
                </a:solidFill>
              </a:rPr>
              <a:t>Mitigation</a:t>
            </a:r>
            <a:r>
              <a:rPr lang="en-US" sz="2100" dirty="0" smtClean="0"/>
              <a:t>: Actively attempting to alter the rate of climate change and the severity of its effects</a:t>
            </a:r>
            <a:endParaRPr lang="en-US" sz="2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p:txBody>
          <a:bodyPr>
            <a:normAutofit/>
          </a:bodyPr>
          <a:lstStyle/>
          <a:p>
            <a:r>
              <a:rPr lang="en-US" dirty="0"/>
              <a:t>Adaptation considerations include local, state, regional, national, and international jurisdictional issues</a:t>
            </a:r>
            <a:r>
              <a:rPr lang="en-US" dirty="0" smtClean="0"/>
              <a:t>.</a:t>
            </a:r>
          </a:p>
          <a:p>
            <a:r>
              <a:rPr lang="en-US" dirty="0"/>
              <a:t>Both “bottom up” community planning and “top down” national strategies may help regions deal with impacts such as increases in electrical brownouts, heat stress, floods, and wildfires. </a:t>
            </a:r>
            <a:endParaRPr lang="en-US" dirty="0" smtClean="0"/>
          </a:p>
          <a:p>
            <a:r>
              <a:rPr lang="en-US" dirty="0"/>
              <a:t>Such a mix of approaches will require cross-boundary coordination at multiple levels as operational agencies integrate adaptation planning into their programs</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Considerations</a:t>
            </a:r>
            <a:endParaRPr lang="en-US" dirty="0"/>
          </a:p>
        </p:txBody>
      </p:sp>
      <p:sp>
        <p:nvSpPr>
          <p:cNvPr id="3" name="Content Placeholder 2"/>
          <p:cNvSpPr>
            <a:spLocks noGrp="1"/>
          </p:cNvSpPr>
          <p:nvPr>
            <p:ph idx="1"/>
          </p:nvPr>
        </p:nvSpPr>
        <p:spPr/>
        <p:txBody>
          <a:bodyPr/>
          <a:lstStyle/>
          <a:p>
            <a:r>
              <a:rPr lang="en-US" dirty="0"/>
              <a:t>Adaptation strategies </a:t>
            </a:r>
            <a:r>
              <a:rPr lang="en-US" dirty="0" smtClean="0"/>
              <a:t>for </a:t>
            </a:r>
            <a:r>
              <a:rPr lang="en-US" dirty="0"/>
              <a:t>infrastructure may include elements of structural </a:t>
            </a:r>
            <a:r>
              <a:rPr lang="en-US" i="1" dirty="0"/>
              <a:t>and </a:t>
            </a:r>
            <a:r>
              <a:rPr lang="en-US" dirty="0"/>
              <a:t>non-structural </a:t>
            </a:r>
            <a:r>
              <a:rPr lang="en-US" dirty="0" smtClean="0"/>
              <a:t>approaches</a:t>
            </a:r>
          </a:p>
          <a:p>
            <a:pPr lvl="1"/>
            <a:r>
              <a:rPr lang="en-US" dirty="0"/>
              <a:t>Such strategies could take advantage of conventional infrastructure </a:t>
            </a:r>
            <a:r>
              <a:rPr lang="en-US" dirty="0" smtClean="0"/>
              <a:t>upgrades</a:t>
            </a:r>
          </a:p>
          <a:p>
            <a:pPr lvl="2"/>
            <a:r>
              <a:rPr lang="en-US" dirty="0" smtClean="0"/>
              <a:t>Make already planned upgrades consider climate change factors- kill two birds with one stone</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7272808" cy="1440160"/>
          </a:xfrm>
        </p:spPr>
        <p:txBody>
          <a:bodyPr>
            <a:noAutofit/>
          </a:bodyPr>
          <a:lstStyle/>
          <a:p>
            <a:r>
              <a:rPr lang="en-US" sz="3400" dirty="0" smtClean="0"/>
              <a:t>One Last Consideration Before Considering More Things</a:t>
            </a:r>
            <a:endParaRPr lang="en-US" sz="3400" dirty="0"/>
          </a:p>
        </p:txBody>
      </p:sp>
      <p:sp>
        <p:nvSpPr>
          <p:cNvPr id="3" name="Content Placeholder 2"/>
          <p:cNvSpPr>
            <a:spLocks noGrp="1"/>
          </p:cNvSpPr>
          <p:nvPr>
            <p:ph idx="1"/>
          </p:nvPr>
        </p:nvSpPr>
        <p:spPr>
          <a:xfrm>
            <a:off x="251520" y="1412776"/>
            <a:ext cx="7272808" cy="5256584"/>
          </a:xfrm>
        </p:spPr>
        <p:txBody>
          <a:bodyPr>
            <a:normAutofit/>
          </a:bodyPr>
          <a:lstStyle/>
          <a:p>
            <a:r>
              <a:rPr lang="en-US" dirty="0" smtClean="0"/>
              <a:t>Infrastructure is vulnerable to climate because it is clustered.</a:t>
            </a:r>
          </a:p>
          <a:p>
            <a:r>
              <a:rPr lang="en-US" dirty="0" smtClean="0"/>
              <a:t>I.e. about </a:t>
            </a:r>
            <a:r>
              <a:rPr lang="en-US" dirty="0"/>
              <a:t>half of the nation’s oil refineries are located in only four </a:t>
            </a:r>
            <a:r>
              <a:rPr lang="en-US" dirty="0" smtClean="0"/>
              <a:t>states.</a:t>
            </a:r>
          </a:p>
          <a:p>
            <a:pPr lvl="1"/>
            <a:r>
              <a:rPr lang="en-US" dirty="0" smtClean="0"/>
              <a:t>Single events in localized spots have wide reaching impacts</a:t>
            </a:r>
          </a:p>
          <a:p>
            <a:pPr lvl="1"/>
            <a:r>
              <a:rPr lang="en-US" dirty="0" smtClean="0"/>
              <a:t>Suggests a more evenly distributed system is desirable</a:t>
            </a:r>
          </a:p>
          <a:p>
            <a:pPr lvl="2"/>
            <a:r>
              <a:rPr lang="en-US" dirty="0" smtClean="0"/>
              <a:t>Good for efficiency, system redundancy, and even national security implications</a:t>
            </a:r>
          </a:p>
          <a:p>
            <a:pPr lvl="2"/>
            <a:r>
              <a:rPr lang="en-US" dirty="0" smtClean="0"/>
              <a:t>Multiple benefits make drastic changes more likely to gain acceptance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128792" cy="1368152"/>
          </a:xfrm>
        </p:spPr>
        <p:txBody>
          <a:bodyPr/>
          <a:lstStyle/>
          <a:p>
            <a:r>
              <a:rPr lang="en-US" dirty="0" smtClean="0"/>
              <a:t>Who’s Bothering to Prepare?</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556792"/>
            <a:ext cx="6912768" cy="530120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Mitigation Method</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xmlns="" val="0"/>
              </a:ext>
            </a:extLst>
          </a:blip>
          <a:srcRect l="4167" t="1878" r="6250" b="9546"/>
          <a:stretch>
            <a:fillRect/>
          </a:stretch>
        </p:blipFill>
        <p:spPr bwMode="auto">
          <a:xfrm>
            <a:off x="0" y="1628800"/>
            <a:ext cx="4716016" cy="5040560"/>
          </a:xfrm>
          <a:prstGeom prst="rect">
            <a:avLst/>
          </a:prstGeom>
          <a:noFill/>
          <a:ln>
            <a:noFill/>
          </a:ln>
        </p:spPr>
      </p:pic>
      <p:pic>
        <p:nvPicPr>
          <p:cNvPr id="5" name="irc_mi" descr="http://eoimages.gsfc.nasa.gov/images/imagerecords/7000/7205/atlanta_etm_2000241.jpg"/>
          <p:cNvPicPr/>
          <p:nvPr/>
        </p:nvPicPr>
        <p:blipFill>
          <a:blip r:embed="rId3" cstate="print"/>
          <a:srcRect/>
          <a:stretch>
            <a:fillRect/>
          </a:stretch>
        </p:blipFill>
        <p:spPr bwMode="auto">
          <a:xfrm>
            <a:off x="4644008" y="980728"/>
            <a:ext cx="4248472" cy="587727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Ozone</a:t>
            </a:r>
            <a:endParaRPr lang="en-US" dirty="0"/>
          </a:p>
        </p:txBody>
      </p:sp>
      <p:sp>
        <p:nvSpPr>
          <p:cNvPr id="5" name="TextBox 4"/>
          <p:cNvSpPr txBox="1"/>
          <p:nvPr/>
        </p:nvSpPr>
        <p:spPr>
          <a:xfrm>
            <a:off x="395536" y="5589240"/>
            <a:ext cx="7200800" cy="923330"/>
          </a:xfrm>
          <a:prstGeom prst="rect">
            <a:avLst/>
          </a:prstGeom>
          <a:noFill/>
        </p:spPr>
        <p:txBody>
          <a:bodyPr wrap="square" rtlCol="0">
            <a:spAutoFit/>
          </a:bodyPr>
          <a:lstStyle/>
          <a:p>
            <a:r>
              <a:rPr lang="en-US" dirty="0" smtClean="0">
                <a:solidFill>
                  <a:schemeClr val="accent3"/>
                </a:solidFill>
              </a:rPr>
              <a:t>Percentage increases in emergency room visits for asthma related to ground-level ozone among children in the New York City region by the 2020s, resulting from the effects of climate change. </a:t>
            </a:r>
            <a:endParaRPr lang="en-US" dirty="0">
              <a:solidFill>
                <a:schemeClr val="accent3"/>
              </a:solidFill>
            </a:endParaRPr>
          </a:p>
        </p:txBody>
      </p:sp>
      <p:pic>
        <p:nvPicPr>
          <p:cNvPr id="3074" name="Picture 2"/>
          <p:cNvPicPr>
            <a:picLocks noChangeAspect="1" noChangeArrowheads="1"/>
          </p:cNvPicPr>
          <p:nvPr/>
        </p:nvPicPr>
        <p:blipFill>
          <a:blip r:embed="rId3" cstate="print"/>
          <a:srcRect/>
          <a:stretch>
            <a:fillRect/>
          </a:stretch>
        </p:blipFill>
        <p:spPr bwMode="auto">
          <a:xfrm>
            <a:off x="323528" y="1213751"/>
            <a:ext cx="7074202" cy="415946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7308304" cy="2808312"/>
          </a:xfrm>
        </p:spPr>
        <p:txBody>
          <a:bodyPr>
            <a:normAutofit fontScale="70000" lnSpcReduction="20000"/>
          </a:bodyPr>
          <a:lstStyle/>
          <a:p>
            <a:r>
              <a:rPr lang="en-US" sz="2800" dirty="0" smtClean="0"/>
              <a:t>The South Florida Ecosystem Portfolio Model (EPM) is a regional land-use planning tool that integrates ecological, economic, and social information and places that information in a context that is relevant to decision-makers and stakeholders. </a:t>
            </a:r>
          </a:p>
          <a:p>
            <a:r>
              <a:rPr lang="en-US" sz="2800" dirty="0" smtClean="0"/>
              <a:t>The EPM uses a multi-criteria evaluation framework that builds on GIS analysis and spatially explicit models that characterize important ecological, economic, and societal consequences of regional land-use/cover change. </a:t>
            </a:r>
            <a:br>
              <a:rPr lang="en-US" sz="2800" dirty="0" smtClean="0"/>
            </a:br>
            <a:endParaRPr lang="en-US" dirty="0"/>
          </a:p>
        </p:txBody>
      </p:sp>
      <p:pic>
        <p:nvPicPr>
          <p:cNvPr id="4" name="Content Placeholder 3"/>
          <p:cNvPicPr>
            <a:picLocks/>
          </p:cNvPicPr>
          <p:nvPr/>
        </p:nvPicPr>
        <p:blipFill>
          <a:blip r:embed="rId2" cstate="print">
            <a:extLst>
              <a:ext uri="{28A0092B-C50C-407E-A947-70E740481C1C}">
                <a14:useLocalDpi xmlns:a14="http://schemas.microsoft.com/office/drawing/2010/main" xmlns="" val="0"/>
              </a:ext>
            </a:extLst>
          </a:blip>
          <a:srcRect l="2083" t="1658" r="1763" b="4972"/>
          <a:stretch>
            <a:fillRect/>
          </a:stretch>
        </p:blipFill>
        <p:spPr bwMode="auto">
          <a:xfrm>
            <a:off x="1259632" y="2564904"/>
            <a:ext cx="6912768" cy="42930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6632"/>
            <a:ext cx="7272808" cy="5400600"/>
          </a:xfrm>
        </p:spPr>
        <p:txBody>
          <a:bodyPr/>
          <a:lstStyle/>
          <a:p>
            <a:r>
              <a:rPr lang="en-US" sz="2800" dirty="0" smtClean="0"/>
              <a:t>Coastal ecosystem restoration projects, such as the one shown in this example from NYC, help protect coastal waterfronts and maintain resilience of coastal infrastructure. </a:t>
            </a:r>
          </a:p>
        </p:txBody>
      </p:sp>
      <p:pic>
        <p:nvPicPr>
          <p:cNvPr id="4" name="Content Placeholder 3"/>
          <p:cNvPicPr>
            <a:picLock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2332037"/>
            <a:ext cx="5540280" cy="4525963"/>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Success Story</a:t>
            </a:r>
            <a:endParaRPr lang="en-US" dirty="0"/>
          </a:p>
        </p:txBody>
      </p:sp>
      <p:sp>
        <p:nvSpPr>
          <p:cNvPr id="3" name="Content Placeholder 2"/>
          <p:cNvSpPr>
            <a:spLocks noGrp="1"/>
          </p:cNvSpPr>
          <p:nvPr>
            <p:ph idx="1"/>
          </p:nvPr>
        </p:nvSpPr>
        <p:spPr/>
        <p:txBody>
          <a:bodyPr>
            <a:normAutofit lnSpcReduction="10000"/>
          </a:bodyPr>
          <a:lstStyle/>
          <a:p>
            <a:r>
              <a:rPr lang="en-US" dirty="0"/>
              <a:t>Because of Clayton County, Georgia’s, innovative water recycling project during the 2007-2008 drought, they were able to maintain reservoirs at near capacity and an abundant supply of water while neighboring Lake Lanier, the water supply for Atlanta, was at record lows. </a:t>
            </a:r>
            <a:endParaRPr lang="en-US" dirty="0" smtClean="0"/>
          </a:p>
          <a:p>
            <a:r>
              <a:rPr lang="en-US" dirty="0" smtClean="0"/>
              <a:t>Clayton </a:t>
            </a:r>
            <a:r>
              <a:rPr lang="en-US" dirty="0"/>
              <a:t>County developed a series of constructed wetlands used to filter treated water that recharges groundwater and supplies surface reservoirs. They have also implemented efficiency and leak detection programs. (American Rivers et al. 2009).</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15616" y="2132856"/>
            <a:ext cx="5826719" cy="1646302"/>
          </a:xfrm>
        </p:spPr>
        <p:txBody>
          <a:bodyPr/>
          <a:lstStyle/>
          <a:p>
            <a:r>
              <a:rPr lang="en-US" altLang="zh-CN" spc="300" dirty="0" smtClean="0"/>
              <a:t>Questions?</a:t>
            </a:r>
            <a:endParaRPr lang="zh-CN" altLang="en-US" spc="3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344816" cy="1368152"/>
          </a:xfrm>
        </p:spPr>
        <p:txBody>
          <a:bodyPr>
            <a:normAutofit fontScale="90000"/>
          </a:bodyPr>
          <a:lstStyle/>
          <a:p>
            <a:r>
              <a:rPr lang="en-US" dirty="0" smtClean="0"/>
              <a:t>If you don’t have any, here’s some from us.</a:t>
            </a:r>
            <a:endParaRPr lang="en-US" dirty="0"/>
          </a:p>
        </p:txBody>
      </p:sp>
      <p:sp>
        <p:nvSpPr>
          <p:cNvPr id="3" name="Content Placeholder 2"/>
          <p:cNvSpPr>
            <a:spLocks noGrp="1"/>
          </p:cNvSpPr>
          <p:nvPr>
            <p:ph idx="1"/>
          </p:nvPr>
        </p:nvSpPr>
        <p:spPr>
          <a:xfrm>
            <a:off x="251520" y="1457400"/>
            <a:ext cx="7272808" cy="5400600"/>
          </a:xfrm>
        </p:spPr>
        <p:txBody>
          <a:bodyPr>
            <a:normAutofit fontScale="92500" lnSpcReduction="10000"/>
          </a:bodyPr>
          <a:lstStyle/>
          <a:p>
            <a:r>
              <a:rPr lang="en-US" dirty="0" smtClean="0"/>
              <a:t>What are some adaptation/mitigation strategies related to other issues you can think of (health, infrastructure, economy, resources, ecology, etc)?</a:t>
            </a:r>
          </a:p>
          <a:p>
            <a:r>
              <a:rPr lang="en-US" dirty="0" smtClean="0"/>
              <a:t>Is climate change something we can handle gradually by conventional means, (legislation, scientific studies, etc), or do we need more drastic action by national governments, (mandated changes, emergency status declared, etc)?</a:t>
            </a:r>
          </a:p>
          <a:p>
            <a:r>
              <a:rPr lang="en-US" altLang="zh-CN" dirty="0" smtClean="0"/>
              <a:t>Does using forest product for biomass energy leads to higher carbon emission or not?</a:t>
            </a:r>
          </a:p>
          <a:p>
            <a:r>
              <a:rPr lang="en-US" altLang="zh-CN" dirty="0" smtClean="0"/>
              <a:t>Which climate-related health concern should be the government’s primary target?</a:t>
            </a:r>
          </a:p>
          <a:p>
            <a:endParaRPr lang="zh-CN" altLang="en-US"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encrypted-tbn0.gstatic.com/images?q=tbn:ANd9GcQQRhap1ooPy-wQ59eUgbHzML-mhfn5Dt4dgOP5Ldq_T-x58ruJxg"/>
          <p:cNvPicPr>
            <a:picLocks noChangeAspect="1" noChangeArrowheads="1"/>
          </p:cNvPicPr>
          <p:nvPr/>
        </p:nvPicPr>
        <p:blipFill>
          <a:blip r:embed="rId3" cstate="print"/>
          <a:srcRect/>
          <a:stretch>
            <a:fillRect/>
          </a:stretch>
        </p:blipFill>
        <p:spPr bwMode="auto">
          <a:xfrm>
            <a:off x="3131840" y="4437112"/>
            <a:ext cx="2952328" cy="2304256"/>
          </a:xfrm>
          <a:prstGeom prst="rect">
            <a:avLst/>
          </a:prstGeom>
          <a:noFill/>
        </p:spPr>
      </p:pic>
      <p:sp>
        <p:nvSpPr>
          <p:cNvPr id="2" name="Title 1"/>
          <p:cNvSpPr>
            <a:spLocks noGrp="1"/>
          </p:cNvSpPr>
          <p:nvPr>
            <p:ph type="title"/>
          </p:nvPr>
        </p:nvSpPr>
        <p:spPr>
          <a:xfrm>
            <a:off x="251520" y="260648"/>
            <a:ext cx="7128792" cy="1368152"/>
          </a:xfrm>
        </p:spPr>
        <p:txBody>
          <a:bodyPr/>
          <a:lstStyle/>
          <a:p>
            <a:r>
              <a:rPr lang="en-US" sz="4100" dirty="0" smtClean="0"/>
              <a:t>Health Effects: Allergens</a:t>
            </a:r>
            <a:endParaRPr lang="en-US" sz="4100" dirty="0"/>
          </a:p>
        </p:txBody>
      </p:sp>
      <p:sp>
        <p:nvSpPr>
          <p:cNvPr id="3" name="Content Placeholder 2"/>
          <p:cNvSpPr>
            <a:spLocks noGrp="1"/>
          </p:cNvSpPr>
          <p:nvPr>
            <p:ph idx="1"/>
          </p:nvPr>
        </p:nvSpPr>
        <p:spPr>
          <a:xfrm>
            <a:off x="179512" y="1268760"/>
            <a:ext cx="7488832" cy="5400600"/>
          </a:xfrm>
        </p:spPr>
        <p:txBody>
          <a:bodyPr/>
          <a:lstStyle/>
          <a:p>
            <a:r>
              <a:rPr lang="en-US" dirty="0" smtClean="0"/>
              <a:t>Climate change can contribute to increased production of plant-based allergens </a:t>
            </a:r>
          </a:p>
          <a:p>
            <a:pPr lvl="1"/>
            <a:r>
              <a:rPr lang="en-US" dirty="0" smtClean="0"/>
              <a:t>Higher pollen concentrations and longer pollen seasons increase allergic sensitizations and asthma episodes and diminish productivity</a:t>
            </a:r>
          </a:p>
          <a:p>
            <a:pPr lvl="1"/>
            <a:r>
              <a:rPr lang="en-US" dirty="0" smtClean="0"/>
              <a:t>Increased rainfall &amp; temperatures can stimulate indoor fungi and molds</a:t>
            </a:r>
          </a:p>
          <a:p>
            <a:pPr lvl="1"/>
            <a:endParaRPr lang="en-US" dirty="0" smtClean="0"/>
          </a:p>
          <a:p>
            <a:pPr lvl="1"/>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084168" y="4448537"/>
            <a:ext cx="2952328" cy="2292831"/>
          </a:xfrm>
          <a:prstGeom prst="rect">
            <a:avLst/>
          </a:prstGeom>
          <a:noFill/>
          <a:ln w="9525">
            <a:noFill/>
            <a:miter lim="800000"/>
            <a:headEnd/>
            <a:tailEnd/>
          </a:ln>
        </p:spPr>
      </p:pic>
      <p:pic>
        <p:nvPicPr>
          <p:cNvPr id="4100" name="Picture 4" descr="https://encrypted-tbn1.gstatic.com/images?q=tbn:ANd9GcT97JHqvh_Y2ZSyCykdPuY3FBXVpBc9BpoeAs3uOMFAqHzFJe6Z"/>
          <p:cNvPicPr>
            <a:picLocks noChangeAspect="1" noChangeArrowheads="1"/>
          </p:cNvPicPr>
          <p:nvPr/>
        </p:nvPicPr>
        <p:blipFill>
          <a:blip r:embed="rId5" cstate="print"/>
          <a:srcRect/>
          <a:stretch>
            <a:fillRect/>
          </a:stretch>
        </p:blipFill>
        <p:spPr bwMode="auto">
          <a:xfrm>
            <a:off x="88801" y="4408088"/>
            <a:ext cx="3115047" cy="233328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416824" cy="1368152"/>
          </a:xfrm>
        </p:spPr>
        <p:txBody>
          <a:bodyPr/>
          <a:lstStyle/>
          <a:p>
            <a:r>
              <a:rPr lang="en-US" sz="4100" dirty="0" smtClean="0"/>
              <a:t>Health Effects: Allergens</a:t>
            </a:r>
            <a:endParaRPr lang="en-US" sz="4100" dirty="0"/>
          </a:p>
        </p:txBody>
      </p:sp>
      <p:pic>
        <p:nvPicPr>
          <p:cNvPr id="2051" name="Picture 3"/>
          <p:cNvPicPr>
            <a:picLocks noChangeAspect="1" noChangeArrowheads="1"/>
          </p:cNvPicPr>
          <p:nvPr/>
        </p:nvPicPr>
        <p:blipFill>
          <a:blip r:embed="rId3" cstate="print"/>
          <a:srcRect l="1275"/>
          <a:stretch>
            <a:fillRect/>
          </a:stretch>
        </p:blipFill>
        <p:spPr bwMode="auto">
          <a:xfrm>
            <a:off x="0" y="1052736"/>
            <a:ext cx="5436096" cy="3456384"/>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292080" y="1052736"/>
            <a:ext cx="3851920" cy="3456384"/>
          </a:xfrm>
          <a:prstGeom prst="rect">
            <a:avLst/>
          </a:prstGeom>
          <a:noFill/>
          <a:ln w="9525">
            <a:noFill/>
            <a:miter lim="800000"/>
            <a:headEnd/>
            <a:tailEnd/>
          </a:ln>
        </p:spPr>
      </p:pic>
      <p:sp>
        <p:nvSpPr>
          <p:cNvPr id="8" name="TextBox 7"/>
          <p:cNvSpPr txBox="1"/>
          <p:nvPr/>
        </p:nvSpPr>
        <p:spPr>
          <a:xfrm>
            <a:off x="323528" y="4433044"/>
            <a:ext cx="7488832" cy="2308324"/>
          </a:xfrm>
          <a:prstGeom prst="rect">
            <a:avLst/>
          </a:prstGeom>
          <a:noFill/>
        </p:spPr>
        <p:txBody>
          <a:bodyPr wrap="square" rtlCol="0">
            <a:spAutoFit/>
          </a:bodyPr>
          <a:lstStyle/>
          <a:p>
            <a:r>
              <a:rPr lang="en-US" dirty="0" smtClean="0">
                <a:solidFill>
                  <a:schemeClr val="accent3"/>
                </a:solidFill>
              </a:rPr>
              <a:t>Ragweed pollen season length has increased in central North America between 1995-2011, by 13 to 27 days in response to rising temperatures. </a:t>
            </a:r>
            <a:br>
              <a:rPr lang="en-US" dirty="0" smtClean="0">
                <a:solidFill>
                  <a:schemeClr val="accent3"/>
                </a:solidFill>
              </a:rPr>
            </a:br>
            <a:r>
              <a:rPr lang="en-US" dirty="0" smtClean="0">
                <a:solidFill>
                  <a:schemeClr val="accent3"/>
                </a:solidFill>
              </a:rPr>
              <a:t/>
            </a:r>
            <a:br>
              <a:rPr lang="en-US" dirty="0" smtClean="0">
                <a:solidFill>
                  <a:schemeClr val="accent3"/>
                </a:solidFill>
              </a:rPr>
            </a:br>
            <a:r>
              <a:rPr lang="en-US" dirty="0" smtClean="0">
                <a:solidFill>
                  <a:schemeClr val="accent3"/>
                </a:solidFill>
              </a:rPr>
              <a:t>Pollen production from ragweed grown in chambers at the CO</a:t>
            </a:r>
            <a:r>
              <a:rPr lang="en-US" baseline="-25000" dirty="0" smtClean="0">
                <a:solidFill>
                  <a:schemeClr val="accent3"/>
                </a:solidFill>
              </a:rPr>
              <a:t>2</a:t>
            </a:r>
            <a:r>
              <a:rPr lang="en-US" dirty="0" smtClean="0">
                <a:solidFill>
                  <a:schemeClr val="accent3"/>
                </a:solidFill>
              </a:rPr>
              <a:t> concentration in 1900 (~5 grams per plant) versus today’s </a:t>
            </a:r>
            <a:br>
              <a:rPr lang="en-US" dirty="0" smtClean="0">
                <a:solidFill>
                  <a:schemeClr val="accent3"/>
                </a:solidFill>
              </a:rPr>
            </a:br>
            <a:r>
              <a:rPr lang="en-US" dirty="0" smtClean="0">
                <a:solidFill>
                  <a:schemeClr val="accent3"/>
                </a:solidFill>
              </a:rPr>
              <a:t>approximate level (~10 grams), and at a level projected to occur </a:t>
            </a:r>
            <a:br>
              <a:rPr lang="en-US" dirty="0" smtClean="0">
                <a:solidFill>
                  <a:schemeClr val="accent3"/>
                </a:solidFill>
              </a:rPr>
            </a:br>
            <a:r>
              <a:rPr lang="en-US" dirty="0" smtClean="0">
                <a:solidFill>
                  <a:schemeClr val="accent3"/>
                </a:solidFill>
              </a:rPr>
              <a:t>in 2075 (~20 grams).</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128792" cy="1368152"/>
          </a:xfrm>
        </p:spPr>
        <p:txBody>
          <a:bodyPr/>
          <a:lstStyle/>
          <a:p>
            <a:r>
              <a:rPr lang="en-US" dirty="0" smtClean="0"/>
              <a:t>Health Effects: Wildfires</a:t>
            </a:r>
            <a:endParaRPr lang="en-US" dirty="0"/>
          </a:p>
        </p:txBody>
      </p:sp>
      <p:sp>
        <p:nvSpPr>
          <p:cNvPr id="3" name="Content Placeholder 2"/>
          <p:cNvSpPr>
            <a:spLocks noGrp="1"/>
          </p:cNvSpPr>
          <p:nvPr>
            <p:ph idx="1"/>
          </p:nvPr>
        </p:nvSpPr>
        <p:spPr>
          <a:xfrm>
            <a:off x="35496" y="1196752"/>
            <a:ext cx="7848872" cy="5400600"/>
          </a:xfrm>
        </p:spPr>
        <p:txBody>
          <a:bodyPr/>
          <a:lstStyle/>
          <a:p>
            <a:r>
              <a:rPr lang="en-US" dirty="0" smtClean="0"/>
              <a:t>Climate change increases occurrences of wildfires</a:t>
            </a:r>
          </a:p>
          <a:p>
            <a:pPr lvl="1"/>
            <a:r>
              <a:rPr lang="en-US" dirty="0" smtClean="0"/>
              <a:t>PM, CO, NO</a:t>
            </a:r>
            <a:r>
              <a:rPr lang="en-US" baseline="-25000" dirty="0" smtClean="0"/>
              <a:t>X</a:t>
            </a:r>
            <a:r>
              <a:rPr lang="en-US" dirty="0" smtClean="0"/>
              <a:t>, and VOCs (which are O</a:t>
            </a:r>
            <a:r>
              <a:rPr lang="en-US" baseline="-25000" dirty="0" smtClean="0"/>
              <a:t>3</a:t>
            </a:r>
            <a:r>
              <a:rPr lang="en-US" dirty="0" smtClean="0"/>
              <a:t> precursors) </a:t>
            </a:r>
          </a:p>
          <a:p>
            <a:pPr lvl="1"/>
            <a:r>
              <a:rPr lang="en-US" dirty="0" smtClean="0"/>
              <a:t>Increases respiratory and cardiovascular hospitalizations, visits for asthma, bronchitis, chest pain, chronic obstructive pulmonary disease, </a:t>
            </a:r>
            <a:r>
              <a:rPr lang="en-US" dirty="0" smtClean="0"/>
              <a:t>&amp; respiratory infections</a:t>
            </a:r>
            <a:endParaRPr lang="en-US" dirty="0" smtClean="0"/>
          </a:p>
          <a:p>
            <a:pPr lvl="1"/>
            <a:r>
              <a:rPr lang="en-US" dirty="0" smtClean="0"/>
              <a:t>Has been associated with hundreds of thousands of global deaths annually </a:t>
            </a:r>
            <a:endParaRPr lang="en-US" dirty="0"/>
          </a:p>
        </p:txBody>
      </p:sp>
      <p:pic>
        <p:nvPicPr>
          <p:cNvPr id="5122" name="Picture 2" descr="https://encrypted-tbn3.gstatic.com/images?q=tbn:ANd9GcRpKVVFSyan-N1KsXwwd0zvyCtYl2HkTU50sjYCUlMXo0r3Cbgv"/>
          <p:cNvPicPr>
            <a:picLocks noChangeAspect="1" noChangeArrowheads="1"/>
          </p:cNvPicPr>
          <p:nvPr/>
        </p:nvPicPr>
        <p:blipFill>
          <a:blip r:embed="rId2" cstate="print"/>
          <a:srcRect/>
          <a:stretch>
            <a:fillRect/>
          </a:stretch>
        </p:blipFill>
        <p:spPr bwMode="auto">
          <a:xfrm>
            <a:off x="2123728" y="5038162"/>
            <a:ext cx="4752528" cy="181983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272808" cy="1368152"/>
          </a:xfrm>
        </p:spPr>
        <p:txBody>
          <a:bodyPr/>
          <a:lstStyle/>
          <a:p>
            <a:r>
              <a:rPr lang="en-US" dirty="0" smtClean="0"/>
              <a:t>Health Effects: Wildfires</a:t>
            </a:r>
            <a:endParaRPr lang="en-US" dirty="0"/>
          </a:p>
        </p:txBody>
      </p:sp>
      <p:pic>
        <p:nvPicPr>
          <p:cNvPr id="29698" name="Picture 2"/>
          <p:cNvPicPr>
            <a:picLocks noChangeAspect="1" noChangeArrowheads="1"/>
          </p:cNvPicPr>
          <p:nvPr/>
        </p:nvPicPr>
        <p:blipFill>
          <a:blip r:embed="rId3" cstate="print"/>
          <a:srcRect/>
          <a:stretch>
            <a:fillRect/>
          </a:stretch>
        </p:blipFill>
        <p:spPr bwMode="auto">
          <a:xfrm>
            <a:off x="216024" y="977414"/>
            <a:ext cx="3995936" cy="5880586"/>
          </a:xfrm>
          <a:prstGeom prst="rect">
            <a:avLst/>
          </a:prstGeom>
          <a:noFill/>
          <a:ln w="9525">
            <a:noFill/>
            <a:miter lim="800000"/>
            <a:headEnd/>
            <a:tailEnd/>
          </a:ln>
        </p:spPr>
      </p:pic>
      <p:sp>
        <p:nvSpPr>
          <p:cNvPr id="5" name="TextBox 4"/>
          <p:cNvSpPr txBox="1"/>
          <p:nvPr/>
        </p:nvSpPr>
        <p:spPr>
          <a:xfrm>
            <a:off x="4427984" y="2743760"/>
            <a:ext cx="3312368" cy="1477328"/>
          </a:xfrm>
          <a:prstGeom prst="rect">
            <a:avLst/>
          </a:prstGeom>
          <a:noFill/>
        </p:spPr>
        <p:txBody>
          <a:bodyPr wrap="square" rtlCol="0">
            <a:spAutoFit/>
          </a:bodyPr>
          <a:lstStyle/>
          <a:p>
            <a:r>
              <a:rPr lang="en-US" dirty="0" smtClean="0">
                <a:solidFill>
                  <a:schemeClr val="accent3"/>
                </a:solidFill>
              </a:rPr>
              <a:t>Wildfires can cause health impacts thousands of miles downwind as seen here with smoke travelling from Quebec to Baltimore.</a:t>
            </a:r>
            <a:endParaRPr lang="en-US" dirty="0">
              <a:solidFill>
                <a:schemeClr val="accent3"/>
              </a:solidFill>
            </a:endParaRP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6026</TotalTime>
  <Words>3122</Words>
  <Application>Microsoft Office PowerPoint</Application>
  <PresentationFormat>On-screen Show (4:3)</PresentationFormat>
  <Paragraphs>280</Paragraphs>
  <Slides>54</Slides>
  <Notes>20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Facet</vt:lpstr>
      <vt:lpstr>Impacts of Climate Change on the U.S.</vt:lpstr>
      <vt:lpstr>Introduction</vt:lpstr>
      <vt:lpstr>Health Impacts &amp; Water Resources</vt:lpstr>
      <vt:lpstr>Health Effects: Ozone</vt:lpstr>
      <vt:lpstr>Health Effects: Ozone</vt:lpstr>
      <vt:lpstr>Health Effects: Allergens</vt:lpstr>
      <vt:lpstr>Health Effects: Allergens</vt:lpstr>
      <vt:lpstr>Health Effects: Wildfires</vt:lpstr>
      <vt:lpstr>Health Effects: Wildfires</vt:lpstr>
      <vt:lpstr>Health Effects: Heat</vt:lpstr>
      <vt:lpstr>Health Effects: Heat</vt:lpstr>
      <vt:lpstr>Health Effects: Extreme Events</vt:lpstr>
      <vt:lpstr>Health Effects: Disease by Insects &amp; Rodents</vt:lpstr>
      <vt:lpstr>Health Effects: Food &amp; Waterborne Diarrheal Disease</vt:lpstr>
      <vt:lpstr>Health Effects: Food &amp; Waterborne Diarrheal Disease Disease</vt:lpstr>
      <vt:lpstr>Health Effects: Mental Health &amp; Stress</vt:lpstr>
      <vt:lpstr>Health Effects: Solutions</vt:lpstr>
      <vt:lpstr>Health Effects: Key Messages</vt:lpstr>
      <vt:lpstr>Water Resources: Changing Precipitation</vt:lpstr>
      <vt:lpstr>Water Resources: Runoff &amp; Streamflow</vt:lpstr>
      <vt:lpstr>Water Resources: Droughts &amp; Floods</vt:lpstr>
      <vt:lpstr>Water Resources: Groundwater Availability</vt:lpstr>
      <vt:lpstr>Water Resources: Lakes &amp; Rivers at Risk</vt:lpstr>
      <vt:lpstr>Water Resources: Off-Stream Water Uses</vt:lpstr>
      <vt:lpstr>Water Resources: Off-Stream Water Uses</vt:lpstr>
      <vt:lpstr>Agriculture &amp; Ecosystems</vt:lpstr>
      <vt:lpstr>Agriculture</vt:lpstr>
      <vt:lpstr>Agricultural Trends</vt:lpstr>
      <vt:lpstr>Impact</vt:lpstr>
      <vt:lpstr>Impact</vt:lpstr>
      <vt:lpstr>Forestry</vt:lpstr>
      <vt:lpstr>Important Carbon Sink</vt:lpstr>
      <vt:lpstr>Forestry Bioenergy Resources</vt:lpstr>
      <vt:lpstr>Ecosystems</vt:lpstr>
      <vt:lpstr>Water</vt:lpstr>
      <vt:lpstr>Aftermath of Hurricanes</vt:lpstr>
      <vt:lpstr>Other Impacts</vt:lpstr>
      <vt:lpstr>Infrastructure  Focus Area: SE US</vt:lpstr>
      <vt:lpstr>Slide 39</vt:lpstr>
      <vt:lpstr>Slide 40</vt:lpstr>
      <vt:lpstr>Slide 41</vt:lpstr>
      <vt:lpstr>Water Resources</vt:lpstr>
      <vt:lpstr>Quantifying Risk in the Southeast</vt:lpstr>
      <vt:lpstr>Adaptation &amp; Mitigation</vt:lpstr>
      <vt:lpstr>Considerations</vt:lpstr>
      <vt:lpstr>More Considerations</vt:lpstr>
      <vt:lpstr>One Last Consideration Before Considering More Things</vt:lpstr>
      <vt:lpstr>Who’s Bothering to Prepare?</vt:lpstr>
      <vt:lpstr>Possible Mitigation Method</vt:lpstr>
      <vt:lpstr>Slide 50</vt:lpstr>
      <vt:lpstr>Slide 51</vt:lpstr>
      <vt:lpstr>A Success Story</vt:lpstr>
      <vt:lpstr>Questions?</vt:lpstr>
      <vt:lpstr>If you don’t have any, here’s some from us.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Chlorine Residual in a Water Distribution System</dc:title>
  <dc:creator>Almut</dc:creator>
  <cp:lastModifiedBy>Tianlin</cp:lastModifiedBy>
  <cp:revision>161</cp:revision>
  <dcterms:created xsi:type="dcterms:W3CDTF">2013-02-15T18:23:55Z</dcterms:created>
  <dcterms:modified xsi:type="dcterms:W3CDTF">2013-04-16T20:02:33Z</dcterms:modified>
</cp:coreProperties>
</file>