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B9B9D6-1BD0-4BF9-9C75-F22E42ADE430}" type="doc">
      <dgm:prSet loTypeId="urn:microsoft.com/office/officeart/2005/8/layout/hierarchy5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D1B3F0F-4E62-46E0-8974-4C5310CCDED6}">
      <dgm:prSet phldrT="[Text]" custT="1"/>
      <dgm:spPr/>
      <dgm:t>
        <a:bodyPr/>
        <a:lstStyle/>
        <a:p>
          <a:r>
            <a:rPr lang="en-US" sz="1200" dirty="0" smtClean="0"/>
            <a:t>What caused this severe air pollution?</a:t>
          </a:r>
          <a:endParaRPr lang="en-US" sz="1200" dirty="0"/>
        </a:p>
      </dgm:t>
    </dgm:pt>
    <dgm:pt modelId="{6ED5A351-F925-47CB-9209-B1B749DD8177}" type="parTrans" cxnId="{88B52A15-0EC5-41E7-96A8-2600B94FA211}">
      <dgm:prSet/>
      <dgm:spPr/>
      <dgm:t>
        <a:bodyPr/>
        <a:lstStyle/>
        <a:p>
          <a:endParaRPr lang="en-US"/>
        </a:p>
      </dgm:t>
    </dgm:pt>
    <dgm:pt modelId="{F425F888-C796-449D-937E-CFF4DB7CDBBB}" type="sibTrans" cxnId="{88B52A15-0EC5-41E7-96A8-2600B94FA211}">
      <dgm:prSet/>
      <dgm:spPr/>
      <dgm:t>
        <a:bodyPr/>
        <a:lstStyle/>
        <a:p>
          <a:endParaRPr lang="en-US"/>
        </a:p>
      </dgm:t>
    </dgm:pt>
    <dgm:pt modelId="{2328FD67-89CC-45E7-9A2F-98CB81B573BC}">
      <dgm:prSet phldrT="[Text]" custT="1"/>
      <dgm:spPr/>
      <dgm:t>
        <a:bodyPr/>
        <a:lstStyle/>
        <a:p>
          <a:r>
            <a:rPr lang="en-US" sz="1200" dirty="0" smtClean="0"/>
            <a:t>Extreme weather?</a:t>
          </a:r>
          <a:endParaRPr lang="en-US" sz="1200" dirty="0"/>
        </a:p>
      </dgm:t>
    </dgm:pt>
    <dgm:pt modelId="{FA280492-D35E-41F7-9AD8-1953AB0978B2}" type="parTrans" cxnId="{1B6F0091-A2E6-4CD4-A3A1-89F7F7F70762}">
      <dgm:prSet/>
      <dgm:spPr/>
      <dgm:t>
        <a:bodyPr/>
        <a:lstStyle/>
        <a:p>
          <a:endParaRPr lang="en-US"/>
        </a:p>
      </dgm:t>
    </dgm:pt>
    <dgm:pt modelId="{ECE840B6-16E8-4109-9726-FEB7C0599BA2}" type="sibTrans" cxnId="{1B6F0091-A2E6-4CD4-A3A1-89F7F7F70762}">
      <dgm:prSet/>
      <dgm:spPr/>
      <dgm:t>
        <a:bodyPr/>
        <a:lstStyle/>
        <a:p>
          <a:endParaRPr lang="en-US"/>
        </a:p>
      </dgm:t>
    </dgm:pt>
    <dgm:pt modelId="{C7AE8141-FC96-4AC1-83BE-E40D9A1F0854}">
      <dgm:prSet phldrT="[Text]" custT="1"/>
      <dgm:spPr/>
      <dgm:t>
        <a:bodyPr/>
        <a:lstStyle/>
        <a:p>
          <a:r>
            <a:rPr lang="en-US" sz="1100" dirty="0" smtClean="0"/>
            <a:t>Lower wind speed/stagnant weather</a:t>
          </a:r>
          <a:endParaRPr lang="en-US" sz="1100" dirty="0"/>
        </a:p>
      </dgm:t>
    </dgm:pt>
    <dgm:pt modelId="{00AEDD3F-759B-4BFB-9E7A-86D33580F62C}" type="parTrans" cxnId="{2A2ACBA9-E695-47E3-8F04-ABBDC9D64824}">
      <dgm:prSet/>
      <dgm:spPr/>
      <dgm:t>
        <a:bodyPr/>
        <a:lstStyle/>
        <a:p>
          <a:endParaRPr lang="en-US"/>
        </a:p>
      </dgm:t>
    </dgm:pt>
    <dgm:pt modelId="{BB1F8EA8-5D8E-43DD-A7C8-70E4F3DBBD20}" type="sibTrans" cxnId="{2A2ACBA9-E695-47E3-8F04-ABBDC9D64824}">
      <dgm:prSet/>
      <dgm:spPr/>
      <dgm:t>
        <a:bodyPr/>
        <a:lstStyle/>
        <a:p>
          <a:endParaRPr lang="en-US"/>
        </a:p>
      </dgm:t>
    </dgm:pt>
    <dgm:pt modelId="{4268399A-DD96-4F0B-91A9-7C4BA838402E}">
      <dgm:prSet phldrT="[Text]" custT="1"/>
      <dgm:spPr/>
      <dgm:t>
        <a:bodyPr/>
        <a:lstStyle/>
        <a:p>
          <a:r>
            <a:rPr lang="en-US" sz="1100" dirty="0" smtClean="0"/>
            <a:t>Higher air temperature/inversion layer</a:t>
          </a:r>
          <a:endParaRPr lang="en-US" sz="1100" dirty="0"/>
        </a:p>
      </dgm:t>
    </dgm:pt>
    <dgm:pt modelId="{8F3865D2-8F68-4DD6-96D4-1762372A0A55}" type="parTrans" cxnId="{F01C7FF0-5D5C-46C5-B8E2-37110CC50134}">
      <dgm:prSet/>
      <dgm:spPr/>
      <dgm:t>
        <a:bodyPr/>
        <a:lstStyle/>
        <a:p>
          <a:endParaRPr lang="en-US"/>
        </a:p>
      </dgm:t>
    </dgm:pt>
    <dgm:pt modelId="{EFA28C74-4F10-48A9-8075-B4647438DF71}" type="sibTrans" cxnId="{F01C7FF0-5D5C-46C5-B8E2-37110CC50134}">
      <dgm:prSet/>
      <dgm:spPr/>
      <dgm:t>
        <a:bodyPr/>
        <a:lstStyle/>
        <a:p>
          <a:endParaRPr lang="en-US"/>
        </a:p>
      </dgm:t>
    </dgm:pt>
    <dgm:pt modelId="{1B5D4F8B-7B91-438F-A5B6-2330E786AC00}">
      <dgm:prSet phldrT="[Text]"/>
      <dgm:spPr/>
      <dgm:t>
        <a:bodyPr/>
        <a:lstStyle/>
        <a:p>
          <a:r>
            <a:rPr lang="en-US" dirty="0" smtClean="0"/>
            <a:t>Air Quality</a:t>
          </a:r>
          <a:endParaRPr lang="en-US" dirty="0"/>
        </a:p>
      </dgm:t>
    </dgm:pt>
    <dgm:pt modelId="{E510CFD5-79D3-4227-BE52-0ADEE22F0C12}" type="parTrans" cxnId="{E9235CF2-1358-4392-9DA5-9F4D425701D5}">
      <dgm:prSet/>
      <dgm:spPr/>
      <dgm:t>
        <a:bodyPr/>
        <a:lstStyle/>
        <a:p>
          <a:endParaRPr lang="en-US"/>
        </a:p>
      </dgm:t>
    </dgm:pt>
    <dgm:pt modelId="{603773E7-B728-4862-9B7D-2E5ED37E7F61}" type="sibTrans" cxnId="{E9235CF2-1358-4392-9DA5-9F4D425701D5}">
      <dgm:prSet/>
      <dgm:spPr/>
      <dgm:t>
        <a:bodyPr/>
        <a:lstStyle/>
        <a:p>
          <a:endParaRPr lang="en-US"/>
        </a:p>
      </dgm:t>
    </dgm:pt>
    <dgm:pt modelId="{DC5ABB91-1200-49B5-B166-696A62CC34A5}">
      <dgm:prSet phldrT="[Text]"/>
      <dgm:spPr/>
      <dgm:t>
        <a:bodyPr/>
        <a:lstStyle/>
        <a:p>
          <a:r>
            <a:rPr lang="en-US" dirty="0" smtClean="0"/>
            <a:t>Control factors (I)</a:t>
          </a:r>
          <a:endParaRPr lang="en-US" dirty="0"/>
        </a:p>
      </dgm:t>
    </dgm:pt>
    <dgm:pt modelId="{6F91EE75-2BC8-4EBC-8372-59AC54D827C6}" type="parTrans" cxnId="{F6510B52-3810-4109-B926-943A9A317F67}">
      <dgm:prSet/>
      <dgm:spPr/>
      <dgm:t>
        <a:bodyPr/>
        <a:lstStyle/>
        <a:p>
          <a:endParaRPr lang="en-US"/>
        </a:p>
      </dgm:t>
    </dgm:pt>
    <dgm:pt modelId="{5C9BB243-0015-4E9C-8F9E-7FDC1AD46F5E}" type="sibTrans" cxnId="{F6510B52-3810-4109-B926-943A9A317F67}">
      <dgm:prSet/>
      <dgm:spPr/>
      <dgm:t>
        <a:bodyPr/>
        <a:lstStyle/>
        <a:p>
          <a:endParaRPr lang="en-US"/>
        </a:p>
      </dgm:t>
    </dgm:pt>
    <dgm:pt modelId="{336848BD-FA2C-4DE5-BD0C-76E64D4EEF14}">
      <dgm:prSet phldrT="[Text]"/>
      <dgm:spPr/>
      <dgm:t>
        <a:bodyPr/>
        <a:lstStyle/>
        <a:p>
          <a:r>
            <a:rPr lang="en-US" dirty="0" smtClean="0"/>
            <a:t>Control factors (II)</a:t>
          </a:r>
          <a:endParaRPr lang="en-US" dirty="0"/>
        </a:p>
      </dgm:t>
    </dgm:pt>
    <dgm:pt modelId="{FD90AFF3-A9AD-46AA-9945-FB6F342A1FE7}" type="parTrans" cxnId="{E761AD0C-9E00-4E08-BBE7-C4C9BBE95339}">
      <dgm:prSet/>
      <dgm:spPr/>
      <dgm:t>
        <a:bodyPr/>
        <a:lstStyle/>
        <a:p>
          <a:endParaRPr lang="en-US"/>
        </a:p>
      </dgm:t>
    </dgm:pt>
    <dgm:pt modelId="{E4A84284-795D-47D9-B7DF-45B5C67AFE78}" type="sibTrans" cxnId="{E761AD0C-9E00-4E08-BBE7-C4C9BBE95339}">
      <dgm:prSet/>
      <dgm:spPr/>
      <dgm:t>
        <a:bodyPr/>
        <a:lstStyle/>
        <a:p>
          <a:endParaRPr lang="en-US"/>
        </a:p>
      </dgm:t>
    </dgm:pt>
    <dgm:pt modelId="{254CFF2D-CCB7-4494-A0D0-E8340F463C2D}">
      <dgm:prSet phldrT="[Text]" custT="1"/>
      <dgm:spPr/>
      <dgm:t>
        <a:bodyPr/>
        <a:lstStyle/>
        <a:p>
          <a:r>
            <a:rPr lang="en-US" sz="1100" dirty="0" smtClean="0"/>
            <a:t>Less precipitation</a:t>
          </a:r>
        </a:p>
      </dgm:t>
    </dgm:pt>
    <dgm:pt modelId="{3228D668-7F87-4DE5-A160-13EDC3980088}" type="parTrans" cxnId="{27B90360-CA62-4930-BFD8-F75284BE06CC}">
      <dgm:prSet/>
      <dgm:spPr/>
      <dgm:t>
        <a:bodyPr/>
        <a:lstStyle/>
        <a:p>
          <a:endParaRPr lang="en-US"/>
        </a:p>
      </dgm:t>
    </dgm:pt>
    <dgm:pt modelId="{C10A9D81-13C3-4918-8AD7-0BADB53E6149}" type="sibTrans" cxnId="{27B90360-CA62-4930-BFD8-F75284BE06CC}">
      <dgm:prSet/>
      <dgm:spPr/>
      <dgm:t>
        <a:bodyPr/>
        <a:lstStyle/>
        <a:p>
          <a:endParaRPr lang="en-US"/>
        </a:p>
      </dgm:t>
    </dgm:pt>
    <dgm:pt modelId="{705821CB-0062-4FB7-9371-B3E420F302DC}">
      <dgm:prSet phldrT="[Text]" custT="1"/>
      <dgm:spPr/>
      <dgm:t>
        <a:bodyPr/>
        <a:lstStyle/>
        <a:p>
          <a:r>
            <a:rPr lang="en-US" sz="1200" dirty="0" smtClean="0"/>
            <a:t>Increased Emission?</a:t>
          </a:r>
          <a:endParaRPr lang="en-US" sz="1200" dirty="0"/>
        </a:p>
      </dgm:t>
    </dgm:pt>
    <dgm:pt modelId="{A394EDE5-B4F6-47E9-834C-19D0883A4211}" type="parTrans" cxnId="{CC2D5FC3-9947-4573-A75A-F99963729FEC}">
      <dgm:prSet/>
      <dgm:spPr/>
      <dgm:t>
        <a:bodyPr/>
        <a:lstStyle/>
        <a:p>
          <a:endParaRPr lang="en-US"/>
        </a:p>
      </dgm:t>
    </dgm:pt>
    <dgm:pt modelId="{5FEE9078-DD2B-40E5-BC6C-6E38D8C6E25C}" type="sibTrans" cxnId="{CC2D5FC3-9947-4573-A75A-F99963729FEC}">
      <dgm:prSet/>
      <dgm:spPr/>
      <dgm:t>
        <a:bodyPr/>
        <a:lstStyle/>
        <a:p>
          <a:endParaRPr lang="en-US"/>
        </a:p>
      </dgm:t>
    </dgm:pt>
    <dgm:pt modelId="{8AB55338-AB68-48B7-BA19-2CFD9DCA856D}">
      <dgm:prSet phldrT="[Text]" custT="1"/>
      <dgm:spPr/>
      <dgm:t>
        <a:bodyPr/>
        <a:lstStyle/>
        <a:p>
          <a:r>
            <a:rPr lang="en-US" sz="1100" dirty="0" smtClean="0"/>
            <a:t>Natural</a:t>
          </a:r>
        </a:p>
        <a:p>
          <a:r>
            <a:rPr lang="en-US" sz="1100" dirty="0" smtClean="0"/>
            <a:t>/anthropogenic</a:t>
          </a:r>
          <a:endParaRPr lang="en-US" sz="1100" dirty="0"/>
        </a:p>
      </dgm:t>
    </dgm:pt>
    <dgm:pt modelId="{09F16374-198B-4E7B-8416-BDBE9EB9AE83}" type="parTrans" cxnId="{E379F434-C96E-4A11-BA44-DC857E356BB2}">
      <dgm:prSet/>
      <dgm:spPr/>
      <dgm:t>
        <a:bodyPr/>
        <a:lstStyle/>
        <a:p>
          <a:endParaRPr lang="en-US"/>
        </a:p>
      </dgm:t>
    </dgm:pt>
    <dgm:pt modelId="{67ABD29F-1712-4F84-86A2-D8BA78971DAB}" type="sibTrans" cxnId="{E379F434-C96E-4A11-BA44-DC857E356BB2}">
      <dgm:prSet/>
      <dgm:spPr/>
      <dgm:t>
        <a:bodyPr/>
        <a:lstStyle/>
        <a:p>
          <a:endParaRPr lang="en-US"/>
        </a:p>
      </dgm:t>
    </dgm:pt>
    <dgm:pt modelId="{C61F94AE-8869-48FF-999A-13F69CAAD7F0}" type="pres">
      <dgm:prSet presAssocID="{CAB9B9D6-1BD0-4BF9-9C75-F22E42ADE43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153005-8B0F-4417-ABB7-9D7C2DAFBBDC}" type="pres">
      <dgm:prSet presAssocID="{CAB9B9D6-1BD0-4BF9-9C75-F22E42ADE430}" presName="hierFlow" presStyleCnt="0"/>
      <dgm:spPr/>
    </dgm:pt>
    <dgm:pt modelId="{F7311ACF-B6D9-4FBD-8730-E9369628A2A5}" type="pres">
      <dgm:prSet presAssocID="{CAB9B9D6-1BD0-4BF9-9C75-F22E42ADE430}" presName="firstBuf" presStyleCnt="0"/>
      <dgm:spPr/>
    </dgm:pt>
    <dgm:pt modelId="{1C0990C5-7096-4BEA-A1F1-B04F725DAE90}" type="pres">
      <dgm:prSet presAssocID="{CAB9B9D6-1BD0-4BF9-9C75-F22E42ADE43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B9D9F3A-C784-4DFC-AC6C-3DB9E7F35F0A}" type="pres">
      <dgm:prSet presAssocID="{BD1B3F0F-4E62-46E0-8974-4C5310CCDED6}" presName="Name17" presStyleCnt="0"/>
      <dgm:spPr/>
    </dgm:pt>
    <dgm:pt modelId="{FE974F8E-C6DA-4316-A76A-51255DE70038}" type="pres">
      <dgm:prSet presAssocID="{BD1B3F0F-4E62-46E0-8974-4C5310CCDED6}" presName="level1Shape" presStyleLbl="node0" presStyleIdx="0" presStyleCnt="1" custLinFactY="-8123" custLinFactNeighborX="-82663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3E5F9A-D656-44A6-B503-C785029792ED}" type="pres">
      <dgm:prSet presAssocID="{BD1B3F0F-4E62-46E0-8974-4C5310CCDED6}" presName="hierChild2" presStyleCnt="0"/>
      <dgm:spPr/>
    </dgm:pt>
    <dgm:pt modelId="{1ED1788A-6517-45F4-82AE-2FFCB939CFBD}" type="pres">
      <dgm:prSet presAssocID="{FA280492-D35E-41F7-9AD8-1953AB0978B2}" presName="Name25" presStyleLbl="parChTrans1D2" presStyleIdx="0" presStyleCnt="2"/>
      <dgm:spPr/>
      <dgm:t>
        <a:bodyPr/>
        <a:lstStyle/>
        <a:p>
          <a:endParaRPr lang="en-US"/>
        </a:p>
      </dgm:t>
    </dgm:pt>
    <dgm:pt modelId="{206004A6-26ED-4234-8281-E424F2A7C4EB}" type="pres">
      <dgm:prSet presAssocID="{FA280492-D35E-41F7-9AD8-1953AB0978B2}" presName="connTx" presStyleLbl="parChTrans1D2" presStyleIdx="0" presStyleCnt="2"/>
      <dgm:spPr/>
      <dgm:t>
        <a:bodyPr/>
        <a:lstStyle/>
        <a:p>
          <a:endParaRPr lang="en-US"/>
        </a:p>
      </dgm:t>
    </dgm:pt>
    <dgm:pt modelId="{3BC0F096-FC0A-4DF3-8BD4-DBF844219783}" type="pres">
      <dgm:prSet presAssocID="{2328FD67-89CC-45E7-9A2F-98CB81B573BC}" presName="Name30" presStyleCnt="0"/>
      <dgm:spPr/>
    </dgm:pt>
    <dgm:pt modelId="{8EF776FB-479D-4B30-9F73-EED2EDCA0E06}" type="pres">
      <dgm:prSet presAssocID="{2328FD67-89CC-45E7-9A2F-98CB81B573BC}" presName="level2Shape" presStyleLbl="node2" presStyleIdx="0" presStyleCnt="2" custLinFactY="-18093" custLinFactNeighborX="-29527" custLinFactNeighborY="-100000"/>
      <dgm:spPr/>
      <dgm:t>
        <a:bodyPr/>
        <a:lstStyle/>
        <a:p>
          <a:endParaRPr lang="en-US"/>
        </a:p>
      </dgm:t>
    </dgm:pt>
    <dgm:pt modelId="{BC7D1E6F-D2B1-42B7-8F91-CB7155069428}" type="pres">
      <dgm:prSet presAssocID="{2328FD67-89CC-45E7-9A2F-98CB81B573BC}" presName="hierChild3" presStyleCnt="0"/>
      <dgm:spPr/>
    </dgm:pt>
    <dgm:pt modelId="{F7469686-8F55-42BD-B252-DC52D3AED6DF}" type="pres">
      <dgm:prSet presAssocID="{00AEDD3F-759B-4BFB-9E7A-86D33580F62C}" presName="Name25" presStyleLbl="parChTrans1D3" presStyleIdx="0" presStyleCnt="4"/>
      <dgm:spPr/>
      <dgm:t>
        <a:bodyPr/>
        <a:lstStyle/>
        <a:p>
          <a:endParaRPr lang="en-US"/>
        </a:p>
      </dgm:t>
    </dgm:pt>
    <dgm:pt modelId="{2B3FA045-B9A1-4F37-8F1A-636C15B0C903}" type="pres">
      <dgm:prSet presAssocID="{00AEDD3F-759B-4BFB-9E7A-86D33580F62C}" presName="connTx" presStyleLbl="parChTrans1D3" presStyleIdx="0" presStyleCnt="4"/>
      <dgm:spPr/>
      <dgm:t>
        <a:bodyPr/>
        <a:lstStyle/>
        <a:p>
          <a:endParaRPr lang="en-US"/>
        </a:p>
      </dgm:t>
    </dgm:pt>
    <dgm:pt modelId="{84B43F11-2D90-41AB-B2F6-123059CFB708}" type="pres">
      <dgm:prSet presAssocID="{C7AE8141-FC96-4AC1-83BE-E40D9A1F0854}" presName="Name30" presStyleCnt="0"/>
      <dgm:spPr/>
    </dgm:pt>
    <dgm:pt modelId="{2C345BD4-5961-4C39-9ED0-DD91CA4204F7}" type="pres">
      <dgm:prSet presAssocID="{C7AE8141-FC96-4AC1-83BE-E40D9A1F0854}" presName="level2Shape" presStyleLbl="node3" presStyleIdx="0" presStyleCnt="4" custLinFactNeighborX="34971" custLinFactNeighborY="-3093"/>
      <dgm:spPr/>
      <dgm:t>
        <a:bodyPr/>
        <a:lstStyle/>
        <a:p>
          <a:endParaRPr lang="en-US"/>
        </a:p>
      </dgm:t>
    </dgm:pt>
    <dgm:pt modelId="{E56C0C2F-4B27-4085-ADA2-4A42BEF2BE25}" type="pres">
      <dgm:prSet presAssocID="{C7AE8141-FC96-4AC1-83BE-E40D9A1F0854}" presName="hierChild3" presStyleCnt="0"/>
      <dgm:spPr/>
    </dgm:pt>
    <dgm:pt modelId="{86C8859A-E74D-4AAA-B609-AB04CC8E88E4}" type="pres">
      <dgm:prSet presAssocID="{8F3865D2-8F68-4DD6-96D4-1762372A0A55}" presName="Name25" presStyleLbl="parChTrans1D3" presStyleIdx="1" presStyleCnt="4"/>
      <dgm:spPr/>
      <dgm:t>
        <a:bodyPr/>
        <a:lstStyle/>
        <a:p>
          <a:endParaRPr lang="en-US"/>
        </a:p>
      </dgm:t>
    </dgm:pt>
    <dgm:pt modelId="{D9EB5416-84EB-412A-8651-7118AFB108B8}" type="pres">
      <dgm:prSet presAssocID="{8F3865D2-8F68-4DD6-96D4-1762372A0A55}" presName="connTx" presStyleLbl="parChTrans1D3" presStyleIdx="1" presStyleCnt="4"/>
      <dgm:spPr/>
      <dgm:t>
        <a:bodyPr/>
        <a:lstStyle/>
        <a:p>
          <a:endParaRPr lang="en-US"/>
        </a:p>
      </dgm:t>
    </dgm:pt>
    <dgm:pt modelId="{E0D8B6B4-2662-428F-AC57-4A200120E4BB}" type="pres">
      <dgm:prSet presAssocID="{4268399A-DD96-4F0B-91A9-7C4BA838402E}" presName="Name30" presStyleCnt="0"/>
      <dgm:spPr/>
    </dgm:pt>
    <dgm:pt modelId="{E52C3EAE-5144-4E76-B7C3-A2F62E330F09}" type="pres">
      <dgm:prSet presAssocID="{4268399A-DD96-4F0B-91A9-7C4BA838402E}" presName="level2Shape" presStyleLbl="node3" presStyleIdx="1" presStyleCnt="4" custLinFactNeighborX="34971" custLinFactNeighborY="-4484"/>
      <dgm:spPr/>
      <dgm:t>
        <a:bodyPr/>
        <a:lstStyle/>
        <a:p>
          <a:endParaRPr lang="en-US"/>
        </a:p>
      </dgm:t>
    </dgm:pt>
    <dgm:pt modelId="{211A8807-5427-4D5D-A1AF-DF3412FDA89E}" type="pres">
      <dgm:prSet presAssocID="{4268399A-DD96-4F0B-91A9-7C4BA838402E}" presName="hierChild3" presStyleCnt="0"/>
      <dgm:spPr/>
    </dgm:pt>
    <dgm:pt modelId="{5E7B54D1-EFF9-415B-A9EE-3DE0D2395752}" type="pres">
      <dgm:prSet presAssocID="{3228D668-7F87-4DE5-A160-13EDC3980088}" presName="Name25" presStyleLbl="parChTrans1D3" presStyleIdx="2" presStyleCnt="4"/>
      <dgm:spPr/>
      <dgm:t>
        <a:bodyPr/>
        <a:lstStyle/>
        <a:p>
          <a:endParaRPr lang="en-US"/>
        </a:p>
      </dgm:t>
    </dgm:pt>
    <dgm:pt modelId="{507B9190-713A-4642-9507-CADA8D417031}" type="pres">
      <dgm:prSet presAssocID="{3228D668-7F87-4DE5-A160-13EDC3980088}" presName="connTx" presStyleLbl="parChTrans1D3" presStyleIdx="2" presStyleCnt="4"/>
      <dgm:spPr/>
      <dgm:t>
        <a:bodyPr/>
        <a:lstStyle/>
        <a:p>
          <a:endParaRPr lang="en-US"/>
        </a:p>
      </dgm:t>
    </dgm:pt>
    <dgm:pt modelId="{C9E4F9B7-892D-4259-B2E3-C40A32E4C43F}" type="pres">
      <dgm:prSet presAssocID="{254CFF2D-CCB7-4494-A0D0-E8340F463C2D}" presName="Name30" presStyleCnt="0"/>
      <dgm:spPr/>
    </dgm:pt>
    <dgm:pt modelId="{A8524006-DD5A-4A29-99E3-CCFED093101A}" type="pres">
      <dgm:prSet presAssocID="{254CFF2D-CCB7-4494-A0D0-E8340F463C2D}" presName="level2Shape" presStyleLbl="node3" presStyleIdx="2" presStyleCnt="4" custLinFactNeighborX="34971" custLinFactNeighborY="-5874"/>
      <dgm:spPr/>
      <dgm:t>
        <a:bodyPr/>
        <a:lstStyle/>
        <a:p>
          <a:endParaRPr lang="en-US"/>
        </a:p>
      </dgm:t>
    </dgm:pt>
    <dgm:pt modelId="{71580AEB-E641-4703-82BD-1D57FB7F3823}" type="pres">
      <dgm:prSet presAssocID="{254CFF2D-CCB7-4494-A0D0-E8340F463C2D}" presName="hierChild3" presStyleCnt="0"/>
      <dgm:spPr/>
    </dgm:pt>
    <dgm:pt modelId="{C32EDF2E-044D-4D82-9752-E9CED241AB62}" type="pres">
      <dgm:prSet presAssocID="{A394EDE5-B4F6-47E9-834C-19D0883A4211}" presName="Name25" presStyleLbl="parChTrans1D2" presStyleIdx="1" presStyleCnt="2"/>
      <dgm:spPr/>
      <dgm:t>
        <a:bodyPr/>
        <a:lstStyle/>
        <a:p>
          <a:endParaRPr lang="en-US"/>
        </a:p>
      </dgm:t>
    </dgm:pt>
    <dgm:pt modelId="{5548EC6B-7315-42EE-A8C0-D0FC82BA9770}" type="pres">
      <dgm:prSet presAssocID="{A394EDE5-B4F6-47E9-834C-19D0883A4211}" presName="connTx" presStyleLbl="parChTrans1D2" presStyleIdx="1" presStyleCnt="2"/>
      <dgm:spPr/>
      <dgm:t>
        <a:bodyPr/>
        <a:lstStyle/>
        <a:p>
          <a:endParaRPr lang="en-US"/>
        </a:p>
      </dgm:t>
    </dgm:pt>
    <dgm:pt modelId="{CB58B52C-337A-4577-899C-29629C61334D}" type="pres">
      <dgm:prSet presAssocID="{705821CB-0062-4FB7-9371-B3E420F302DC}" presName="Name30" presStyleCnt="0"/>
      <dgm:spPr/>
    </dgm:pt>
    <dgm:pt modelId="{D6375197-73D7-4FED-8DD4-D6D6EDAF2598}" type="pres">
      <dgm:prSet presAssocID="{705821CB-0062-4FB7-9371-B3E420F302DC}" presName="level2Shape" presStyleLbl="node2" presStyleIdx="1" presStyleCnt="2" custLinFactNeighborX="-29527" custLinFactNeighborY="4097"/>
      <dgm:spPr/>
      <dgm:t>
        <a:bodyPr/>
        <a:lstStyle/>
        <a:p>
          <a:endParaRPr lang="en-US"/>
        </a:p>
      </dgm:t>
    </dgm:pt>
    <dgm:pt modelId="{D61C19A6-905E-402E-9FDD-B15AFE68280C}" type="pres">
      <dgm:prSet presAssocID="{705821CB-0062-4FB7-9371-B3E420F302DC}" presName="hierChild3" presStyleCnt="0"/>
      <dgm:spPr/>
    </dgm:pt>
    <dgm:pt modelId="{A9CDEE68-03DD-42D7-9725-4E00D18F19E5}" type="pres">
      <dgm:prSet presAssocID="{09F16374-198B-4E7B-8416-BDBE9EB9AE83}" presName="Name25" presStyleLbl="parChTrans1D3" presStyleIdx="3" presStyleCnt="4"/>
      <dgm:spPr/>
      <dgm:t>
        <a:bodyPr/>
        <a:lstStyle/>
        <a:p>
          <a:endParaRPr lang="en-US"/>
        </a:p>
      </dgm:t>
    </dgm:pt>
    <dgm:pt modelId="{BCC80817-D0D7-4F4A-99E9-694A50943C1D}" type="pres">
      <dgm:prSet presAssocID="{09F16374-198B-4E7B-8416-BDBE9EB9AE83}" presName="connTx" presStyleLbl="parChTrans1D3" presStyleIdx="3" presStyleCnt="4"/>
      <dgm:spPr/>
      <dgm:t>
        <a:bodyPr/>
        <a:lstStyle/>
        <a:p>
          <a:endParaRPr lang="en-US"/>
        </a:p>
      </dgm:t>
    </dgm:pt>
    <dgm:pt modelId="{1F113775-A9D7-4449-A37C-54024BA4F641}" type="pres">
      <dgm:prSet presAssocID="{8AB55338-AB68-48B7-BA19-2CFD9DCA856D}" presName="Name30" presStyleCnt="0"/>
      <dgm:spPr/>
    </dgm:pt>
    <dgm:pt modelId="{DF59A280-2E3D-42DE-82ED-98B0A90F5F93}" type="pres">
      <dgm:prSet presAssocID="{8AB55338-AB68-48B7-BA19-2CFD9DCA856D}" presName="level2Shape" presStyleLbl="node3" presStyleIdx="3" presStyleCnt="4" custLinFactNeighborX="34971" custLinFactNeighborY="4097"/>
      <dgm:spPr/>
      <dgm:t>
        <a:bodyPr/>
        <a:lstStyle/>
        <a:p>
          <a:endParaRPr lang="en-US"/>
        </a:p>
      </dgm:t>
    </dgm:pt>
    <dgm:pt modelId="{D0B64AFA-CF8A-4E35-A539-71E9C12F8BBC}" type="pres">
      <dgm:prSet presAssocID="{8AB55338-AB68-48B7-BA19-2CFD9DCA856D}" presName="hierChild3" presStyleCnt="0"/>
      <dgm:spPr/>
    </dgm:pt>
    <dgm:pt modelId="{3A95185B-E3EA-4554-867E-6E72DCE4247D}" type="pres">
      <dgm:prSet presAssocID="{CAB9B9D6-1BD0-4BF9-9C75-F22E42ADE430}" presName="bgShapesFlow" presStyleCnt="0"/>
      <dgm:spPr/>
    </dgm:pt>
    <dgm:pt modelId="{C146D5F3-9078-4536-904A-B0763050DCC0}" type="pres">
      <dgm:prSet presAssocID="{1B5D4F8B-7B91-438F-A5B6-2330E786AC00}" presName="rectComp" presStyleCnt="0"/>
      <dgm:spPr/>
    </dgm:pt>
    <dgm:pt modelId="{47F96EC4-9D46-4F6F-BA71-AC6E6151EE33}" type="pres">
      <dgm:prSet presAssocID="{1B5D4F8B-7B91-438F-A5B6-2330E786AC00}" presName="bgRect" presStyleLbl="bgShp" presStyleIdx="0" presStyleCnt="3" custLinFactNeighborX="-65286" custLinFactNeighborY="0"/>
      <dgm:spPr/>
      <dgm:t>
        <a:bodyPr/>
        <a:lstStyle/>
        <a:p>
          <a:endParaRPr lang="en-US"/>
        </a:p>
      </dgm:t>
    </dgm:pt>
    <dgm:pt modelId="{B83248B0-5EB4-47A0-849E-25378BD27C6E}" type="pres">
      <dgm:prSet presAssocID="{1B5D4F8B-7B91-438F-A5B6-2330E786AC00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74F941-8403-4982-9EAE-869C586A5D58}" type="pres">
      <dgm:prSet presAssocID="{1B5D4F8B-7B91-438F-A5B6-2330E786AC00}" presName="spComp" presStyleCnt="0"/>
      <dgm:spPr/>
    </dgm:pt>
    <dgm:pt modelId="{CF114DD1-786C-47CC-8501-EEA7D12319EA}" type="pres">
      <dgm:prSet presAssocID="{1B5D4F8B-7B91-438F-A5B6-2330E786AC00}" presName="hSp" presStyleCnt="0"/>
      <dgm:spPr/>
    </dgm:pt>
    <dgm:pt modelId="{B52C9EBE-CCB4-47BE-AB45-556DE517D95E}" type="pres">
      <dgm:prSet presAssocID="{DC5ABB91-1200-49B5-B166-696A62CC34A5}" presName="rectComp" presStyleCnt="0"/>
      <dgm:spPr/>
    </dgm:pt>
    <dgm:pt modelId="{0A04D56C-3982-4904-AC2D-91BA715DC733}" type="pres">
      <dgm:prSet presAssocID="{DC5ABB91-1200-49B5-B166-696A62CC34A5}" presName="bgRect" presStyleLbl="bgShp" presStyleIdx="1" presStyleCnt="3" custLinFactNeighborX="-25740" custLinFactNeighborY="947"/>
      <dgm:spPr/>
      <dgm:t>
        <a:bodyPr/>
        <a:lstStyle/>
        <a:p>
          <a:endParaRPr lang="en-US"/>
        </a:p>
      </dgm:t>
    </dgm:pt>
    <dgm:pt modelId="{E13E887E-B34E-4995-9537-0B934C873E40}" type="pres">
      <dgm:prSet presAssocID="{DC5ABB91-1200-49B5-B166-696A62CC34A5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4DD54B-36B6-48AA-B232-B85774C6F627}" type="pres">
      <dgm:prSet presAssocID="{DC5ABB91-1200-49B5-B166-696A62CC34A5}" presName="spComp" presStyleCnt="0"/>
      <dgm:spPr/>
    </dgm:pt>
    <dgm:pt modelId="{5933F6C6-7D9F-4501-9342-136DE044D01A}" type="pres">
      <dgm:prSet presAssocID="{DC5ABB91-1200-49B5-B166-696A62CC34A5}" presName="hSp" presStyleCnt="0"/>
      <dgm:spPr/>
    </dgm:pt>
    <dgm:pt modelId="{2B99E314-6BF8-4824-9C5B-79008DCF35DC}" type="pres">
      <dgm:prSet presAssocID="{336848BD-FA2C-4DE5-BD0C-76E64D4EEF14}" presName="rectComp" presStyleCnt="0"/>
      <dgm:spPr/>
    </dgm:pt>
    <dgm:pt modelId="{F948FCA5-920D-4877-861E-4736AC31AA6D}" type="pres">
      <dgm:prSet presAssocID="{336848BD-FA2C-4DE5-BD0C-76E64D4EEF14}" presName="bgRect" presStyleLbl="bgShp" presStyleIdx="2" presStyleCnt="3" custLinFactNeighborX="28008" custLinFactNeighborY="-737"/>
      <dgm:spPr/>
      <dgm:t>
        <a:bodyPr/>
        <a:lstStyle/>
        <a:p>
          <a:endParaRPr lang="en-US"/>
        </a:p>
      </dgm:t>
    </dgm:pt>
    <dgm:pt modelId="{56994D98-CB43-478E-A305-95934A81C164}" type="pres">
      <dgm:prSet presAssocID="{336848BD-FA2C-4DE5-BD0C-76E64D4EEF14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FC4BE4-087D-44B5-A8C2-B61375D80034}" type="presOf" srcId="{FA280492-D35E-41F7-9AD8-1953AB0978B2}" destId="{206004A6-26ED-4234-8281-E424F2A7C4EB}" srcOrd="1" destOrd="0" presId="urn:microsoft.com/office/officeart/2005/8/layout/hierarchy5"/>
    <dgm:cxn modelId="{137AA7FB-F8CF-435D-8F42-986C65BFED14}" type="presOf" srcId="{8AB55338-AB68-48B7-BA19-2CFD9DCA856D}" destId="{DF59A280-2E3D-42DE-82ED-98B0A90F5F93}" srcOrd="0" destOrd="0" presId="urn:microsoft.com/office/officeart/2005/8/layout/hierarchy5"/>
    <dgm:cxn modelId="{27B90360-CA62-4930-BFD8-F75284BE06CC}" srcId="{2328FD67-89CC-45E7-9A2F-98CB81B573BC}" destId="{254CFF2D-CCB7-4494-A0D0-E8340F463C2D}" srcOrd="2" destOrd="0" parTransId="{3228D668-7F87-4DE5-A160-13EDC3980088}" sibTransId="{C10A9D81-13C3-4918-8AD7-0BADB53E6149}"/>
    <dgm:cxn modelId="{CCAE7331-A935-445E-B5A2-4F5E136AD75B}" type="presOf" srcId="{2328FD67-89CC-45E7-9A2F-98CB81B573BC}" destId="{8EF776FB-479D-4B30-9F73-EED2EDCA0E06}" srcOrd="0" destOrd="0" presId="urn:microsoft.com/office/officeart/2005/8/layout/hierarchy5"/>
    <dgm:cxn modelId="{50A62AD6-887E-4A9D-9B73-3B4FFB00E460}" type="presOf" srcId="{C7AE8141-FC96-4AC1-83BE-E40D9A1F0854}" destId="{2C345BD4-5961-4C39-9ED0-DD91CA4204F7}" srcOrd="0" destOrd="0" presId="urn:microsoft.com/office/officeart/2005/8/layout/hierarchy5"/>
    <dgm:cxn modelId="{19A0F05F-8927-4513-B2BB-A1282C604AC6}" type="presOf" srcId="{DC5ABB91-1200-49B5-B166-696A62CC34A5}" destId="{E13E887E-B34E-4995-9537-0B934C873E40}" srcOrd="1" destOrd="0" presId="urn:microsoft.com/office/officeart/2005/8/layout/hierarchy5"/>
    <dgm:cxn modelId="{E761AD0C-9E00-4E08-BBE7-C4C9BBE95339}" srcId="{CAB9B9D6-1BD0-4BF9-9C75-F22E42ADE430}" destId="{336848BD-FA2C-4DE5-BD0C-76E64D4EEF14}" srcOrd="3" destOrd="0" parTransId="{FD90AFF3-A9AD-46AA-9945-FB6F342A1FE7}" sibTransId="{E4A84284-795D-47D9-B7DF-45B5C67AFE78}"/>
    <dgm:cxn modelId="{E9235CF2-1358-4392-9DA5-9F4D425701D5}" srcId="{CAB9B9D6-1BD0-4BF9-9C75-F22E42ADE430}" destId="{1B5D4F8B-7B91-438F-A5B6-2330E786AC00}" srcOrd="1" destOrd="0" parTransId="{E510CFD5-79D3-4227-BE52-0ADEE22F0C12}" sibTransId="{603773E7-B728-4862-9B7D-2E5ED37E7F61}"/>
    <dgm:cxn modelId="{A0B69CB8-FD79-4B97-9210-13D49768DA8A}" type="presOf" srcId="{DC5ABB91-1200-49B5-B166-696A62CC34A5}" destId="{0A04D56C-3982-4904-AC2D-91BA715DC733}" srcOrd="0" destOrd="0" presId="urn:microsoft.com/office/officeart/2005/8/layout/hierarchy5"/>
    <dgm:cxn modelId="{124C4EF4-E302-43FA-BF0C-E368369664D4}" type="presOf" srcId="{00AEDD3F-759B-4BFB-9E7A-86D33580F62C}" destId="{F7469686-8F55-42BD-B252-DC52D3AED6DF}" srcOrd="0" destOrd="0" presId="urn:microsoft.com/office/officeart/2005/8/layout/hierarchy5"/>
    <dgm:cxn modelId="{E2406612-CE71-43F7-87E0-852F259293F8}" type="presOf" srcId="{09F16374-198B-4E7B-8416-BDBE9EB9AE83}" destId="{BCC80817-D0D7-4F4A-99E9-694A50943C1D}" srcOrd="1" destOrd="0" presId="urn:microsoft.com/office/officeart/2005/8/layout/hierarchy5"/>
    <dgm:cxn modelId="{F6CF7180-6B76-4940-BB0A-98932DE6B783}" type="presOf" srcId="{1B5D4F8B-7B91-438F-A5B6-2330E786AC00}" destId="{B83248B0-5EB4-47A0-849E-25378BD27C6E}" srcOrd="1" destOrd="0" presId="urn:microsoft.com/office/officeart/2005/8/layout/hierarchy5"/>
    <dgm:cxn modelId="{F01C7FF0-5D5C-46C5-B8E2-37110CC50134}" srcId="{2328FD67-89CC-45E7-9A2F-98CB81B573BC}" destId="{4268399A-DD96-4F0B-91A9-7C4BA838402E}" srcOrd="1" destOrd="0" parTransId="{8F3865D2-8F68-4DD6-96D4-1762372A0A55}" sibTransId="{EFA28C74-4F10-48A9-8075-B4647438DF71}"/>
    <dgm:cxn modelId="{156BBFC0-E312-4DBC-89F5-BAB67BBDC671}" type="presOf" srcId="{3228D668-7F87-4DE5-A160-13EDC3980088}" destId="{507B9190-713A-4642-9507-CADA8D417031}" srcOrd="1" destOrd="0" presId="urn:microsoft.com/office/officeart/2005/8/layout/hierarchy5"/>
    <dgm:cxn modelId="{1B6F0091-A2E6-4CD4-A3A1-89F7F7F70762}" srcId="{BD1B3F0F-4E62-46E0-8974-4C5310CCDED6}" destId="{2328FD67-89CC-45E7-9A2F-98CB81B573BC}" srcOrd="0" destOrd="0" parTransId="{FA280492-D35E-41F7-9AD8-1953AB0978B2}" sibTransId="{ECE840B6-16E8-4109-9726-FEB7C0599BA2}"/>
    <dgm:cxn modelId="{E379F434-C96E-4A11-BA44-DC857E356BB2}" srcId="{705821CB-0062-4FB7-9371-B3E420F302DC}" destId="{8AB55338-AB68-48B7-BA19-2CFD9DCA856D}" srcOrd="0" destOrd="0" parTransId="{09F16374-198B-4E7B-8416-BDBE9EB9AE83}" sibTransId="{67ABD29F-1712-4F84-86A2-D8BA78971DAB}"/>
    <dgm:cxn modelId="{CDB97DE6-2767-43A2-A6A1-D7D541A0881F}" type="presOf" srcId="{8F3865D2-8F68-4DD6-96D4-1762372A0A55}" destId="{D9EB5416-84EB-412A-8651-7118AFB108B8}" srcOrd="1" destOrd="0" presId="urn:microsoft.com/office/officeart/2005/8/layout/hierarchy5"/>
    <dgm:cxn modelId="{1FC37219-8865-4BDB-9434-3F2628BF67EF}" type="presOf" srcId="{254CFF2D-CCB7-4494-A0D0-E8340F463C2D}" destId="{A8524006-DD5A-4A29-99E3-CCFED093101A}" srcOrd="0" destOrd="0" presId="urn:microsoft.com/office/officeart/2005/8/layout/hierarchy5"/>
    <dgm:cxn modelId="{112D6ADF-8D1B-4906-8834-76880C98EF35}" type="presOf" srcId="{336848BD-FA2C-4DE5-BD0C-76E64D4EEF14}" destId="{F948FCA5-920D-4877-861E-4736AC31AA6D}" srcOrd="0" destOrd="0" presId="urn:microsoft.com/office/officeart/2005/8/layout/hierarchy5"/>
    <dgm:cxn modelId="{88B52A15-0EC5-41E7-96A8-2600B94FA211}" srcId="{CAB9B9D6-1BD0-4BF9-9C75-F22E42ADE430}" destId="{BD1B3F0F-4E62-46E0-8974-4C5310CCDED6}" srcOrd="0" destOrd="0" parTransId="{6ED5A351-F925-47CB-9209-B1B749DD8177}" sibTransId="{F425F888-C796-449D-937E-CFF4DB7CDBBB}"/>
    <dgm:cxn modelId="{AA20EB5F-EAA2-4E9E-8C7E-CC48DFDD8610}" type="presOf" srcId="{CAB9B9D6-1BD0-4BF9-9C75-F22E42ADE430}" destId="{C61F94AE-8869-48FF-999A-13F69CAAD7F0}" srcOrd="0" destOrd="0" presId="urn:microsoft.com/office/officeart/2005/8/layout/hierarchy5"/>
    <dgm:cxn modelId="{881D06EE-6E1E-4A07-B08B-82FC37B9F518}" type="presOf" srcId="{8F3865D2-8F68-4DD6-96D4-1762372A0A55}" destId="{86C8859A-E74D-4AAA-B609-AB04CC8E88E4}" srcOrd="0" destOrd="0" presId="urn:microsoft.com/office/officeart/2005/8/layout/hierarchy5"/>
    <dgm:cxn modelId="{F6510B52-3810-4109-B926-943A9A317F67}" srcId="{CAB9B9D6-1BD0-4BF9-9C75-F22E42ADE430}" destId="{DC5ABB91-1200-49B5-B166-696A62CC34A5}" srcOrd="2" destOrd="0" parTransId="{6F91EE75-2BC8-4EBC-8372-59AC54D827C6}" sibTransId="{5C9BB243-0015-4E9C-8F9E-7FDC1AD46F5E}"/>
    <dgm:cxn modelId="{9A0FE4AA-F4C2-4362-8305-AE2760B0F5EC}" type="presOf" srcId="{A394EDE5-B4F6-47E9-834C-19D0883A4211}" destId="{5548EC6B-7315-42EE-A8C0-D0FC82BA9770}" srcOrd="1" destOrd="0" presId="urn:microsoft.com/office/officeart/2005/8/layout/hierarchy5"/>
    <dgm:cxn modelId="{6FC45DF8-9D38-435F-80D1-433DF5967F62}" type="presOf" srcId="{336848BD-FA2C-4DE5-BD0C-76E64D4EEF14}" destId="{56994D98-CB43-478E-A305-95934A81C164}" srcOrd="1" destOrd="0" presId="urn:microsoft.com/office/officeart/2005/8/layout/hierarchy5"/>
    <dgm:cxn modelId="{321BCEEB-A29C-4F7E-B0A5-7C1C0177A952}" type="presOf" srcId="{00AEDD3F-759B-4BFB-9E7A-86D33580F62C}" destId="{2B3FA045-B9A1-4F37-8F1A-636C15B0C903}" srcOrd="1" destOrd="0" presId="urn:microsoft.com/office/officeart/2005/8/layout/hierarchy5"/>
    <dgm:cxn modelId="{C7A77270-EE81-4C50-927C-7D188C4A13E3}" type="presOf" srcId="{4268399A-DD96-4F0B-91A9-7C4BA838402E}" destId="{E52C3EAE-5144-4E76-B7C3-A2F62E330F09}" srcOrd="0" destOrd="0" presId="urn:microsoft.com/office/officeart/2005/8/layout/hierarchy5"/>
    <dgm:cxn modelId="{CC2D5FC3-9947-4573-A75A-F99963729FEC}" srcId="{BD1B3F0F-4E62-46E0-8974-4C5310CCDED6}" destId="{705821CB-0062-4FB7-9371-B3E420F302DC}" srcOrd="1" destOrd="0" parTransId="{A394EDE5-B4F6-47E9-834C-19D0883A4211}" sibTransId="{5FEE9078-DD2B-40E5-BC6C-6E38D8C6E25C}"/>
    <dgm:cxn modelId="{46729014-CE4B-46EA-8407-441094E340A0}" type="presOf" srcId="{09F16374-198B-4E7B-8416-BDBE9EB9AE83}" destId="{A9CDEE68-03DD-42D7-9725-4E00D18F19E5}" srcOrd="0" destOrd="0" presId="urn:microsoft.com/office/officeart/2005/8/layout/hierarchy5"/>
    <dgm:cxn modelId="{2BF2E5BA-8386-475D-A179-D5E700F95B35}" type="presOf" srcId="{FA280492-D35E-41F7-9AD8-1953AB0978B2}" destId="{1ED1788A-6517-45F4-82AE-2FFCB939CFBD}" srcOrd="0" destOrd="0" presId="urn:microsoft.com/office/officeart/2005/8/layout/hierarchy5"/>
    <dgm:cxn modelId="{B9DA5ED9-F90F-41D4-9F87-7EE23AE9D4ED}" type="presOf" srcId="{705821CB-0062-4FB7-9371-B3E420F302DC}" destId="{D6375197-73D7-4FED-8DD4-D6D6EDAF2598}" srcOrd="0" destOrd="0" presId="urn:microsoft.com/office/officeart/2005/8/layout/hierarchy5"/>
    <dgm:cxn modelId="{2A2ACBA9-E695-47E3-8F04-ABBDC9D64824}" srcId="{2328FD67-89CC-45E7-9A2F-98CB81B573BC}" destId="{C7AE8141-FC96-4AC1-83BE-E40D9A1F0854}" srcOrd="0" destOrd="0" parTransId="{00AEDD3F-759B-4BFB-9E7A-86D33580F62C}" sibTransId="{BB1F8EA8-5D8E-43DD-A7C8-70E4F3DBBD20}"/>
    <dgm:cxn modelId="{3BF3B324-6E5E-4E44-BEE9-0F70E669F049}" type="presOf" srcId="{BD1B3F0F-4E62-46E0-8974-4C5310CCDED6}" destId="{FE974F8E-C6DA-4316-A76A-51255DE70038}" srcOrd="0" destOrd="0" presId="urn:microsoft.com/office/officeart/2005/8/layout/hierarchy5"/>
    <dgm:cxn modelId="{1EF31373-D72C-4AE8-973A-85DC7E5AF04B}" type="presOf" srcId="{1B5D4F8B-7B91-438F-A5B6-2330E786AC00}" destId="{47F96EC4-9D46-4F6F-BA71-AC6E6151EE33}" srcOrd="0" destOrd="0" presId="urn:microsoft.com/office/officeart/2005/8/layout/hierarchy5"/>
    <dgm:cxn modelId="{2B295ADA-80A8-485C-9100-BAE1C55E1E6C}" type="presOf" srcId="{A394EDE5-B4F6-47E9-834C-19D0883A4211}" destId="{C32EDF2E-044D-4D82-9752-E9CED241AB62}" srcOrd="0" destOrd="0" presId="urn:microsoft.com/office/officeart/2005/8/layout/hierarchy5"/>
    <dgm:cxn modelId="{82E26BB5-B316-4E89-BE02-D607B0C8BF75}" type="presOf" srcId="{3228D668-7F87-4DE5-A160-13EDC3980088}" destId="{5E7B54D1-EFF9-415B-A9EE-3DE0D2395752}" srcOrd="0" destOrd="0" presId="urn:microsoft.com/office/officeart/2005/8/layout/hierarchy5"/>
    <dgm:cxn modelId="{723E28FC-BFC2-44D4-A43A-88BCBEA13270}" type="presParOf" srcId="{C61F94AE-8869-48FF-999A-13F69CAAD7F0}" destId="{77153005-8B0F-4417-ABB7-9D7C2DAFBBDC}" srcOrd="0" destOrd="0" presId="urn:microsoft.com/office/officeart/2005/8/layout/hierarchy5"/>
    <dgm:cxn modelId="{CFB8C25D-46A8-447F-BDB6-9C395A9D7833}" type="presParOf" srcId="{77153005-8B0F-4417-ABB7-9D7C2DAFBBDC}" destId="{F7311ACF-B6D9-4FBD-8730-E9369628A2A5}" srcOrd="0" destOrd="0" presId="urn:microsoft.com/office/officeart/2005/8/layout/hierarchy5"/>
    <dgm:cxn modelId="{26D3E3CE-617D-4327-8551-A6729DB59B13}" type="presParOf" srcId="{77153005-8B0F-4417-ABB7-9D7C2DAFBBDC}" destId="{1C0990C5-7096-4BEA-A1F1-B04F725DAE90}" srcOrd="1" destOrd="0" presId="urn:microsoft.com/office/officeart/2005/8/layout/hierarchy5"/>
    <dgm:cxn modelId="{8E34A732-0110-4EB7-8403-766D9F7275AE}" type="presParOf" srcId="{1C0990C5-7096-4BEA-A1F1-B04F725DAE90}" destId="{7B9D9F3A-C784-4DFC-AC6C-3DB9E7F35F0A}" srcOrd="0" destOrd="0" presId="urn:microsoft.com/office/officeart/2005/8/layout/hierarchy5"/>
    <dgm:cxn modelId="{840B551B-23F4-444B-8D18-60D4161090F7}" type="presParOf" srcId="{7B9D9F3A-C784-4DFC-AC6C-3DB9E7F35F0A}" destId="{FE974F8E-C6DA-4316-A76A-51255DE70038}" srcOrd="0" destOrd="0" presId="urn:microsoft.com/office/officeart/2005/8/layout/hierarchy5"/>
    <dgm:cxn modelId="{37C26F1A-724A-47F2-8ADE-3F256D540E1A}" type="presParOf" srcId="{7B9D9F3A-C784-4DFC-AC6C-3DB9E7F35F0A}" destId="{2D3E5F9A-D656-44A6-B503-C785029792ED}" srcOrd="1" destOrd="0" presId="urn:microsoft.com/office/officeart/2005/8/layout/hierarchy5"/>
    <dgm:cxn modelId="{28B6C611-550F-4C56-B5F9-87ADE895CF5D}" type="presParOf" srcId="{2D3E5F9A-D656-44A6-B503-C785029792ED}" destId="{1ED1788A-6517-45F4-82AE-2FFCB939CFBD}" srcOrd="0" destOrd="0" presId="urn:microsoft.com/office/officeart/2005/8/layout/hierarchy5"/>
    <dgm:cxn modelId="{4ACB35B0-0402-474B-A744-8C6C902D5E65}" type="presParOf" srcId="{1ED1788A-6517-45F4-82AE-2FFCB939CFBD}" destId="{206004A6-26ED-4234-8281-E424F2A7C4EB}" srcOrd="0" destOrd="0" presId="urn:microsoft.com/office/officeart/2005/8/layout/hierarchy5"/>
    <dgm:cxn modelId="{5EC7938C-BFE3-4113-9850-37C0C36D7DA2}" type="presParOf" srcId="{2D3E5F9A-D656-44A6-B503-C785029792ED}" destId="{3BC0F096-FC0A-4DF3-8BD4-DBF844219783}" srcOrd="1" destOrd="0" presId="urn:microsoft.com/office/officeart/2005/8/layout/hierarchy5"/>
    <dgm:cxn modelId="{9BEC7D07-D57C-43A7-B058-872D7EC619F5}" type="presParOf" srcId="{3BC0F096-FC0A-4DF3-8BD4-DBF844219783}" destId="{8EF776FB-479D-4B30-9F73-EED2EDCA0E06}" srcOrd="0" destOrd="0" presId="urn:microsoft.com/office/officeart/2005/8/layout/hierarchy5"/>
    <dgm:cxn modelId="{1BC05CED-54ED-46FC-B1B9-AD263FEBE404}" type="presParOf" srcId="{3BC0F096-FC0A-4DF3-8BD4-DBF844219783}" destId="{BC7D1E6F-D2B1-42B7-8F91-CB7155069428}" srcOrd="1" destOrd="0" presId="urn:microsoft.com/office/officeart/2005/8/layout/hierarchy5"/>
    <dgm:cxn modelId="{A4AC19CE-DEF6-4BE4-B7C2-F0D75806B443}" type="presParOf" srcId="{BC7D1E6F-D2B1-42B7-8F91-CB7155069428}" destId="{F7469686-8F55-42BD-B252-DC52D3AED6DF}" srcOrd="0" destOrd="0" presId="urn:microsoft.com/office/officeart/2005/8/layout/hierarchy5"/>
    <dgm:cxn modelId="{C8969314-DAD4-4F19-AC03-2D564976B7BA}" type="presParOf" srcId="{F7469686-8F55-42BD-B252-DC52D3AED6DF}" destId="{2B3FA045-B9A1-4F37-8F1A-636C15B0C903}" srcOrd="0" destOrd="0" presId="urn:microsoft.com/office/officeart/2005/8/layout/hierarchy5"/>
    <dgm:cxn modelId="{6649DB03-A1B3-4FFE-B2C4-942005010506}" type="presParOf" srcId="{BC7D1E6F-D2B1-42B7-8F91-CB7155069428}" destId="{84B43F11-2D90-41AB-B2F6-123059CFB708}" srcOrd="1" destOrd="0" presId="urn:microsoft.com/office/officeart/2005/8/layout/hierarchy5"/>
    <dgm:cxn modelId="{9FF6FECC-BBC7-41FC-94CA-6F76EE5BC5FF}" type="presParOf" srcId="{84B43F11-2D90-41AB-B2F6-123059CFB708}" destId="{2C345BD4-5961-4C39-9ED0-DD91CA4204F7}" srcOrd="0" destOrd="0" presId="urn:microsoft.com/office/officeart/2005/8/layout/hierarchy5"/>
    <dgm:cxn modelId="{66B0D415-F29C-4CD7-85ED-9012B397FF07}" type="presParOf" srcId="{84B43F11-2D90-41AB-B2F6-123059CFB708}" destId="{E56C0C2F-4B27-4085-ADA2-4A42BEF2BE25}" srcOrd="1" destOrd="0" presId="urn:microsoft.com/office/officeart/2005/8/layout/hierarchy5"/>
    <dgm:cxn modelId="{B2CA0CC9-04FC-4222-A5CD-07780AF7105C}" type="presParOf" srcId="{BC7D1E6F-D2B1-42B7-8F91-CB7155069428}" destId="{86C8859A-E74D-4AAA-B609-AB04CC8E88E4}" srcOrd="2" destOrd="0" presId="urn:microsoft.com/office/officeart/2005/8/layout/hierarchy5"/>
    <dgm:cxn modelId="{AFB9643C-8AEE-4B29-A88C-F19005D2E18F}" type="presParOf" srcId="{86C8859A-E74D-4AAA-B609-AB04CC8E88E4}" destId="{D9EB5416-84EB-412A-8651-7118AFB108B8}" srcOrd="0" destOrd="0" presId="urn:microsoft.com/office/officeart/2005/8/layout/hierarchy5"/>
    <dgm:cxn modelId="{F9B04552-1955-4E8D-9D6D-74C63206C641}" type="presParOf" srcId="{BC7D1E6F-D2B1-42B7-8F91-CB7155069428}" destId="{E0D8B6B4-2662-428F-AC57-4A200120E4BB}" srcOrd="3" destOrd="0" presId="urn:microsoft.com/office/officeart/2005/8/layout/hierarchy5"/>
    <dgm:cxn modelId="{3A253615-8174-4587-B74C-498750879E12}" type="presParOf" srcId="{E0D8B6B4-2662-428F-AC57-4A200120E4BB}" destId="{E52C3EAE-5144-4E76-B7C3-A2F62E330F09}" srcOrd="0" destOrd="0" presId="urn:microsoft.com/office/officeart/2005/8/layout/hierarchy5"/>
    <dgm:cxn modelId="{C5B43473-DA46-4F5D-AFF6-EB38B1694E21}" type="presParOf" srcId="{E0D8B6B4-2662-428F-AC57-4A200120E4BB}" destId="{211A8807-5427-4D5D-A1AF-DF3412FDA89E}" srcOrd="1" destOrd="0" presId="urn:microsoft.com/office/officeart/2005/8/layout/hierarchy5"/>
    <dgm:cxn modelId="{FE7D910E-F009-42D5-A2F5-2301DB003072}" type="presParOf" srcId="{BC7D1E6F-D2B1-42B7-8F91-CB7155069428}" destId="{5E7B54D1-EFF9-415B-A9EE-3DE0D2395752}" srcOrd="4" destOrd="0" presId="urn:microsoft.com/office/officeart/2005/8/layout/hierarchy5"/>
    <dgm:cxn modelId="{D3A39B61-AFC0-4847-B0F2-9D746BEBA576}" type="presParOf" srcId="{5E7B54D1-EFF9-415B-A9EE-3DE0D2395752}" destId="{507B9190-713A-4642-9507-CADA8D417031}" srcOrd="0" destOrd="0" presId="urn:microsoft.com/office/officeart/2005/8/layout/hierarchy5"/>
    <dgm:cxn modelId="{1685BF6A-B3EB-47E7-A98E-985B5AF7B129}" type="presParOf" srcId="{BC7D1E6F-D2B1-42B7-8F91-CB7155069428}" destId="{C9E4F9B7-892D-4259-B2E3-C40A32E4C43F}" srcOrd="5" destOrd="0" presId="urn:microsoft.com/office/officeart/2005/8/layout/hierarchy5"/>
    <dgm:cxn modelId="{4FC649D5-22E7-428D-81FA-D37F6E06B350}" type="presParOf" srcId="{C9E4F9B7-892D-4259-B2E3-C40A32E4C43F}" destId="{A8524006-DD5A-4A29-99E3-CCFED093101A}" srcOrd="0" destOrd="0" presId="urn:microsoft.com/office/officeart/2005/8/layout/hierarchy5"/>
    <dgm:cxn modelId="{09CAF44D-9CC2-4A7A-A024-A4B8688C9F0A}" type="presParOf" srcId="{C9E4F9B7-892D-4259-B2E3-C40A32E4C43F}" destId="{71580AEB-E641-4703-82BD-1D57FB7F3823}" srcOrd="1" destOrd="0" presId="urn:microsoft.com/office/officeart/2005/8/layout/hierarchy5"/>
    <dgm:cxn modelId="{474E7DEF-8AD1-4D59-9314-CEC7F343C020}" type="presParOf" srcId="{2D3E5F9A-D656-44A6-B503-C785029792ED}" destId="{C32EDF2E-044D-4D82-9752-E9CED241AB62}" srcOrd="2" destOrd="0" presId="urn:microsoft.com/office/officeart/2005/8/layout/hierarchy5"/>
    <dgm:cxn modelId="{21AFA85D-2713-4EDF-AFBC-13D17A675DAB}" type="presParOf" srcId="{C32EDF2E-044D-4D82-9752-E9CED241AB62}" destId="{5548EC6B-7315-42EE-A8C0-D0FC82BA9770}" srcOrd="0" destOrd="0" presId="urn:microsoft.com/office/officeart/2005/8/layout/hierarchy5"/>
    <dgm:cxn modelId="{8531CDC9-3B0D-4F97-8092-C8B9D652A1FE}" type="presParOf" srcId="{2D3E5F9A-D656-44A6-B503-C785029792ED}" destId="{CB58B52C-337A-4577-899C-29629C61334D}" srcOrd="3" destOrd="0" presId="urn:microsoft.com/office/officeart/2005/8/layout/hierarchy5"/>
    <dgm:cxn modelId="{9E53A048-C0AC-441B-9793-906EF7048EE1}" type="presParOf" srcId="{CB58B52C-337A-4577-899C-29629C61334D}" destId="{D6375197-73D7-4FED-8DD4-D6D6EDAF2598}" srcOrd="0" destOrd="0" presId="urn:microsoft.com/office/officeart/2005/8/layout/hierarchy5"/>
    <dgm:cxn modelId="{C135658E-10F0-4099-AED0-E9292CE8179A}" type="presParOf" srcId="{CB58B52C-337A-4577-899C-29629C61334D}" destId="{D61C19A6-905E-402E-9FDD-B15AFE68280C}" srcOrd="1" destOrd="0" presId="urn:microsoft.com/office/officeart/2005/8/layout/hierarchy5"/>
    <dgm:cxn modelId="{CC780EC5-D70B-4877-9F2D-DD5BAFB096CB}" type="presParOf" srcId="{D61C19A6-905E-402E-9FDD-B15AFE68280C}" destId="{A9CDEE68-03DD-42D7-9725-4E00D18F19E5}" srcOrd="0" destOrd="0" presId="urn:microsoft.com/office/officeart/2005/8/layout/hierarchy5"/>
    <dgm:cxn modelId="{F4874454-8EEF-4700-9FCA-9512A3FA21BB}" type="presParOf" srcId="{A9CDEE68-03DD-42D7-9725-4E00D18F19E5}" destId="{BCC80817-D0D7-4F4A-99E9-694A50943C1D}" srcOrd="0" destOrd="0" presId="urn:microsoft.com/office/officeart/2005/8/layout/hierarchy5"/>
    <dgm:cxn modelId="{606D430F-4A52-4B5D-BCA0-38693E34C973}" type="presParOf" srcId="{D61C19A6-905E-402E-9FDD-B15AFE68280C}" destId="{1F113775-A9D7-4449-A37C-54024BA4F641}" srcOrd="1" destOrd="0" presId="urn:microsoft.com/office/officeart/2005/8/layout/hierarchy5"/>
    <dgm:cxn modelId="{B25C8F1C-09B6-4DDC-94A3-1ADA98EE887C}" type="presParOf" srcId="{1F113775-A9D7-4449-A37C-54024BA4F641}" destId="{DF59A280-2E3D-42DE-82ED-98B0A90F5F93}" srcOrd="0" destOrd="0" presId="urn:microsoft.com/office/officeart/2005/8/layout/hierarchy5"/>
    <dgm:cxn modelId="{EAD484B8-4570-4137-8F07-475AFB5AB726}" type="presParOf" srcId="{1F113775-A9D7-4449-A37C-54024BA4F641}" destId="{D0B64AFA-CF8A-4E35-A539-71E9C12F8BBC}" srcOrd="1" destOrd="0" presId="urn:microsoft.com/office/officeart/2005/8/layout/hierarchy5"/>
    <dgm:cxn modelId="{339221CA-3667-4A3E-8488-4DB39D62A499}" type="presParOf" srcId="{C61F94AE-8869-48FF-999A-13F69CAAD7F0}" destId="{3A95185B-E3EA-4554-867E-6E72DCE4247D}" srcOrd="1" destOrd="0" presId="urn:microsoft.com/office/officeart/2005/8/layout/hierarchy5"/>
    <dgm:cxn modelId="{9797F2A5-B94E-4860-B522-A404A501D854}" type="presParOf" srcId="{3A95185B-E3EA-4554-867E-6E72DCE4247D}" destId="{C146D5F3-9078-4536-904A-B0763050DCC0}" srcOrd="0" destOrd="0" presId="urn:microsoft.com/office/officeart/2005/8/layout/hierarchy5"/>
    <dgm:cxn modelId="{B541CDEE-DEEF-4656-AFDC-8C507E098E07}" type="presParOf" srcId="{C146D5F3-9078-4536-904A-B0763050DCC0}" destId="{47F96EC4-9D46-4F6F-BA71-AC6E6151EE33}" srcOrd="0" destOrd="0" presId="urn:microsoft.com/office/officeart/2005/8/layout/hierarchy5"/>
    <dgm:cxn modelId="{E620E766-89B7-4A51-8ABE-5E6FDEBC20CF}" type="presParOf" srcId="{C146D5F3-9078-4536-904A-B0763050DCC0}" destId="{B83248B0-5EB4-47A0-849E-25378BD27C6E}" srcOrd="1" destOrd="0" presId="urn:microsoft.com/office/officeart/2005/8/layout/hierarchy5"/>
    <dgm:cxn modelId="{EE320DB9-CCE0-4173-89CD-64C54E5DAD83}" type="presParOf" srcId="{3A95185B-E3EA-4554-867E-6E72DCE4247D}" destId="{2874F941-8403-4982-9EAE-869C586A5D58}" srcOrd="1" destOrd="0" presId="urn:microsoft.com/office/officeart/2005/8/layout/hierarchy5"/>
    <dgm:cxn modelId="{FE10A598-4D8F-4792-B98C-0FC4C65EBE68}" type="presParOf" srcId="{2874F941-8403-4982-9EAE-869C586A5D58}" destId="{CF114DD1-786C-47CC-8501-EEA7D12319EA}" srcOrd="0" destOrd="0" presId="urn:microsoft.com/office/officeart/2005/8/layout/hierarchy5"/>
    <dgm:cxn modelId="{8A1380EB-FDA5-41B4-AEA5-BC04FBB56F78}" type="presParOf" srcId="{3A95185B-E3EA-4554-867E-6E72DCE4247D}" destId="{B52C9EBE-CCB4-47BE-AB45-556DE517D95E}" srcOrd="2" destOrd="0" presId="urn:microsoft.com/office/officeart/2005/8/layout/hierarchy5"/>
    <dgm:cxn modelId="{B8F7A39A-1CF0-4C3D-8385-388D42B5A074}" type="presParOf" srcId="{B52C9EBE-CCB4-47BE-AB45-556DE517D95E}" destId="{0A04D56C-3982-4904-AC2D-91BA715DC733}" srcOrd="0" destOrd="0" presId="urn:microsoft.com/office/officeart/2005/8/layout/hierarchy5"/>
    <dgm:cxn modelId="{35BD5505-133B-468A-9DA9-59ADB77A8B9A}" type="presParOf" srcId="{B52C9EBE-CCB4-47BE-AB45-556DE517D95E}" destId="{E13E887E-B34E-4995-9537-0B934C873E40}" srcOrd="1" destOrd="0" presId="urn:microsoft.com/office/officeart/2005/8/layout/hierarchy5"/>
    <dgm:cxn modelId="{6EB712A3-6253-4607-B04F-1963A45EDA5D}" type="presParOf" srcId="{3A95185B-E3EA-4554-867E-6E72DCE4247D}" destId="{774DD54B-36B6-48AA-B232-B85774C6F627}" srcOrd="3" destOrd="0" presId="urn:microsoft.com/office/officeart/2005/8/layout/hierarchy5"/>
    <dgm:cxn modelId="{F21BB475-1D15-4045-9E76-3C0F887DD834}" type="presParOf" srcId="{774DD54B-36B6-48AA-B232-B85774C6F627}" destId="{5933F6C6-7D9F-4501-9342-136DE044D01A}" srcOrd="0" destOrd="0" presId="urn:microsoft.com/office/officeart/2005/8/layout/hierarchy5"/>
    <dgm:cxn modelId="{8DA82881-261D-4A72-B865-C9AC0F452356}" type="presParOf" srcId="{3A95185B-E3EA-4554-867E-6E72DCE4247D}" destId="{2B99E314-6BF8-4824-9C5B-79008DCF35DC}" srcOrd="4" destOrd="0" presId="urn:microsoft.com/office/officeart/2005/8/layout/hierarchy5"/>
    <dgm:cxn modelId="{764B05D7-3DC1-478C-A2F4-8910EDA2FB47}" type="presParOf" srcId="{2B99E314-6BF8-4824-9C5B-79008DCF35DC}" destId="{F948FCA5-920D-4877-861E-4736AC31AA6D}" srcOrd="0" destOrd="0" presId="urn:microsoft.com/office/officeart/2005/8/layout/hierarchy5"/>
    <dgm:cxn modelId="{A30F0B6E-BE34-45EB-8180-3EC59E792025}" type="presParOf" srcId="{2B99E314-6BF8-4824-9C5B-79008DCF35DC}" destId="{56994D98-CB43-478E-A305-95934A81C164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8FCA5-920D-4877-861E-4736AC31AA6D}">
      <dsp:nvSpPr>
        <dsp:cNvPr id="0" name=""/>
        <dsp:cNvSpPr/>
      </dsp:nvSpPr>
      <dsp:spPr>
        <a:xfrm>
          <a:off x="5638798" y="0"/>
          <a:ext cx="1609722" cy="452596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Control factors (II)</a:t>
          </a:r>
          <a:endParaRPr lang="en-US" sz="2100" kern="1200" dirty="0"/>
        </a:p>
      </dsp:txBody>
      <dsp:txXfrm>
        <a:off x="5638798" y="0"/>
        <a:ext cx="1609722" cy="1357788"/>
      </dsp:txXfrm>
    </dsp:sp>
    <dsp:sp modelId="{0A04D56C-3982-4904-AC2D-91BA715DC733}">
      <dsp:nvSpPr>
        <dsp:cNvPr id="0" name=""/>
        <dsp:cNvSpPr/>
      </dsp:nvSpPr>
      <dsp:spPr>
        <a:xfrm>
          <a:off x="2895596" y="0"/>
          <a:ext cx="1609722" cy="452596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Control factors (I)</a:t>
          </a:r>
          <a:endParaRPr lang="en-US" sz="2100" kern="1200" dirty="0"/>
        </a:p>
      </dsp:txBody>
      <dsp:txXfrm>
        <a:off x="2895596" y="0"/>
        <a:ext cx="1609722" cy="1357788"/>
      </dsp:txXfrm>
    </dsp:sp>
    <dsp:sp modelId="{47F96EC4-9D46-4F6F-BA71-AC6E6151EE33}">
      <dsp:nvSpPr>
        <dsp:cNvPr id="0" name=""/>
        <dsp:cNvSpPr/>
      </dsp:nvSpPr>
      <dsp:spPr>
        <a:xfrm>
          <a:off x="381006" y="0"/>
          <a:ext cx="1609722" cy="452596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Air Quality</a:t>
          </a:r>
          <a:endParaRPr lang="en-US" sz="2100" kern="1200" dirty="0"/>
        </a:p>
      </dsp:txBody>
      <dsp:txXfrm>
        <a:off x="381006" y="0"/>
        <a:ext cx="1609722" cy="1357788"/>
      </dsp:txXfrm>
    </dsp:sp>
    <dsp:sp modelId="{FE974F8E-C6DA-4316-A76A-51255DE70038}">
      <dsp:nvSpPr>
        <dsp:cNvPr id="0" name=""/>
        <dsp:cNvSpPr/>
      </dsp:nvSpPr>
      <dsp:spPr>
        <a:xfrm>
          <a:off x="457203" y="2176459"/>
          <a:ext cx="1341435" cy="6707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What caused this severe air pollution?</a:t>
          </a:r>
          <a:endParaRPr lang="en-US" sz="1200" kern="1200" dirty="0"/>
        </a:p>
      </dsp:txBody>
      <dsp:txXfrm>
        <a:off x="476848" y="2196104"/>
        <a:ext cx="1302145" cy="631427"/>
      </dsp:txXfrm>
    </dsp:sp>
    <dsp:sp modelId="{1ED1788A-6517-45F4-82AE-2FFCB939CFBD}">
      <dsp:nvSpPr>
        <dsp:cNvPr id="0" name=""/>
        <dsp:cNvSpPr/>
      </dsp:nvSpPr>
      <dsp:spPr>
        <a:xfrm rot="19568539">
          <a:off x="1671075" y="2079383"/>
          <a:ext cx="1504483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1504483" y="13337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85705" y="2055108"/>
        <a:ext cx="75224" cy="75224"/>
      </dsp:txXfrm>
    </dsp:sp>
    <dsp:sp modelId="{8EF776FB-479D-4B30-9F73-EED2EDCA0E06}">
      <dsp:nvSpPr>
        <dsp:cNvPr id="0" name=""/>
        <dsp:cNvSpPr/>
      </dsp:nvSpPr>
      <dsp:spPr>
        <a:xfrm>
          <a:off x="3047996" y="1338264"/>
          <a:ext cx="1341435" cy="6707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Extreme weather?</a:t>
          </a:r>
          <a:endParaRPr lang="en-US" sz="1200" kern="1200" dirty="0"/>
        </a:p>
      </dsp:txBody>
      <dsp:txXfrm>
        <a:off x="3067641" y="1357909"/>
        <a:ext cx="1302145" cy="631427"/>
      </dsp:txXfrm>
    </dsp:sp>
    <dsp:sp modelId="{F7469686-8F55-42BD-B252-DC52D3AED6DF}">
      <dsp:nvSpPr>
        <dsp:cNvPr id="0" name=""/>
        <dsp:cNvSpPr/>
      </dsp:nvSpPr>
      <dsp:spPr>
        <a:xfrm>
          <a:off x="4389431" y="1660285"/>
          <a:ext cx="1401772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1401772" y="13337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55274" y="1638578"/>
        <a:ext cx="70088" cy="70088"/>
      </dsp:txXfrm>
    </dsp:sp>
    <dsp:sp modelId="{2C345BD4-5961-4C39-9ED0-DD91CA4204F7}">
      <dsp:nvSpPr>
        <dsp:cNvPr id="0" name=""/>
        <dsp:cNvSpPr/>
      </dsp:nvSpPr>
      <dsp:spPr>
        <a:xfrm>
          <a:off x="5791204" y="1338264"/>
          <a:ext cx="1341435" cy="6707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Lower wind speed/stagnant weather</a:t>
          </a:r>
          <a:endParaRPr lang="en-US" sz="1100" kern="1200" dirty="0"/>
        </a:p>
      </dsp:txBody>
      <dsp:txXfrm>
        <a:off x="5810849" y="1357909"/>
        <a:ext cx="1302145" cy="631427"/>
      </dsp:txXfrm>
    </dsp:sp>
    <dsp:sp modelId="{86C8859A-E74D-4AAA-B609-AB04CC8E88E4}">
      <dsp:nvSpPr>
        <dsp:cNvPr id="0" name=""/>
        <dsp:cNvSpPr/>
      </dsp:nvSpPr>
      <dsp:spPr>
        <a:xfrm rot="1711695">
          <a:off x="4292570" y="2041283"/>
          <a:ext cx="1595494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1595494" y="13337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50431" y="2014733"/>
        <a:ext cx="79774" cy="79774"/>
      </dsp:txXfrm>
    </dsp:sp>
    <dsp:sp modelId="{E52C3EAE-5144-4E76-B7C3-A2F62E330F09}">
      <dsp:nvSpPr>
        <dsp:cNvPr id="0" name=""/>
        <dsp:cNvSpPr/>
      </dsp:nvSpPr>
      <dsp:spPr>
        <a:xfrm>
          <a:off x="5791204" y="2100259"/>
          <a:ext cx="1341435" cy="6707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Higher air temperature/inversion layer</a:t>
          </a:r>
          <a:endParaRPr lang="en-US" sz="1100" kern="1200" dirty="0"/>
        </a:p>
      </dsp:txBody>
      <dsp:txXfrm>
        <a:off x="5810849" y="2119904"/>
        <a:ext cx="1302145" cy="631427"/>
      </dsp:txXfrm>
    </dsp:sp>
    <dsp:sp modelId="{5E7B54D1-EFF9-415B-A9EE-3DE0D2395752}">
      <dsp:nvSpPr>
        <dsp:cNvPr id="0" name=""/>
        <dsp:cNvSpPr/>
      </dsp:nvSpPr>
      <dsp:spPr>
        <a:xfrm rot="2843529">
          <a:off x="4055000" y="2422284"/>
          <a:ext cx="2070636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2070636" y="13337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38552" y="2383855"/>
        <a:ext cx="103531" cy="103531"/>
      </dsp:txXfrm>
    </dsp:sp>
    <dsp:sp modelId="{A8524006-DD5A-4A29-99E3-CCFED093101A}">
      <dsp:nvSpPr>
        <dsp:cNvPr id="0" name=""/>
        <dsp:cNvSpPr/>
      </dsp:nvSpPr>
      <dsp:spPr>
        <a:xfrm>
          <a:off x="5791204" y="2862261"/>
          <a:ext cx="1341435" cy="6707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Less precipitation</a:t>
          </a:r>
        </a:p>
      </dsp:txBody>
      <dsp:txXfrm>
        <a:off x="5810849" y="2881906"/>
        <a:ext cx="1302145" cy="631427"/>
      </dsp:txXfrm>
    </dsp:sp>
    <dsp:sp modelId="{C32EDF2E-044D-4D82-9752-E9CED241AB62}">
      <dsp:nvSpPr>
        <dsp:cNvPr id="0" name=""/>
        <dsp:cNvSpPr/>
      </dsp:nvSpPr>
      <dsp:spPr>
        <a:xfrm rot="3039333">
          <a:off x="1437989" y="3260483"/>
          <a:ext cx="1970656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1970656" y="13337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74051" y="3224554"/>
        <a:ext cx="98532" cy="98532"/>
      </dsp:txXfrm>
    </dsp:sp>
    <dsp:sp modelId="{D6375197-73D7-4FED-8DD4-D6D6EDAF2598}">
      <dsp:nvSpPr>
        <dsp:cNvPr id="0" name=""/>
        <dsp:cNvSpPr/>
      </dsp:nvSpPr>
      <dsp:spPr>
        <a:xfrm>
          <a:off x="3047996" y="3700464"/>
          <a:ext cx="1341435" cy="6707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Increased Emission?</a:t>
          </a:r>
          <a:endParaRPr lang="en-US" sz="1200" kern="1200" dirty="0"/>
        </a:p>
      </dsp:txBody>
      <dsp:txXfrm>
        <a:off x="3067641" y="3720109"/>
        <a:ext cx="1302145" cy="631427"/>
      </dsp:txXfrm>
    </dsp:sp>
    <dsp:sp modelId="{A9CDEE68-03DD-42D7-9725-4E00D18F19E5}">
      <dsp:nvSpPr>
        <dsp:cNvPr id="0" name=""/>
        <dsp:cNvSpPr/>
      </dsp:nvSpPr>
      <dsp:spPr>
        <a:xfrm>
          <a:off x="4389431" y="4022485"/>
          <a:ext cx="1401772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1401772" y="13337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55274" y="4000778"/>
        <a:ext cx="70088" cy="70088"/>
      </dsp:txXfrm>
    </dsp:sp>
    <dsp:sp modelId="{DF59A280-2E3D-42DE-82ED-98B0A90F5F93}">
      <dsp:nvSpPr>
        <dsp:cNvPr id="0" name=""/>
        <dsp:cNvSpPr/>
      </dsp:nvSpPr>
      <dsp:spPr>
        <a:xfrm>
          <a:off x="5791204" y="3700464"/>
          <a:ext cx="1341435" cy="6707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Natural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/anthropogenic</a:t>
          </a:r>
          <a:endParaRPr lang="en-US" sz="1100" kern="1200" dirty="0"/>
        </a:p>
      </dsp:txBody>
      <dsp:txXfrm>
        <a:off x="5810849" y="3720109"/>
        <a:ext cx="1302145" cy="6314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gif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qicn.org/?ma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33400" y="28184"/>
            <a:ext cx="9525000" cy="2514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East Asia Winter Monsoon System (EAWM)and</a:t>
            </a:r>
            <a:br>
              <a:rPr lang="en-US" sz="3600" dirty="0" smtClean="0"/>
            </a:br>
            <a:r>
              <a:rPr lang="en-US" sz="3600" dirty="0" smtClean="0"/>
              <a:t>Regional Air Pollution</a:t>
            </a:r>
            <a:br>
              <a:rPr lang="en-US" sz="3600" dirty="0" smtClean="0"/>
            </a:br>
            <a:r>
              <a:rPr lang="en-US" sz="3600" dirty="0" smtClean="0"/>
              <a:t>---A Case Study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49379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EAS 6792 Term Project</a:t>
            </a:r>
          </a:p>
          <a:p>
            <a:r>
              <a:rPr lang="en-US" dirty="0" err="1" smtClean="0"/>
              <a:t>Yufei</a:t>
            </a:r>
            <a:r>
              <a:rPr lang="en-US" dirty="0" smtClean="0"/>
              <a:t> </a:t>
            </a:r>
            <a:r>
              <a:rPr lang="en-US" dirty="0" err="1" smtClean="0"/>
              <a:t>Zou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2013-04-23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72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0"/>
            <a:ext cx="4267201" cy="3200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424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Data analysis-</a:t>
            </a:r>
            <a:r>
              <a:rPr lang="en-US" dirty="0" smtClean="0"/>
              <a:t>-- PPI regression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257903"/>
              </p:ext>
            </p:extLst>
          </p:nvPr>
        </p:nvGraphicFramePr>
        <p:xfrm>
          <a:off x="17093" y="1061720"/>
          <a:ext cx="9129757" cy="168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576"/>
                <a:gridCol w="644002"/>
                <a:gridCol w="702289"/>
                <a:gridCol w="702289"/>
                <a:gridCol w="702289"/>
                <a:gridCol w="702289"/>
                <a:gridCol w="702289"/>
                <a:gridCol w="702289"/>
                <a:gridCol w="702289"/>
                <a:gridCol w="702289"/>
                <a:gridCol w="702289"/>
                <a:gridCol w="702289"/>
                <a:gridCol w="70228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PPI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SHI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TAI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TII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PDI_SLP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PDI_H500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H500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SLP_Arc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NAO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PDO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ENSO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ICE_Arc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Alpha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0.0415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-0.4632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-0.2652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0.0411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-0.1861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0.031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-0.1008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Upper</a:t>
                      </a:r>
                    </a:p>
                    <a:p>
                      <a:pPr algn="ctr"/>
                      <a:r>
                        <a:rPr lang="en-US" sz="1100" dirty="0" smtClean="0"/>
                        <a:t>(95%)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0.7462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0.8507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0.6358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0.7448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0.6874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0.6201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0.5871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0.2822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Lower</a:t>
                      </a:r>
                    </a:p>
                    <a:p>
                      <a:pPr algn="ctr"/>
                      <a:r>
                        <a:rPr lang="en-US" sz="1100" dirty="0" smtClean="0"/>
                        <a:t>(95%)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-0.3674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-0.3664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-1.1679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-0.6567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-0.5536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-0.1879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-0.3885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-0.6077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-0.5251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-0.4837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95270" y="3428999"/>
            <a:ext cx="141417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=0.6329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3048000"/>
            <a:ext cx="4267201" cy="3200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52770" y="3396733"/>
            <a:ext cx="29338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=0.06, </a:t>
            </a:r>
            <a:r>
              <a:rPr lang="en-US" dirty="0" err="1" smtClean="0">
                <a:solidFill>
                  <a:srgbClr val="FF0000"/>
                </a:solidFill>
              </a:rPr>
              <a:t>err_var</a:t>
            </a:r>
            <a:r>
              <a:rPr lang="en-US" dirty="0" smtClean="0">
                <a:solidFill>
                  <a:srgbClr val="FF0000"/>
                </a:solidFill>
              </a:rPr>
              <a:t>=0.3897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83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105150"/>
            <a:ext cx="4267201" cy="3200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424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Data analysis-</a:t>
            </a:r>
            <a:r>
              <a:rPr lang="en-US" dirty="0"/>
              <a:t>-- PPI regression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3440668"/>
            <a:ext cx="141417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=0.6304</a:t>
            </a:r>
            <a:endParaRPr lang="en-US" dirty="0" smtClean="0">
              <a:solidFill>
                <a:srgbClr val="FF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70026"/>
              </p:ext>
            </p:extLst>
          </p:nvPr>
        </p:nvGraphicFramePr>
        <p:xfrm>
          <a:off x="17090" y="1071880"/>
          <a:ext cx="9126909" cy="159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440"/>
                <a:gridCol w="836941"/>
                <a:gridCol w="912691"/>
                <a:gridCol w="912691"/>
                <a:gridCol w="912691"/>
                <a:gridCol w="912691"/>
                <a:gridCol w="912691"/>
                <a:gridCol w="912691"/>
                <a:gridCol w="912691"/>
                <a:gridCol w="9126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PPI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SHI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TAI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PDI_SLP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PDI_H500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SLP_Arc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NAO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PDO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ICE_Arc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Alpha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0.4244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-0.4732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-0.2535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-0.1796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-0.1264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Upper</a:t>
                      </a:r>
                    </a:p>
                    <a:p>
                      <a:pPr algn="ctr"/>
                      <a:r>
                        <a:rPr lang="en-US" sz="1100" dirty="0" smtClean="0"/>
                        <a:t>(95%)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0.6893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-0.1187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0.5901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0.1848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Lower</a:t>
                      </a:r>
                    </a:p>
                    <a:p>
                      <a:pPr algn="ctr"/>
                      <a:r>
                        <a:rPr lang="en-US" sz="1100" dirty="0" smtClean="0"/>
                        <a:t>(95%)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-0.2634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-0.8278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-0.5811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-0.0204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-0.2515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-0.5594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-0.1218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-0.4376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124200"/>
            <a:ext cx="4267201" cy="3200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0" y="3429000"/>
            <a:ext cx="307968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=0.009, </a:t>
            </a:r>
            <a:r>
              <a:rPr lang="en-US" dirty="0" err="1" smtClean="0">
                <a:solidFill>
                  <a:srgbClr val="FF0000"/>
                </a:solidFill>
              </a:rPr>
              <a:t>err_var</a:t>
            </a:r>
            <a:r>
              <a:rPr lang="en-US" dirty="0" smtClean="0">
                <a:solidFill>
                  <a:srgbClr val="FF0000"/>
                </a:solidFill>
              </a:rPr>
              <a:t>=0.3304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90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157" y="715230"/>
            <a:ext cx="3241843" cy="23156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" t="13272" r="3917" b="5721"/>
          <a:stretch/>
        </p:blipFill>
        <p:spPr>
          <a:xfrm>
            <a:off x="3012570" y="2797927"/>
            <a:ext cx="3034291" cy="21360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6" t="19891" r="5133" b="5052"/>
          <a:stretch/>
        </p:blipFill>
        <p:spPr>
          <a:xfrm>
            <a:off x="3022096" y="4879185"/>
            <a:ext cx="2855489" cy="189212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Data analysis-</a:t>
            </a:r>
            <a:r>
              <a:rPr lang="en-US" dirty="0" smtClean="0"/>
              <a:t>--possible mechanism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715230"/>
            <a:ext cx="3048000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" t="16304" r="3994" b="6706"/>
          <a:stretch/>
        </p:blipFill>
        <p:spPr>
          <a:xfrm>
            <a:off x="266358" y="2743200"/>
            <a:ext cx="2692179" cy="228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3105872"/>
            <a:ext cx="2705100" cy="32203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" t="18230" r="3077" b="5783"/>
          <a:stretch/>
        </p:blipFill>
        <p:spPr>
          <a:xfrm>
            <a:off x="275883" y="4968104"/>
            <a:ext cx="2695917" cy="17618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708385" y="6360598"/>
            <a:ext cx="22926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Spatial correlation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41641" y="2409958"/>
            <a:ext cx="13500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Anomalies</a:t>
            </a:r>
          </a:p>
        </p:txBody>
      </p:sp>
      <p:sp>
        <p:nvSpPr>
          <p:cNvPr id="24" name="Left Arrow 23"/>
          <p:cNvSpPr/>
          <p:nvPr/>
        </p:nvSpPr>
        <p:spPr>
          <a:xfrm>
            <a:off x="5821095" y="4535075"/>
            <a:ext cx="571500" cy="228600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Arrow 25"/>
          <p:cNvSpPr/>
          <p:nvPr/>
        </p:nvSpPr>
        <p:spPr>
          <a:xfrm>
            <a:off x="2686050" y="4495800"/>
            <a:ext cx="571500" cy="228600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>
            <a:off x="2686050" y="2594624"/>
            <a:ext cx="152400" cy="406606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858292" y="4231243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SST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570690" y="4191000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Atmos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473350" y="2921206"/>
            <a:ext cx="1670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Arctic Sea Ice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190875" y="1752600"/>
            <a:ext cx="1568282" cy="12043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352800" y="1295400"/>
            <a:ext cx="1337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Air quality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028" name="Group 1027"/>
          <p:cNvGrpSpPr/>
          <p:nvPr/>
        </p:nvGrpSpPr>
        <p:grpSpPr>
          <a:xfrm>
            <a:off x="1633366" y="1295400"/>
            <a:ext cx="5961609" cy="4662138"/>
            <a:chOff x="1291502" y="1371600"/>
            <a:chExt cx="5961609" cy="4662138"/>
          </a:xfrm>
        </p:grpSpPr>
        <p:grpSp>
          <p:nvGrpSpPr>
            <p:cNvPr id="1025" name="Group 1024"/>
            <p:cNvGrpSpPr/>
            <p:nvPr/>
          </p:nvGrpSpPr>
          <p:grpSpPr>
            <a:xfrm>
              <a:off x="1291502" y="1371600"/>
              <a:ext cx="5961609" cy="4662138"/>
              <a:chOff x="1620291" y="1534869"/>
              <a:chExt cx="5961609" cy="4662138"/>
            </a:xfrm>
          </p:grpSpPr>
          <p:pic>
            <p:nvPicPr>
              <p:cNvPr id="1024" name="Picture 102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0291" y="1534869"/>
                <a:ext cx="5961609" cy="4662138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6097320" y="5710517"/>
                <a:ext cx="13356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(</a:t>
                </a:r>
                <a:r>
                  <a:rPr lang="en-US" sz="1050" dirty="0" err="1" smtClean="0"/>
                  <a:t>Guo</a:t>
                </a:r>
                <a:r>
                  <a:rPr lang="en-US" sz="1050" dirty="0" smtClean="0"/>
                  <a:t> et al., 2013</a:t>
                </a:r>
                <a:r>
                  <a:rPr lang="en-US" sz="1200" dirty="0" smtClean="0"/>
                  <a:t>)</a:t>
                </a:r>
              </a:p>
            </p:txBody>
          </p:sp>
        </p:grpSp>
        <p:sp>
          <p:nvSpPr>
            <p:cNvPr id="1027" name="TextBox 1026"/>
            <p:cNvSpPr txBox="1"/>
            <p:nvPr/>
          </p:nvSpPr>
          <p:spPr>
            <a:xfrm>
              <a:off x="3892710" y="1447800"/>
              <a:ext cx="30219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Spring Arctic Sea Ice &amp; EASM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003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 Severe pollution episode in this Jan mainly results from </a:t>
            </a:r>
            <a:r>
              <a:rPr lang="en-US" sz="2400" dirty="0" smtClean="0"/>
              <a:t>very limited </a:t>
            </a:r>
            <a:r>
              <a:rPr lang="en-US" sz="2400" dirty="0" smtClean="0"/>
              <a:t>dispersion capability along with regional stagnant weather condition;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East </a:t>
            </a:r>
            <a:r>
              <a:rPr lang="en-US" sz="2400" b="1" dirty="0" smtClean="0"/>
              <a:t>Asia </a:t>
            </a:r>
            <a:r>
              <a:rPr lang="en-US" sz="2400" b="1" dirty="0" smtClean="0"/>
              <a:t>Trough shift </a:t>
            </a:r>
            <a:r>
              <a:rPr lang="en-US" sz="2400" dirty="0" smtClean="0"/>
              <a:t>and </a:t>
            </a:r>
            <a:r>
              <a:rPr lang="en-US" sz="2400" b="1" dirty="0" smtClean="0"/>
              <a:t>lower sea level pressure gradient </a:t>
            </a:r>
            <a:r>
              <a:rPr lang="en-US" sz="2400" dirty="0" smtClean="0"/>
              <a:t>are the two major direct factors that contribute most to the </a:t>
            </a:r>
            <a:r>
              <a:rPr lang="en-US" sz="2400" dirty="0" smtClean="0"/>
              <a:t>adverse </a:t>
            </a:r>
            <a:r>
              <a:rPr lang="en-US" sz="2400" dirty="0" smtClean="0"/>
              <a:t>weather;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Arctic sea ice reduction anomalies are possible causes resulting in the above variation through Atmosphere-Ocean interactions;  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06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50779" y="2967335"/>
            <a:ext cx="2842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Thanks!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979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3600" dirty="0"/>
              <a:t>I</a:t>
            </a:r>
            <a:r>
              <a:rPr lang="en-US" sz="3600" dirty="0" smtClean="0"/>
              <a:t>ntroduction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/>
              <a:t> </a:t>
            </a:r>
            <a:r>
              <a:rPr lang="en-US" sz="3600" dirty="0" smtClean="0"/>
              <a:t>Methodology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 Data Analysis &amp; Discussion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 Conclusion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6153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Severe air pollution episode in China this Jan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6172200"/>
            <a:ext cx="2273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2"/>
              </a:rPr>
              <a:t>(</a:t>
            </a:r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://aqicn.org/?</a:t>
            </a:r>
            <a:r>
              <a:rPr lang="en-US" sz="1400" dirty="0" smtClean="0">
                <a:hlinkClick r:id="rId2"/>
              </a:rPr>
              <a:t>map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09600" y="1905000"/>
            <a:ext cx="7562065" cy="4070648"/>
            <a:chOff x="609600" y="1905000"/>
            <a:chExt cx="7562065" cy="407064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543"/>
            <a:stretch/>
          </p:blipFill>
          <p:spPr>
            <a:xfrm>
              <a:off x="609600" y="1905000"/>
              <a:ext cx="7562065" cy="61493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61" b="28424"/>
            <a:stretch/>
          </p:blipFill>
          <p:spPr>
            <a:xfrm>
              <a:off x="609600" y="2487186"/>
              <a:ext cx="7562065" cy="3488462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"/>
          <a:stretch/>
        </p:blipFill>
        <p:spPr>
          <a:xfrm>
            <a:off x="7151155" y="3312206"/>
            <a:ext cx="1747838" cy="28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5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20553"/>
            <a:ext cx="7751747" cy="4743450"/>
          </a:xfrm>
          <a:prstGeom prst="rect">
            <a:avLst/>
          </a:prstGeom>
        </p:spPr>
      </p:pic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289843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Severe air pollution episode in China this Jan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608244"/>
            <a:ext cx="4510124" cy="29035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1000" y="6519446"/>
            <a:ext cx="4339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(Sky over Beijing from 2012/03/01-2013/03/06, </a:t>
            </a:r>
            <a:r>
              <a:rPr lang="en-US" sz="1200" dirty="0" err="1" smtClean="0"/>
              <a:t>Sina</a:t>
            </a:r>
            <a:r>
              <a:rPr lang="en-US" sz="1200" dirty="0" smtClean="0"/>
              <a:t>)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6309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74195"/>
              </p:ext>
            </p:extLst>
          </p:nvPr>
        </p:nvGraphicFramePr>
        <p:xfrm>
          <a:off x="2286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2400" y="365760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……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0952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8839200" cy="5224272"/>
          </a:xfrm>
        </p:spPr>
        <p:txBody>
          <a:bodyPr/>
          <a:lstStyle/>
          <a:p>
            <a:r>
              <a:rPr lang="en-US" dirty="0" smtClean="0"/>
              <a:t>Data sources</a:t>
            </a:r>
          </a:p>
          <a:p>
            <a:pPr marL="109728" indent="0">
              <a:buNone/>
            </a:pPr>
            <a:r>
              <a:rPr lang="en-US" dirty="0" smtClean="0"/>
              <a:t> 	---</a:t>
            </a:r>
            <a:r>
              <a:rPr lang="en-US" b="1" dirty="0" smtClean="0"/>
              <a:t>air quality</a:t>
            </a:r>
            <a:r>
              <a:rPr lang="en-US" dirty="0" smtClean="0"/>
              <a:t>: </a:t>
            </a:r>
            <a:r>
              <a:rPr lang="en-US" sz="2400" dirty="0" smtClean="0"/>
              <a:t>Chinese National Environmental Monitoring Center (CNEMC); MODIS/MISR AOD; </a:t>
            </a:r>
          </a:p>
          <a:p>
            <a:pPr marL="109728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---</a:t>
            </a:r>
            <a:r>
              <a:rPr lang="en-US" sz="2400" b="1" dirty="0" smtClean="0"/>
              <a:t>meteorology</a:t>
            </a:r>
            <a:r>
              <a:rPr lang="en-US" sz="2400" dirty="0" smtClean="0"/>
              <a:t>: NCEP/NCAR reanalysis( </a:t>
            </a:r>
            <a:r>
              <a:rPr lang="en-US" sz="2400" dirty="0" err="1" smtClean="0"/>
              <a:t>Kalnay</a:t>
            </a:r>
            <a:r>
              <a:rPr lang="en-US" sz="2400" dirty="0" smtClean="0"/>
              <a:t> </a:t>
            </a:r>
            <a:r>
              <a:rPr lang="en-US" sz="2400" dirty="0"/>
              <a:t>et al., 1996).</a:t>
            </a:r>
            <a:r>
              <a:rPr lang="en-US" sz="2400" dirty="0" smtClean="0"/>
              <a:t>); </a:t>
            </a:r>
            <a:endParaRPr lang="en-US" sz="2400" dirty="0" smtClean="0"/>
          </a:p>
          <a:p>
            <a:pPr marL="109728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---</a:t>
            </a:r>
            <a:r>
              <a:rPr lang="en-US" sz="2400" b="1" dirty="0" smtClean="0"/>
              <a:t>sea ice</a:t>
            </a:r>
            <a:r>
              <a:rPr lang="en-US" sz="2400" dirty="0" smtClean="0"/>
              <a:t>: NSIDC  (</a:t>
            </a:r>
            <a:r>
              <a:rPr lang="en-US" sz="2400" dirty="0" err="1" smtClean="0"/>
              <a:t>Fetterer</a:t>
            </a:r>
            <a:r>
              <a:rPr lang="en-US" sz="2400" dirty="0"/>
              <a:t>, F., K. Knowles, W. Meier, and M. </a:t>
            </a:r>
            <a:r>
              <a:rPr lang="en-US" sz="2400" dirty="0" err="1"/>
              <a:t>Savoie</a:t>
            </a:r>
            <a:r>
              <a:rPr lang="en-US" sz="2400" dirty="0"/>
              <a:t>. 2002</a:t>
            </a:r>
            <a:r>
              <a:rPr lang="en-US" sz="2400" dirty="0" smtClean="0"/>
              <a:t> )</a:t>
            </a:r>
            <a:endParaRPr lang="en-US" sz="2400" dirty="0" smtClean="0"/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Data analysis methods</a:t>
            </a:r>
          </a:p>
          <a:p>
            <a:pPr marL="914400" lvl="3" indent="0">
              <a:buNone/>
            </a:pPr>
            <a:r>
              <a:rPr lang="en-US" dirty="0" smtClean="0"/>
              <a:t>----correlation analysis</a:t>
            </a:r>
          </a:p>
          <a:p>
            <a:pPr marL="914400" lvl="3" indent="0">
              <a:buNone/>
            </a:pPr>
            <a:r>
              <a:rPr lang="en-US" dirty="0"/>
              <a:t>----multivariate linear regression analysis</a:t>
            </a:r>
          </a:p>
          <a:p>
            <a:pPr marL="914400" lvl="3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73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96" y="1166019"/>
            <a:ext cx="3989386" cy="28495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analysis---pollution trends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237" y="4083465"/>
            <a:ext cx="3664132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098846"/>
            <a:ext cx="3657601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419600"/>
            <a:ext cx="3635782" cy="22002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62400" y="889255"/>
            <a:ext cx="165942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Satellite Data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3842046"/>
            <a:ext cx="244329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Ground Observation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99276" y="2117222"/>
            <a:ext cx="381000" cy="533400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27392" y="1752600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NCP region</a:t>
            </a:r>
          </a:p>
        </p:txBody>
      </p:sp>
    </p:spTree>
    <p:extLst>
      <p:ext uri="{BB962C8B-B14F-4D97-AF65-F5344CB8AC3E}">
        <p14:creationId xmlns:p14="http://schemas.microsoft.com/office/powerpoint/2010/main" val="64914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789" y="1190625"/>
            <a:ext cx="5852161" cy="43891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Data analysis-</a:t>
            </a:r>
            <a:r>
              <a:rPr lang="en-US" dirty="0" smtClean="0"/>
              <a:t>--extreme weather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105400" y="5429031"/>
                <a:ext cx="3055260" cy="140801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Index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X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acc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𝑚𝑒𝑎𝑛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𝑠𝑡𝑑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endParaRPr lang="en-US" dirty="0">
                  <a:ea typeface="Cambria Math"/>
                </a:endParaRPr>
              </a:p>
              <a:p>
                <a:r>
                  <a:rPr lang="en-US" dirty="0" smtClean="0">
                    <a:ea typeface="Cambria Math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𝑃𝑃𝐼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𝑊𝑆𝐼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𝑇𝐺𝑟𝑑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𝐼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>
                  <a:ea typeface="Cambria Math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5429031"/>
                <a:ext cx="3055260" cy="14080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847865"/>
              </p:ext>
            </p:extLst>
          </p:nvPr>
        </p:nvGraphicFramePr>
        <p:xfrm>
          <a:off x="228600" y="1090743"/>
          <a:ext cx="3276600" cy="574630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092200"/>
                <a:gridCol w="1092200"/>
                <a:gridCol w="1092200"/>
              </a:tblGrid>
              <a:tr h="63847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WSI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Correlation</a:t>
                      </a:r>
                      <a:r>
                        <a:rPr lang="en-US" sz="1100" baseline="0" dirty="0" smtClean="0"/>
                        <a:t> Coefficient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 value</a:t>
                      </a:r>
                      <a:endParaRPr lang="en-US" sz="1100" dirty="0"/>
                    </a:p>
                  </a:txBody>
                  <a:tcPr/>
                </a:tc>
              </a:tr>
              <a:tr h="63847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Terra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-0.60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0.0303</a:t>
                      </a:r>
                      <a:endParaRPr lang="en-US" sz="1600" dirty="0"/>
                    </a:p>
                  </a:txBody>
                  <a:tcPr/>
                </a:tc>
              </a:tr>
              <a:tr h="63847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Aqua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-0.57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0.0646</a:t>
                      </a:r>
                      <a:endParaRPr lang="en-US" sz="1600" dirty="0"/>
                    </a:p>
                  </a:txBody>
                  <a:tcPr/>
                </a:tc>
              </a:tr>
              <a:tr h="63847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MISR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-0.62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0.0423</a:t>
                      </a:r>
                      <a:endParaRPr lang="en-US" sz="1600" dirty="0"/>
                    </a:p>
                  </a:txBody>
                  <a:tcPr/>
                </a:tc>
              </a:tr>
              <a:tr h="63847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Grd_OBS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-0.75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0.0187</a:t>
                      </a:r>
                      <a:endParaRPr lang="en-US" sz="1600" dirty="0"/>
                    </a:p>
                  </a:txBody>
                  <a:tcPr/>
                </a:tc>
              </a:tr>
              <a:tr h="63847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TGrdI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Correlation</a:t>
                      </a:r>
                      <a:r>
                        <a:rPr lang="en-US" sz="1100" baseline="0" dirty="0" smtClean="0"/>
                        <a:t> Coefficient</a:t>
                      </a:r>
                      <a:endParaRPr lang="en-US" sz="11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 value</a:t>
                      </a:r>
                      <a:endParaRPr lang="en-US" sz="11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3847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Grd_OBS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0.65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0.0581</a:t>
                      </a:r>
                      <a:endParaRPr lang="en-US" sz="1600" dirty="0"/>
                    </a:p>
                  </a:txBody>
                  <a:tcPr/>
                </a:tc>
              </a:tr>
              <a:tr h="63847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PPI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Correlation</a:t>
                      </a:r>
                      <a:r>
                        <a:rPr lang="en-US" sz="1100" baseline="0" dirty="0" smtClean="0"/>
                        <a:t> Coefficient</a:t>
                      </a:r>
                      <a:endParaRPr lang="en-US" sz="11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 value</a:t>
                      </a:r>
                      <a:endParaRPr lang="en-US" sz="11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3847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Grd_OBS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0.89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0.0011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4191000" y="1219200"/>
            <a:ext cx="15240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400800" y="3276600"/>
            <a:ext cx="22860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571874" y="1190624"/>
            <a:ext cx="5524501" cy="4143375"/>
            <a:chOff x="3571874" y="1190624"/>
            <a:chExt cx="5524501" cy="41433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1874" y="1190624"/>
              <a:ext cx="5524501" cy="414337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791200" y="1600200"/>
              <a:ext cx="26148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Pollution Potential Index</a:t>
              </a:r>
              <a:endParaRPr lang="en-US" sz="16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84102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Data analysis-</a:t>
            </a:r>
            <a:r>
              <a:rPr lang="en-US" dirty="0" smtClean="0"/>
              <a:t>--EAWM system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41470884"/>
                  </p:ext>
                </p:extLst>
              </p:nvPr>
            </p:nvGraphicFramePr>
            <p:xfrm>
              <a:off x="381000" y="748744"/>
              <a:ext cx="8229600" cy="61092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66800"/>
                    <a:gridCol w="2895599"/>
                    <a:gridCol w="4267201"/>
                  </a:tblGrid>
                  <a:tr h="318056"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Description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Equation</a:t>
                          </a:r>
                          <a:endParaRPr lang="en-US" sz="1200" dirty="0"/>
                        </a:p>
                      </a:txBody>
                      <a:tcPr/>
                    </a:tc>
                  </a:tr>
                  <a:tr h="795139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SHI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Regional</a:t>
                          </a:r>
                          <a:r>
                            <a:rPr lang="en-US" sz="1200" baseline="0" dirty="0" smtClean="0"/>
                            <a:t> mean of SLP in the center of Siberian High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120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2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/>
                                        </a:rPr>
                                        <m:t>𝑠𝑙𝑝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1200" b="0" i="1" smtClean="0"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200" dirty="0" smtClean="0"/>
                            <a:t>*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/>
                                </a:rPr>
                                <m:t>(40−60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,70−120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𝐸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US" sz="1200" dirty="0"/>
                        </a:p>
                      </a:txBody>
                      <a:tcPr/>
                    </a:tc>
                  </a:tr>
                  <a:tr h="556597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TAI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East</a:t>
                          </a:r>
                          <a:r>
                            <a:rPr lang="en-US" sz="1200" baseline="0" dirty="0" smtClean="0"/>
                            <a:t> Asia Trough</a:t>
                          </a:r>
                          <a:r>
                            <a:rPr lang="en-US" sz="1200" dirty="0" smtClean="0"/>
                            <a:t> Axis shift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(Lon(</a:t>
                          </a:r>
                          <a:r>
                            <a:rPr lang="en-US" sz="1200" i="1" dirty="0" smtClean="0"/>
                            <a:t>H</a:t>
                          </a:r>
                          <a:r>
                            <a:rPr lang="en-US" sz="1200" dirty="0" smtClean="0"/>
                            <a:t>)-Lon(</a:t>
                          </a:r>
                          <a:r>
                            <a:rPr lang="en-US" sz="1200" i="1" dirty="0" err="1" smtClean="0"/>
                            <a:t>H</a:t>
                          </a:r>
                          <a:r>
                            <a:rPr lang="en-US" sz="900" dirty="0" err="1" smtClean="0"/>
                            <a:t>clim</a:t>
                          </a:r>
                          <a:r>
                            <a:rPr lang="en-US" sz="1200" dirty="0" smtClean="0"/>
                            <a:t>))* (35-45N,100-180E)</a:t>
                          </a:r>
                          <a:endParaRPr lang="en-US" sz="1200" dirty="0"/>
                        </a:p>
                      </a:txBody>
                      <a:tcPr/>
                    </a:tc>
                  </a:tr>
                  <a:tr h="556597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TII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East</a:t>
                          </a:r>
                          <a:r>
                            <a:rPr lang="en-US" sz="1200" baseline="0" dirty="0" smtClean="0"/>
                            <a:t> Asia Trough Intensity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BR" sz="12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{[(</a:t>
                          </a:r>
                          <a:r>
                            <a:rPr lang="pt-BR" sz="12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 </a:t>
                          </a:r>
                          <a:r>
                            <a:rPr lang="pt-BR" sz="9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min</a:t>
                          </a:r>
                          <a:r>
                            <a:rPr lang="pt-BR" sz="12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r>
                            <a:rPr lang="pt-BR" sz="1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</a:t>
                          </a:r>
                          <a:r>
                            <a:rPr lang="pt-BR" sz="12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- </a:t>
                          </a:r>
                          <a:r>
                            <a:rPr lang="pt-BR" sz="12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 </a:t>
                          </a:r>
                          <a:r>
                            <a:rPr lang="pt-BR" sz="10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i+30</a:t>
                          </a:r>
                          <a:r>
                            <a:rPr lang="pt-BR" sz="12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] + [(</a:t>
                          </a:r>
                          <a:r>
                            <a:rPr lang="pt-BR" sz="12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 </a:t>
                          </a:r>
                          <a:r>
                            <a:rPr lang="pt-BR" sz="9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min</a:t>
                          </a:r>
                          <a:r>
                            <a:rPr lang="pt-BR" sz="12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r>
                            <a:rPr lang="pt-BR" sz="1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</a:t>
                          </a:r>
                          <a:r>
                            <a:rPr lang="pt-BR" sz="12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- </a:t>
                          </a:r>
                          <a:r>
                            <a:rPr lang="pt-BR" sz="12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 </a:t>
                          </a:r>
                          <a:r>
                            <a:rPr lang="pt-BR" sz="10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i-30</a:t>
                          </a:r>
                          <a:r>
                            <a:rPr lang="pt-BR" sz="12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] }/2</a:t>
                          </a:r>
                          <a:r>
                            <a:rPr lang="en-US" sz="1200" dirty="0" smtClean="0"/>
                            <a:t>*</a:t>
                          </a:r>
                          <a:r>
                            <a:rPr lang="pt-BR" sz="12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(40N)</a:t>
                          </a:r>
                          <a:endParaRPr lang="en-US" sz="1200" dirty="0"/>
                        </a:p>
                      </a:txBody>
                      <a:tcPr/>
                    </a:tc>
                  </a:tr>
                  <a:tr h="587189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PDI_SLP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SLP difference/</a:t>
                          </a:r>
                          <a:r>
                            <a:rPr lang="en-US" sz="1200" baseline="0" dirty="0" smtClean="0"/>
                            <a:t>Pressure gradient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120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2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/>
                                        </a:rPr>
                                        <m:t>𝑠𝑙𝑝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1200" b="0" i="1" smtClean="0">
                                  <a:latin typeface="Cambria Math"/>
                                </a:rPr>
                                <m:t>1 </m:t>
                              </m:r>
                            </m:oMath>
                          </a14:m>
                          <a:r>
                            <a:rPr lang="en-US" sz="1200" dirty="0" smtClean="0"/>
                            <a:t>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120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2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/>
                                        </a:rPr>
                                        <m:t>𝑠𝑙𝑝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1200" b="0" i="1" smtClean="0">
                                  <a:latin typeface="Cambria Math"/>
                                </a:rPr>
                                <m:t>2 </m:t>
                              </m:r>
                            </m:oMath>
                          </a14:m>
                          <a:r>
                            <a:rPr lang="en-US" sz="1200" dirty="0" smtClean="0"/>
                            <a:t>)* (20/45N,110/120E-150/160E)</a:t>
                          </a:r>
                          <a:endParaRPr lang="en-US" sz="1200" dirty="0"/>
                        </a:p>
                      </a:txBody>
                      <a:tcPr/>
                    </a:tc>
                  </a:tr>
                  <a:tr h="563280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PDI_H500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GPH500 difference/</a:t>
                          </a:r>
                          <a:r>
                            <a:rPr lang="en-US" sz="1200" baseline="0" dirty="0" smtClean="0"/>
                            <a:t>Pressure gradient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120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2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  <m:r>
                                        <a:rPr lang="en-US" sz="1200" b="0" i="1" smtClean="0">
                                          <a:latin typeface="Cambria Math"/>
                                        </a:rPr>
                                        <m:t>500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1200" b="0" i="1" smtClean="0">
                                  <a:latin typeface="Cambria Math"/>
                                </a:rPr>
                                <m:t>1 </m:t>
                              </m:r>
                            </m:oMath>
                          </a14:m>
                          <a:r>
                            <a:rPr lang="en-US" sz="1200" dirty="0" smtClean="0"/>
                            <a:t>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120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2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  <m:r>
                                        <a:rPr lang="en-US" sz="1200" b="0" i="1" smtClean="0">
                                          <a:latin typeface="Cambria Math"/>
                                        </a:rPr>
                                        <m:t>500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1200" b="0" i="1" smtClean="0">
                                  <a:latin typeface="Cambria Math"/>
                                </a:rPr>
                                <m:t>2 </m:t>
                              </m:r>
                            </m:oMath>
                          </a14:m>
                          <a:r>
                            <a:rPr lang="en-US" sz="1200" dirty="0" smtClean="0"/>
                            <a:t>)* (50/70N,40/90E-130/160E)</a:t>
                          </a:r>
                          <a:endParaRPr lang="en-US" sz="1200" dirty="0"/>
                        </a:p>
                      </a:txBody>
                      <a:tcPr/>
                    </a:tc>
                  </a:tr>
                  <a:tr h="556597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H500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/>
                            <a:t>Regional</a:t>
                          </a:r>
                          <a:r>
                            <a:rPr lang="en-US" sz="1200" baseline="0" dirty="0" smtClean="0"/>
                            <a:t> mean of GPH500 in the center of EAT 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120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2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  <m:r>
                                        <a:rPr lang="en-US" sz="1200" b="0" i="1" smtClean="0">
                                          <a:latin typeface="Cambria Math"/>
                                        </a:rPr>
                                        <m:t>500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1200" b="0" i="1" smtClean="0"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200" dirty="0" smtClean="0"/>
                            <a:t>*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/>
                                </a:rPr>
                                <m:t>(25−45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,110−145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𝐸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US" sz="1200" dirty="0"/>
                        </a:p>
                      </a:txBody>
                      <a:tcPr/>
                    </a:tc>
                  </a:tr>
                  <a:tr h="556597">
                    <a:tc>
                      <a:txBody>
                        <a:bodyPr/>
                        <a:lstStyle/>
                        <a:p>
                          <a:r>
                            <a:rPr lang="en-US" sz="1200" dirty="0" err="1" smtClean="0"/>
                            <a:t>SLP_Arc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/>
                            <a:t>Regional</a:t>
                          </a:r>
                          <a:r>
                            <a:rPr lang="en-US" sz="1200" baseline="0" dirty="0" smtClean="0"/>
                            <a:t> mean of SLP over the Arctic Ocean</a:t>
                          </a:r>
                          <a:endParaRPr lang="en-US" sz="12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120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2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/>
                                        </a:rPr>
                                        <m:t>𝑠𝑙𝑝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1200" b="0" i="1" smtClean="0"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200" dirty="0" smtClean="0"/>
                            <a:t>*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/>
                                </a:rPr>
                                <m:t>(70−90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,90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𝐸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−150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𝑊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US" sz="1200" dirty="0"/>
                        </a:p>
                      </a:txBody>
                      <a:tcPr/>
                    </a:tc>
                  </a:tr>
                  <a:tr h="318056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AO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Arctic oscillation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/>
                            <a:t>NOAA/ESRL</a:t>
                          </a:r>
                        </a:p>
                      </a:txBody>
                      <a:tcPr/>
                    </a:tc>
                  </a:tr>
                  <a:tr h="318056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NAO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North Atlantic oscillation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/>
                            <a:t>NOAA/ESRL</a:t>
                          </a:r>
                        </a:p>
                      </a:txBody>
                      <a:tcPr/>
                    </a:tc>
                  </a:tr>
                  <a:tr h="346980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PDO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Pacific decadal</a:t>
                          </a:r>
                          <a:r>
                            <a:rPr lang="en-US" sz="1200" baseline="0" dirty="0" smtClean="0"/>
                            <a:t> oscillation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/>
                            <a:t>NOAA/ESRL</a:t>
                          </a:r>
                        </a:p>
                      </a:txBody>
                      <a:tcPr/>
                    </a:tc>
                  </a:tr>
                  <a:tr h="318056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ENSO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Multivariate ENSO index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NOAA/ESRL</a:t>
                          </a:r>
                          <a:endParaRPr lang="en-US" sz="1200" dirty="0"/>
                        </a:p>
                      </a:txBody>
                      <a:tcPr/>
                    </a:tc>
                  </a:tr>
                  <a:tr h="318056">
                    <a:tc>
                      <a:txBody>
                        <a:bodyPr/>
                        <a:lstStyle/>
                        <a:p>
                          <a:r>
                            <a:rPr lang="en-US" sz="1200" dirty="0" err="1" smtClean="0"/>
                            <a:t>ICE_Arc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Arctic Sea Ice Index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NSIDC</a:t>
                          </a:r>
                          <a:endParaRPr lang="en-US" sz="1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41470884"/>
                  </p:ext>
                </p:extLst>
              </p:nvPr>
            </p:nvGraphicFramePr>
            <p:xfrm>
              <a:off x="381000" y="748744"/>
              <a:ext cx="8229600" cy="61092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66800"/>
                    <a:gridCol w="2895599"/>
                    <a:gridCol w="4267201"/>
                  </a:tblGrid>
                  <a:tr h="318056"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Description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Equation</a:t>
                          </a:r>
                          <a:endParaRPr lang="en-US" sz="1200" dirty="0"/>
                        </a:p>
                      </a:txBody>
                      <a:tcPr/>
                    </a:tc>
                  </a:tr>
                  <a:tr h="795139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SHI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Regional</a:t>
                          </a:r>
                          <a:r>
                            <a:rPr lang="en-US" sz="1200" baseline="0" dirty="0" smtClean="0"/>
                            <a:t> mean of SLP in the center of Siberian High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3000" t="-40458" b="-625954"/>
                          </a:stretch>
                        </a:blipFill>
                      </a:tcPr>
                    </a:tc>
                  </a:tr>
                  <a:tr h="556597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TAI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East</a:t>
                          </a:r>
                          <a:r>
                            <a:rPr lang="en-US" sz="1200" baseline="0" dirty="0" smtClean="0"/>
                            <a:t> Asia Trough</a:t>
                          </a:r>
                          <a:r>
                            <a:rPr lang="en-US" sz="1200" dirty="0" smtClean="0"/>
                            <a:t> Axis shift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(Lon(</a:t>
                          </a:r>
                          <a:r>
                            <a:rPr lang="en-US" sz="1200" i="1" dirty="0" smtClean="0"/>
                            <a:t>H</a:t>
                          </a:r>
                          <a:r>
                            <a:rPr lang="en-US" sz="1200" dirty="0" smtClean="0"/>
                            <a:t>)-Lon(</a:t>
                          </a:r>
                          <a:r>
                            <a:rPr lang="en-US" sz="1200" i="1" dirty="0" err="1" smtClean="0"/>
                            <a:t>H</a:t>
                          </a:r>
                          <a:r>
                            <a:rPr lang="en-US" sz="900" dirty="0" err="1" smtClean="0"/>
                            <a:t>clim</a:t>
                          </a:r>
                          <a:r>
                            <a:rPr lang="en-US" sz="1200" dirty="0" smtClean="0"/>
                            <a:t>))* (35-45N,100-180E)</a:t>
                          </a:r>
                          <a:endParaRPr lang="en-US" sz="1200" dirty="0"/>
                        </a:p>
                      </a:txBody>
                      <a:tcPr/>
                    </a:tc>
                  </a:tr>
                  <a:tr h="556597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TII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East</a:t>
                          </a:r>
                          <a:r>
                            <a:rPr lang="en-US" sz="1200" baseline="0" dirty="0" smtClean="0"/>
                            <a:t> Asia Trough Intensity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BR" sz="12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{[(</a:t>
                          </a:r>
                          <a:r>
                            <a:rPr lang="pt-BR" sz="12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 </a:t>
                          </a:r>
                          <a:r>
                            <a:rPr lang="pt-BR" sz="9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min</a:t>
                          </a:r>
                          <a:r>
                            <a:rPr lang="pt-BR" sz="12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r>
                            <a:rPr lang="pt-BR" sz="1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</a:t>
                          </a:r>
                          <a:r>
                            <a:rPr lang="pt-BR" sz="12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- </a:t>
                          </a:r>
                          <a:r>
                            <a:rPr lang="pt-BR" sz="12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 </a:t>
                          </a:r>
                          <a:r>
                            <a:rPr lang="pt-BR" sz="10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i+30</a:t>
                          </a:r>
                          <a:r>
                            <a:rPr lang="pt-BR" sz="12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] + [(</a:t>
                          </a:r>
                          <a:r>
                            <a:rPr lang="pt-BR" sz="12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 </a:t>
                          </a:r>
                          <a:r>
                            <a:rPr lang="pt-BR" sz="9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min</a:t>
                          </a:r>
                          <a:r>
                            <a:rPr lang="pt-BR" sz="12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r>
                            <a:rPr lang="pt-BR" sz="1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</a:t>
                          </a:r>
                          <a:r>
                            <a:rPr lang="pt-BR" sz="12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- </a:t>
                          </a:r>
                          <a:r>
                            <a:rPr lang="pt-BR" sz="12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 </a:t>
                          </a:r>
                          <a:r>
                            <a:rPr lang="pt-BR" sz="10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i-30</a:t>
                          </a:r>
                          <a:r>
                            <a:rPr lang="pt-BR" sz="12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] }/2</a:t>
                          </a:r>
                          <a:r>
                            <a:rPr lang="en-US" sz="1200" dirty="0" smtClean="0"/>
                            <a:t>*</a:t>
                          </a:r>
                          <a:r>
                            <a:rPr lang="pt-BR" sz="12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(40N)</a:t>
                          </a:r>
                          <a:endParaRPr lang="en-US" sz="1200" dirty="0"/>
                        </a:p>
                      </a:txBody>
                      <a:tcPr/>
                    </a:tc>
                  </a:tr>
                  <a:tr h="587189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PDI_SLP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SLP </a:t>
                          </a:r>
                          <a:r>
                            <a:rPr lang="en-US" sz="1200" dirty="0" smtClean="0"/>
                            <a:t>difference/</a:t>
                          </a:r>
                          <a:r>
                            <a:rPr lang="en-US" sz="1200" baseline="0" dirty="0" smtClean="0"/>
                            <a:t>Pressure gradient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3000" t="-381250" b="-564583"/>
                          </a:stretch>
                        </a:blipFill>
                      </a:tcPr>
                    </a:tc>
                  </a:tr>
                  <a:tr h="563280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PDI_H500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GPH500 </a:t>
                          </a:r>
                          <a:r>
                            <a:rPr lang="en-US" sz="1200" dirty="0" smtClean="0"/>
                            <a:t>difference/</a:t>
                          </a:r>
                          <a:r>
                            <a:rPr lang="en-US" sz="1200" baseline="0" dirty="0" smtClean="0"/>
                            <a:t>Pressure gradient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3000" t="-496774" b="-482796"/>
                          </a:stretch>
                        </a:blipFill>
                      </a:tcPr>
                    </a:tc>
                  </a:tr>
                  <a:tr h="556597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H500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/>
                            <a:t>Regional</a:t>
                          </a:r>
                          <a:r>
                            <a:rPr lang="en-US" sz="1200" baseline="0" dirty="0" smtClean="0"/>
                            <a:t> mean of GPH500 in the center of EAT 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3000" t="-609890" b="-393407"/>
                          </a:stretch>
                        </a:blipFill>
                      </a:tcPr>
                    </a:tc>
                  </a:tr>
                  <a:tr h="556597">
                    <a:tc>
                      <a:txBody>
                        <a:bodyPr/>
                        <a:lstStyle/>
                        <a:p>
                          <a:r>
                            <a:rPr lang="en-US" sz="1200" dirty="0" err="1" smtClean="0"/>
                            <a:t>SLP_Arc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/>
                            <a:t>Regional</a:t>
                          </a:r>
                          <a:r>
                            <a:rPr lang="en-US" sz="1200" baseline="0" dirty="0" smtClean="0"/>
                            <a:t> mean of SLP over the Arctic Ocean</a:t>
                          </a:r>
                          <a:endParaRPr lang="en-US" sz="12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3000" t="-709890" b="-293407"/>
                          </a:stretch>
                        </a:blipFill>
                      </a:tcPr>
                    </a:tc>
                  </a:tr>
                  <a:tr h="318056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AO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Arctic oscillation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/>
                            <a:t>NOAA/ESRL</a:t>
                          </a:r>
                        </a:p>
                      </a:txBody>
                      <a:tcPr/>
                    </a:tc>
                  </a:tr>
                  <a:tr h="318056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NAO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North Atlantic oscillation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/>
                            <a:t>NOAA/ESRL</a:t>
                          </a:r>
                        </a:p>
                      </a:txBody>
                      <a:tcPr/>
                    </a:tc>
                  </a:tr>
                  <a:tr h="346980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PDO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Pacific decadal</a:t>
                          </a:r>
                          <a:r>
                            <a:rPr lang="en-US" sz="1200" baseline="0" dirty="0" smtClean="0"/>
                            <a:t> oscillation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/>
                            <a:t>NOAA/ESRL</a:t>
                          </a:r>
                        </a:p>
                      </a:txBody>
                      <a:tcPr/>
                    </a:tc>
                  </a:tr>
                  <a:tr h="318056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ENSO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Multivariate ENSO index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NOAA/ESRL</a:t>
                          </a:r>
                          <a:endParaRPr lang="en-US" sz="1200" dirty="0"/>
                        </a:p>
                      </a:txBody>
                      <a:tcPr/>
                    </a:tc>
                  </a:tr>
                  <a:tr h="318056">
                    <a:tc>
                      <a:txBody>
                        <a:bodyPr/>
                        <a:lstStyle/>
                        <a:p>
                          <a:r>
                            <a:rPr lang="en-US" sz="1200" dirty="0" err="1" smtClean="0"/>
                            <a:t>ICE_Arc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Arctic Sea Ice Index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NSIDC</a:t>
                          </a:r>
                          <a:endParaRPr lang="en-US" sz="1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9166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689</TotalTime>
  <Words>635</Words>
  <Application>Microsoft Office PowerPoint</Application>
  <PresentationFormat>On-screen Show (4:3)</PresentationFormat>
  <Paragraphs>231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East Asia Winter Monsoon System (EAWM)and Regional Air Pollution ---A Case Study</vt:lpstr>
      <vt:lpstr>Outline</vt:lpstr>
      <vt:lpstr>Introduction</vt:lpstr>
      <vt:lpstr>Introduction</vt:lpstr>
      <vt:lpstr>Introduction</vt:lpstr>
      <vt:lpstr>Methodology</vt:lpstr>
      <vt:lpstr>Data analysis---pollution trends</vt:lpstr>
      <vt:lpstr>Data analysis---extreme weather</vt:lpstr>
      <vt:lpstr>Data analysis---EAWM system</vt:lpstr>
      <vt:lpstr>Data analysis--- PPI regression</vt:lpstr>
      <vt:lpstr>Data analysis--- PPI regression</vt:lpstr>
      <vt:lpstr>Data analysis---possible mechanism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 Asia Winter Monsoon System and Regional Air Pollution ---A Case Study</dc:title>
  <dc:creator/>
  <cp:lastModifiedBy>Zou, Yufei</cp:lastModifiedBy>
  <cp:revision>48</cp:revision>
  <dcterms:created xsi:type="dcterms:W3CDTF">2006-08-16T00:00:00Z</dcterms:created>
  <dcterms:modified xsi:type="dcterms:W3CDTF">2013-04-23T20:25:33Z</dcterms:modified>
</cp:coreProperties>
</file>