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charts/colors5.xml" ContentType="application/vnd.ms-office.chartcolor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14"/>
  </p:notesMasterIdLst>
  <p:sldIdLst>
    <p:sldId id="256" r:id="rId2"/>
    <p:sldId id="257" r:id="rId3"/>
    <p:sldId id="258" r:id="rId4"/>
    <p:sldId id="261" r:id="rId5"/>
    <p:sldId id="260" r:id="rId6"/>
    <p:sldId id="266" r:id="rId7"/>
    <p:sldId id="259" r:id="rId8"/>
    <p:sldId id="267" r:id="rId9"/>
    <p:sldId id="264" r:id="rId10"/>
    <p:sldId id="265" r:id="rId11"/>
    <p:sldId id="263" r:id="rId12"/>
    <p:sldId id="262" r:id="rId13"/>
  </p:sldIdLst>
  <p:sldSz cx="12192000" cy="6858000"/>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44" autoAdjust="0"/>
    <p:restoredTop sz="72939" autoAdjust="0"/>
  </p:normalViewPr>
  <p:slideViewPr>
    <p:cSldViewPr snapToGrid="0">
      <p:cViewPr>
        <p:scale>
          <a:sx n="60" d="100"/>
          <a:sy n="60" d="100"/>
        </p:scale>
        <p:origin x="-1434"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tchang36\Desktop\PM10_Summary.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tchang36\Desktop\PM2.5_Summary.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tchang36\Desktop\NO2_Summary.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tchang36\Desktop\SO2_Summary.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tchang36\Desktop\Ozone_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PM</a:t>
            </a:r>
            <a:r>
              <a:rPr lang="en-US" baseline="-25000"/>
              <a:t>10</a:t>
            </a:r>
            <a:r>
              <a:rPr lang="en-US"/>
              <a:t> Trends</a:t>
            </a:r>
          </a:p>
        </c:rich>
      </c:tx>
      <c:layout/>
      <c:spPr>
        <a:noFill/>
        <a:ln>
          <a:noFill/>
        </a:ln>
        <a:effectLst/>
      </c:spPr>
    </c:title>
    <c:plotArea>
      <c:layout/>
      <c:scatterChart>
        <c:scatterStyle val="lineMarker"/>
        <c:ser>
          <c:idx val="0"/>
          <c:order val="0"/>
          <c:tx>
            <c:v>New Year's</c:v>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3"/>
            <c:marker>
              <c:spPr>
                <a:solidFill>
                  <a:srgbClr val="FFFF00"/>
                </a:solidFill>
                <a:ln w="9525">
                  <a:solidFill>
                    <a:schemeClr val="accent1"/>
                  </a:solidFill>
                </a:ln>
                <a:effectLst/>
              </c:spPr>
            </c:marker>
            <c:spPr>
              <a:ln w="19050" cap="rnd">
                <a:solidFill>
                  <a:schemeClr val="accent1"/>
                </a:solidFill>
                <a:round/>
              </a:ln>
              <a:effectLst/>
            </c:spPr>
          </c:dPt>
          <c:trendline>
            <c:spPr>
              <a:ln w="19050" cap="rnd">
                <a:solidFill>
                  <a:schemeClr val="accent1"/>
                </a:solidFill>
                <a:prstDash val="sysDot"/>
              </a:ln>
              <a:effectLst/>
            </c:spPr>
            <c:trendlineType val="linear"/>
            <c:dispRSqr val="1"/>
            <c:trendlineLbl>
              <c:layout>
                <c:manualLayout>
                  <c:x val="-1.6636806977349083E-3"/>
                  <c:y val="6.7854596210155882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Sheet1!$F$3:$F$8</c:f>
              <c:numCache>
                <c:formatCode>General</c:formatCode>
                <c:ptCount val="6"/>
                <c:pt idx="0">
                  <c:v>1</c:v>
                </c:pt>
                <c:pt idx="1">
                  <c:v>2</c:v>
                </c:pt>
                <c:pt idx="2">
                  <c:v>3</c:v>
                </c:pt>
                <c:pt idx="3">
                  <c:v>4</c:v>
                </c:pt>
                <c:pt idx="4">
                  <c:v>5</c:v>
                </c:pt>
                <c:pt idx="5">
                  <c:v>6</c:v>
                </c:pt>
              </c:numCache>
            </c:numRef>
          </c:xVal>
          <c:yVal>
            <c:numRef>
              <c:f>Sheet1!$G$3:$G$8</c:f>
              <c:numCache>
                <c:formatCode>General</c:formatCode>
                <c:ptCount val="6"/>
                <c:pt idx="0">
                  <c:v>7.25</c:v>
                </c:pt>
                <c:pt idx="1">
                  <c:v>10.75</c:v>
                </c:pt>
                <c:pt idx="2">
                  <c:v>12</c:v>
                </c:pt>
                <c:pt idx="3">
                  <c:v>15.25</c:v>
                </c:pt>
                <c:pt idx="4">
                  <c:v>11.75</c:v>
                </c:pt>
                <c:pt idx="5">
                  <c:v>8.5</c:v>
                </c:pt>
              </c:numCache>
            </c:numRef>
          </c:yVal>
        </c:ser>
        <c:ser>
          <c:idx val="1"/>
          <c:order val="1"/>
          <c:tx>
            <c:v>Independence Day</c:v>
          </c:tx>
          <c:spPr>
            <a:ln w="19050" cap="rnd">
              <a:solidFill>
                <a:schemeClr val="accent2"/>
              </a:solidFill>
              <a:round/>
            </a:ln>
            <a:effectLst/>
          </c:spPr>
          <c:marker>
            <c:symbol val="circle"/>
            <c:size val="5"/>
            <c:spPr>
              <a:solidFill>
                <a:schemeClr val="accent2"/>
              </a:solidFill>
              <a:ln w="9525">
                <a:solidFill>
                  <a:schemeClr val="accent2"/>
                </a:solidFill>
              </a:ln>
              <a:effectLst/>
            </c:spPr>
          </c:marker>
          <c:dPt>
            <c:idx val="3"/>
            <c:marker>
              <c:spPr>
                <a:solidFill>
                  <a:srgbClr val="FFFF00"/>
                </a:solidFill>
                <a:ln w="9525">
                  <a:solidFill>
                    <a:schemeClr val="accent2"/>
                  </a:solidFill>
                </a:ln>
                <a:effectLst/>
              </c:spPr>
            </c:marker>
          </c:dPt>
          <c:trendline>
            <c:spPr>
              <a:ln w="19050" cap="rnd">
                <a:solidFill>
                  <a:schemeClr val="accent2"/>
                </a:solidFill>
                <a:prstDash val="sysDot"/>
              </a:ln>
              <a:effectLst/>
            </c:spPr>
            <c:trendlineType val="linear"/>
            <c:dispRSqr val="1"/>
            <c:trendlineLbl>
              <c:layout>
                <c:manualLayout>
                  <c:x val="7.8945737164020421E-3"/>
                  <c:y val="-7.6780766987459906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Sheet1!$R$3:$R$8</c:f>
              <c:numCache>
                <c:formatCode>General</c:formatCode>
                <c:ptCount val="6"/>
                <c:pt idx="0">
                  <c:v>1</c:v>
                </c:pt>
                <c:pt idx="1">
                  <c:v>2</c:v>
                </c:pt>
                <c:pt idx="2">
                  <c:v>3</c:v>
                </c:pt>
                <c:pt idx="3">
                  <c:v>4</c:v>
                </c:pt>
                <c:pt idx="4">
                  <c:v>5</c:v>
                </c:pt>
                <c:pt idx="5">
                  <c:v>6</c:v>
                </c:pt>
              </c:numCache>
            </c:numRef>
          </c:xVal>
          <c:yVal>
            <c:numRef>
              <c:f>Sheet1!$S$3:$S$8</c:f>
              <c:numCache>
                <c:formatCode>General</c:formatCode>
                <c:ptCount val="6"/>
                <c:pt idx="0">
                  <c:v>23.333333333333325</c:v>
                </c:pt>
                <c:pt idx="1">
                  <c:v>31.666666666666668</c:v>
                </c:pt>
                <c:pt idx="2">
                  <c:v>30.333333333333325</c:v>
                </c:pt>
                <c:pt idx="3">
                  <c:v>26.333333333333325</c:v>
                </c:pt>
                <c:pt idx="4">
                  <c:v>22.666666666666668</c:v>
                </c:pt>
                <c:pt idx="5">
                  <c:v>18.666666666666668</c:v>
                </c:pt>
              </c:numCache>
            </c:numRef>
          </c:yVal>
        </c:ser>
        <c:dLbls/>
        <c:axId val="93855744"/>
        <c:axId val="93857664"/>
      </c:scatterChart>
      <c:valAx>
        <c:axId val="93855744"/>
        <c:scaling>
          <c:orientation val="minMax"/>
        </c:scaling>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Date</a:t>
                </a:r>
              </a:p>
            </c:rich>
          </c:tx>
          <c:layout/>
          <c:spPr>
            <a:noFill/>
            <a:ln>
              <a:noFill/>
            </a:ln>
            <a:effectLst/>
          </c:spPr>
        </c:title>
        <c:numFmt formatCode="General" sourceLinked="0"/>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857664"/>
        <c:crosses val="autoZero"/>
        <c:crossBetween val="midCat"/>
      </c:valAx>
      <c:valAx>
        <c:axId val="9385766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Concentration, [ug/m3]</a:t>
                </a:r>
              </a:p>
            </c:rich>
          </c:tx>
          <c:layout/>
          <c:spPr>
            <a:noFill/>
            <a:ln>
              <a:noFill/>
            </a:ln>
            <a:effectLst/>
          </c:spPr>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855744"/>
        <c:crosses val="autoZero"/>
        <c:crossBetween val="midCat"/>
      </c:valAx>
      <c:spPr>
        <a:noFill/>
        <a:ln>
          <a:noFill/>
        </a:ln>
        <a:effectLst/>
      </c:spPr>
    </c:plotArea>
    <c:legend>
      <c:legendPos val="r"/>
      <c:legendEntry>
        <c:idx val="2"/>
        <c:delete val="1"/>
      </c:legendEntry>
      <c:legendEntry>
        <c:idx val="3"/>
        <c:delete val="1"/>
      </c:legendEntry>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PM</a:t>
            </a:r>
            <a:r>
              <a:rPr lang="en-US" baseline="-25000"/>
              <a:t>2.5</a:t>
            </a:r>
            <a:r>
              <a:rPr lang="en-US"/>
              <a:t> Trends</a:t>
            </a:r>
          </a:p>
        </c:rich>
      </c:tx>
      <c:layout/>
      <c:spPr>
        <a:noFill/>
        <a:ln>
          <a:noFill/>
        </a:ln>
        <a:effectLst/>
      </c:spPr>
    </c:title>
    <c:plotArea>
      <c:layout/>
      <c:scatterChart>
        <c:scatterStyle val="lineMarker"/>
        <c:ser>
          <c:idx val="0"/>
          <c:order val="0"/>
          <c:tx>
            <c:v>New Year's</c:v>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3"/>
            <c:marker>
              <c:spPr>
                <a:solidFill>
                  <a:srgbClr val="FFFF00"/>
                </a:solidFill>
                <a:ln w="9525">
                  <a:solidFill>
                    <a:schemeClr val="accent1"/>
                  </a:solidFill>
                </a:ln>
                <a:effectLst/>
              </c:spPr>
            </c:marker>
          </c:dPt>
          <c:trendline>
            <c:spPr>
              <a:ln w="19050" cap="rnd">
                <a:solidFill>
                  <a:schemeClr val="accent1"/>
                </a:solidFill>
                <a:prstDash val="sysDot"/>
              </a:ln>
              <a:effectLst/>
            </c:spPr>
            <c:trendlineType val="linear"/>
            <c:dispRSqr val="1"/>
            <c:trendlineLbl>
              <c:layout>
                <c:manualLayout>
                  <c:x val="-1.6636806977349083E-3"/>
                  <c:y val="6.7854596210155882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Sheet1!$F$3:$F$8</c:f>
              <c:numCache>
                <c:formatCode>General</c:formatCode>
                <c:ptCount val="6"/>
                <c:pt idx="0">
                  <c:v>1</c:v>
                </c:pt>
                <c:pt idx="1">
                  <c:v>2</c:v>
                </c:pt>
                <c:pt idx="2">
                  <c:v>3</c:v>
                </c:pt>
                <c:pt idx="3">
                  <c:v>4</c:v>
                </c:pt>
                <c:pt idx="4">
                  <c:v>5</c:v>
                </c:pt>
                <c:pt idx="5">
                  <c:v>6</c:v>
                </c:pt>
              </c:numCache>
            </c:numRef>
          </c:xVal>
          <c:yVal>
            <c:numRef>
              <c:f>Sheet1!$G$3:$G$8</c:f>
              <c:numCache>
                <c:formatCode>General</c:formatCode>
                <c:ptCount val="6"/>
                <c:pt idx="0">
                  <c:v>5.5916666666665824</c:v>
                </c:pt>
                <c:pt idx="1">
                  <c:v>9.2156249999999194</c:v>
                </c:pt>
                <c:pt idx="2">
                  <c:v>9.9297619047618984</c:v>
                </c:pt>
                <c:pt idx="3">
                  <c:v>10.608333333333242</c:v>
                </c:pt>
                <c:pt idx="4">
                  <c:v>11.42916666666676</c:v>
                </c:pt>
                <c:pt idx="5">
                  <c:v>5.375</c:v>
                </c:pt>
              </c:numCache>
            </c:numRef>
          </c:yVal>
        </c:ser>
        <c:ser>
          <c:idx val="1"/>
          <c:order val="1"/>
          <c:tx>
            <c:v>Independence Day</c:v>
          </c:tx>
          <c:spPr>
            <a:ln w="19050" cap="rnd">
              <a:solidFill>
                <a:schemeClr val="accent2"/>
              </a:solidFill>
              <a:round/>
            </a:ln>
            <a:effectLst/>
          </c:spPr>
          <c:marker>
            <c:symbol val="circle"/>
            <c:size val="5"/>
            <c:spPr>
              <a:solidFill>
                <a:schemeClr val="accent2"/>
              </a:solidFill>
              <a:ln w="9525">
                <a:solidFill>
                  <a:schemeClr val="accent2"/>
                </a:solidFill>
              </a:ln>
              <a:effectLst/>
            </c:spPr>
          </c:marker>
          <c:dPt>
            <c:idx val="3"/>
            <c:marker>
              <c:spPr>
                <a:solidFill>
                  <a:srgbClr val="FFFF00"/>
                </a:solidFill>
                <a:ln w="9525">
                  <a:solidFill>
                    <a:schemeClr val="accent2"/>
                  </a:solidFill>
                </a:ln>
                <a:effectLst/>
              </c:spPr>
            </c:marker>
          </c:dPt>
          <c:trendline>
            <c:spPr>
              <a:ln w="19050" cap="rnd">
                <a:solidFill>
                  <a:schemeClr val="accent2"/>
                </a:solidFill>
                <a:prstDash val="sysDot"/>
              </a:ln>
              <a:effectLst/>
            </c:spPr>
            <c:trendlineType val="linear"/>
            <c:dispRSqr val="1"/>
            <c:trendlineLbl>
              <c:layout>
                <c:manualLayout>
                  <c:x val="7.8945737164020421E-3"/>
                  <c:y val="-7.6780766987459906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Sheet1!$R$3:$R$8</c:f>
              <c:numCache>
                <c:formatCode>General</c:formatCode>
                <c:ptCount val="6"/>
                <c:pt idx="0">
                  <c:v>1</c:v>
                </c:pt>
                <c:pt idx="1">
                  <c:v>2</c:v>
                </c:pt>
                <c:pt idx="2">
                  <c:v>3</c:v>
                </c:pt>
                <c:pt idx="3">
                  <c:v>4</c:v>
                </c:pt>
                <c:pt idx="4">
                  <c:v>5</c:v>
                </c:pt>
                <c:pt idx="5">
                  <c:v>6</c:v>
                </c:pt>
              </c:numCache>
            </c:numRef>
          </c:xVal>
          <c:yVal>
            <c:numRef>
              <c:f>Sheet1!$S$3:$S$8</c:f>
              <c:numCache>
                <c:formatCode>General</c:formatCode>
                <c:ptCount val="6"/>
                <c:pt idx="0">
                  <c:v>18.971060606060625</c:v>
                </c:pt>
                <c:pt idx="1">
                  <c:v>18.708333333333453</c:v>
                </c:pt>
                <c:pt idx="2">
                  <c:v>20.595833333333456</c:v>
                </c:pt>
                <c:pt idx="3">
                  <c:v>21.484999999999996</c:v>
                </c:pt>
                <c:pt idx="4">
                  <c:v>21.623214285714216</c:v>
                </c:pt>
                <c:pt idx="5">
                  <c:v>12.445606060606064</c:v>
                </c:pt>
              </c:numCache>
            </c:numRef>
          </c:yVal>
        </c:ser>
        <c:dLbls/>
        <c:axId val="93788416"/>
        <c:axId val="93806976"/>
      </c:scatterChart>
      <c:valAx>
        <c:axId val="93788416"/>
        <c:scaling>
          <c:orientation val="minMax"/>
        </c:scaling>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Date</a:t>
                </a:r>
              </a:p>
            </c:rich>
          </c:tx>
          <c:layout/>
          <c:spPr>
            <a:noFill/>
            <a:ln>
              <a:noFill/>
            </a:ln>
            <a:effectLst/>
          </c:spPr>
        </c:title>
        <c:numFmt formatCode="General" sourceLinked="0"/>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806976"/>
        <c:crosses val="autoZero"/>
        <c:crossBetween val="midCat"/>
      </c:valAx>
      <c:valAx>
        <c:axId val="9380697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Concentration, [ug/m3]</a:t>
                </a:r>
              </a:p>
            </c:rich>
          </c:tx>
          <c:layout/>
          <c:spPr>
            <a:noFill/>
            <a:ln>
              <a:noFill/>
            </a:ln>
            <a:effectLst/>
          </c:spPr>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788416"/>
        <c:crosses val="autoZero"/>
        <c:crossBetween val="midCat"/>
      </c:valAx>
      <c:spPr>
        <a:noFill/>
        <a:ln>
          <a:noFill/>
        </a:ln>
        <a:effectLst/>
      </c:spPr>
    </c:plotArea>
    <c:legend>
      <c:legendPos val="r"/>
      <c:legendEntry>
        <c:idx val="2"/>
        <c:delete val="1"/>
      </c:legendEntry>
      <c:legendEntry>
        <c:idx val="3"/>
        <c:delete val="1"/>
      </c:legendEntry>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NO</a:t>
            </a:r>
            <a:r>
              <a:rPr lang="en-US" baseline="-25000"/>
              <a:t>2</a:t>
            </a:r>
            <a:r>
              <a:rPr lang="en-US"/>
              <a:t> Trends</a:t>
            </a:r>
          </a:p>
        </c:rich>
      </c:tx>
      <c:layout/>
      <c:spPr>
        <a:noFill/>
        <a:ln>
          <a:noFill/>
        </a:ln>
        <a:effectLst/>
      </c:spPr>
    </c:title>
    <c:plotArea>
      <c:layout/>
      <c:scatterChart>
        <c:scatterStyle val="lineMarker"/>
        <c:ser>
          <c:idx val="0"/>
          <c:order val="0"/>
          <c:tx>
            <c:v>New Year's</c:v>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3"/>
            <c:marker>
              <c:spPr>
                <a:solidFill>
                  <a:srgbClr val="FFFF00"/>
                </a:solidFill>
                <a:ln w="9525">
                  <a:solidFill>
                    <a:schemeClr val="accent1"/>
                  </a:solidFill>
                </a:ln>
                <a:effectLst/>
              </c:spPr>
            </c:marker>
          </c:dPt>
          <c:trendline>
            <c:spPr>
              <a:ln w="19050" cap="rnd">
                <a:solidFill>
                  <a:schemeClr val="accent1"/>
                </a:solidFill>
                <a:prstDash val="sysDot"/>
              </a:ln>
              <a:effectLst/>
            </c:spPr>
            <c:trendlineType val="linear"/>
            <c:dispRSqr val="1"/>
            <c:trendlineLbl>
              <c:layout>
                <c:manualLayout>
                  <c:x val="-2.399381691638321E-2"/>
                  <c:y val="2.942621755613882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Sheet1!$F$3:$F$8</c:f>
              <c:numCache>
                <c:formatCode>General</c:formatCode>
                <c:ptCount val="6"/>
                <c:pt idx="0">
                  <c:v>1</c:v>
                </c:pt>
                <c:pt idx="1">
                  <c:v>2</c:v>
                </c:pt>
                <c:pt idx="2">
                  <c:v>3</c:v>
                </c:pt>
                <c:pt idx="3">
                  <c:v>4</c:v>
                </c:pt>
                <c:pt idx="4">
                  <c:v>5</c:v>
                </c:pt>
                <c:pt idx="5">
                  <c:v>6</c:v>
                </c:pt>
              </c:numCache>
            </c:numRef>
          </c:xVal>
          <c:yVal>
            <c:numRef>
              <c:f>Sheet1!$G$3:$G$8</c:f>
              <c:numCache>
                <c:formatCode>General</c:formatCode>
                <c:ptCount val="6"/>
                <c:pt idx="0">
                  <c:v>29.724999999999998</c:v>
                </c:pt>
                <c:pt idx="1">
                  <c:v>40.475000000000001</c:v>
                </c:pt>
                <c:pt idx="2">
                  <c:v>32.700000000000003</c:v>
                </c:pt>
                <c:pt idx="3">
                  <c:v>25</c:v>
                </c:pt>
                <c:pt idx="4">
                  <c:v>18.399999999999999</c:v>
                </c:pt>
                <c:pt idx="5">
                  <c:v>11.875000000000002</c:v>
                </c:pt>
              </c:numCache>
            </c:numRef>
          </c:yVal>
        </c:ser>
        <c:ser>
          <c:idx val="1"/>
          <c:order val="1"/>
          <c:tx>
            <c:v>Independence Day</c:v>
          </c:tx>
          <c:spPr>
            <a:ln w="19050" cap="rnd">
              <a:solidFill>
                <a:schemeClr val="accent2"/>
              </a:solidFill>
              <a:round/>
            </a:ln>
            <a:effectLst/>
          </c:spPr>
          <c:marker>
            <c:symbol val="circle"/>
            <c:size val="5"/>
            <c:spPr>
              <a:solidFill>
                <a:schemeClr val="accent2"/>
              </a:solidFill>
              <a:ln w="9525">
                <a:solidFill>
                  <a:schemeClr val="accent2"/>
                </a:solidFill>
              </a:ln>
              <a:effectLst/>
            </c:spPr>
          </c:marker>
          <c:dPt>
            <c:idx val="3"/>
            <c:marker>
              <c:spPr>
                <a:solidFill>
                  <a:srgbClr val="FFFF00"/>
                </a:solidFill>
                <a:ln w="9525">
                  <a:solidFill>
                    <a:schemeClr val="accent2"/>
                  </a:solidFill>
                </a:ln>
                <a:effectLst/>
              </c:spPr>
            </c:marker>
          </c:dPt>
          <c:trendline>
            <c:spPr>
              <a:ln w="19050" cap="rnd">
                <a:solidFill>
                  <a:schemeClr val="accent2"/>
                </a:solidFill>
                <a:prstDash val="sysDot"/>
              </a:ln>
              <a:effectLst/>
            </c:spPr>
            <c:trendlineType val="linear"/>
            <c:dispRSqr val="1"/>
            <c:trendlineLbl>
              <c:layout>
                <c:manualLayout>
                  <c:x val="7.8945737164020421E-3"/>
                  <c:y val="-7.6780766987459906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Sheet1!$R$3:$R$8</c:f>
              <c:numCache>
                <c:formatCode>General</c:formatCode>
                <c:ptCount val="6"/>
                <c:pt idx="0">
                  <c:v>1</c:v>
                </c:pt>
                <c:pt idx="1">
                  <c:v>2</c:v>
                </c:pt>
                <c:pt idx="2">
                  <c:v>3</c:v>
                </c:pt>
                <c:pt idx="3">
                  <c:v>4</c:v>
                </c:pt>
                <c:pt idx="4">
                  <c:v>5</c:v>
                </c:pt>
                <c:pt idx="5">
                  <c:v>6</c:v>
                </c:pt>
              </c:numCache>
            </c:numRef>
          </c:xVal>
          <c:yVal>
            <c:numRef>
              <c:f>Sheet1!$S$3:$S$8</c:f>
              <c:numCache>
                <c:formatCode>General</c:formatCode>
                <c:ptCount val="6"/>
                <c:pt idx="0">
                  <c:v>39.300000000000011</c:v>
                </c:pt>
                <c:pt idx="1">
                  <c:v>33.36</c:v>
                </c:pt>
                <c:pt idx="2">
                  <c:v>31.580000000000002</c:v>
                </c:pt>
                <c:pt idx="3">
                  <c:v>26.54</c:v>
                </c:pt>
                <c:pt idx="4">
                  <c:v>25.16</c:v>
                </c:pt>
                <c:pt idx="5">
                  <c:v>26.580000000000002</c:v>
                </c:pt>
              </c:numCache>
            </c:numRef>
          </c:yVal>
        </c:ser>
        <c:dLbls/>
        <c:axId val="94065792"/>
        <c:axId val="94067712"/>
      </c:scatterChart>
      <c:valAx>
        <c:axId val="94065792"/>
        <c:scaling>
          <c:orientation val="minMax"/>
        </c:scaling>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Date</a:t>
                </a:r>
              </a:p>
            </c:rich>
          </c:tx>
          <c:layout/>
          <c:spPr>
            <a:noFill/>
            <a:ln>
              <a:noFill/>
            </a:ln>
            <a:effectLst/>
          </c:spPr>
        </c:title>
        <c:numFmt formatCode="General" sourceLinked="0"/>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067712"/>
        <c:crosses val="autoZero"/>
        <c:crossBetween val="midCat"/>
      </c:valAx>
      <c:valAx>
        <c:axId val="9406771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Concentration, [ug/m3]</a:t>
                </a:r>
              </a:p>
            </c:rich>
          </c:tx>
          <c:layout/>
          <c:spPr>
            <a:noFill/>
            <a:ln>
              <a:noFill/>
            </a:ln>
            <a:effectLst/>
          </c:spPr>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065792"/>
        <c:crosses val="autoZero"/>
        <c:crossBetween val="midCat"/>
      </c:valAx>
      <c:spPr>
        <a:noFill/>
        <a:ln>
          <a:noFill/>
        </a:ln>
        <a:effectLst/>
      </c:spPr>
    </c:plotArea>
    <c:legend>
      <c:legendPos val="r"/>
      <c:legendEntry>
        <c:idx val="2"/>
        <c:delete val="1"/>
      </c:legendEntry>
      <c:legendEntry>
        <c:idx val="3"/>
        <c:delete val="1"/>
      </c:legendEntry>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SO</a:t>
            </a:r>
            <a:r>
              <a:rPr lang="en-US" baseline="-25000"/>
              <a:t>2</a:t>
            </a:r>
            <a:r>
              <a:rPr lang="en-US"/>
              <a:t> Trends</a:t>
            </a:r>
          </a:p>
        </c:rich>
      </c:tx>
      <c:layout/>
      <c:spPr>
        <a:noFill/>
        <a:ln>
          <a:noFill/>
        </a:ln>
        <a:effectLst/>
      </c:spPr>
    </c:title>
    <c:plotArea>
      <c:layout/>
      <c:scatterChart>
        <c:scatterStyle val="lineMarker"/>
        <c:ser>
          <c:idx val="0"/>
          <c:order val="0"/>
          <c:tx>
            <c:v>New Year's</c:v>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3"/>
            <c:marker>
              <c:spPr>
                <a:solidFill>
                  <a:srgbClr val="FFFF00"/>
                </a:solidFill>
                <a:ln w="9525">
                  <a:solidFill>
                    <a:schemeClr val="accent1"/>
                  </a:solidFill>
                </a:ln>
                <a:effectLst/>
              </c:spPr>
            </c:marker>
          </c:dPt>
          <c:trendline>
            <c:spPr>
              <a:ln w="19050" cap="rnd">
                <a:solidFill>
                  <a:schemeClr val="accent1"/>
                </a:solidFill>
                <a:prstDash val="sysDot"/>
              </a:ln>
              <a:effectLst/>
            </c:spPr>
            <c:trendlineType val="linear"/>
            <c:dispRSqr val="1"/>
            <c:trendlineLbl>
              <c:layout>
                <c:manualLayout>
                  <c:x val="-1.6636806977349083E-3"/>
                  <c:y val="6.7854596210155882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Sheet1!$F$3:$F$8</c:f>
              <c:numCache>
                <c:formatCode>General</c:formatCode>
                <c:ptCount val="6"/>
                <c:pt idx="0">
                  <c:v>1</c:v>
                </c:pt>
                <c:pt idx="1">
                  <c:v>2</c:v>
                </c:pt>
                <c:pt idx="2">
                  <c:v>3</c:v>
                </c:pt>
                <c:pt idx="3">
                  <c:v>4</c:v>
                </c:pt>
                <c:pt idx="4">
                  <c:v>5</c:v>
                </c:pt>
                <c:pt idx="5">
                  <c:v>6</c:v>
                </c:pt>
              </c:numCache>
            </c:numRef>
          </c:xVal>
          <c:yVal>
            <c:numRef>
              <c:f>Sheet1!$G$3:$G$8</c:f>
              <c:numCache>
                <c:formatCode>General</c:formatCode>
                <c:ptCount val="6"/>
                <c:pt idx="0">
                  <c:v>10.4</c:v>
                </c:pt>
                <c:pt idx="1">
                  <c:v>11.433333333333332</c:v>
                </c:pt>
                <c:pt idx="2">
                  <c:v>7.6000000000000005</c:v>
                </c:pt>
                <c:pt idx="3">
                  <c:v>5</c:v>
                </c:pt>
                <c:pt idx="4">
                  <c:v>4.45</c:v>
                </c:pt>
                <c:pt idx="5">
                  <c:v>4.9000000000000004</c:v>
                </c:pt>
              </c:numCache>
            </c:numRef>
          </c:yVal>
        </c:ser>
        <c:ser>
          <c:idx val="1"/>
          <c:order val="1"/>
          <c:tx>
            <c:v>Independence Day</c:v>
          </c:tx>
          <c:spPr>
            <a:ln w="19050" cap="rnd">
              <a:solidFill>
                <a:schemeClr val="accent2"/>
              </a:solidFill>
              <a:round/>
            </a:ln>
            <a:effectLst/>
          </c:spPr>
          <c:marker>
            <c:symbol val="circle"/>
            <c:size val="5"/>
            <c:spPr>
              <a:solidFill>
                <a:schemeClr val="accent2"/>
              </a:solidFill>
              <a:ln w="9525">
                <a:solidFill>
                  <a:schemeClr val="accent2"/>
                </a:solidFill>
              </a:ln>
              <a:effectLst/>
            </c:spPr>
          </c:marker>
          <c:dPt>
            <c:idx val="3"/>
            <c:marker>
              <c:spPr>
                <a:solidFill>
                  <a:srgbClr val="FFFF00"/>
                </a:solidFill>
                <a:ln w="9525">
                  <a:solidFill>
                    <a:schemeClr val="accent2"/>
                  </a:solidFill>
                </a:ln>
                <a:effectLst/>
              </c:spPr>
            </c:marker>
          </c:dPt>
          <c:trendline>
            <c:spPr>
              <a:ln w="19050" cap="rnd">
                <a:solidFill>
                  <a:schemeClr val="accent2"/>
                </a:solidFill>
                <a:prstDash val="sysDot"/>
              </a:ln>
              <a:effectLst/>
            </c:spPr>
            <c:trendlineType val="linear"/>
            <c:dispRSqr val="1"/>
            <c:trendlineLbl>
              <c:layout>
                <c:manualLayout>
                  <c:x val="7.8945737164020421E-3"/>
                  <c:y val="-7.6780766987459906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Sheet1!$R$3:$R$8</c:f>
              <c:numCache>
                <c:formatCode>General</c:formatCode>
                <c:ptCount val="6"/>
                <c:pt idx="0">
                  <c:v>1</c:v>
                </c:pt>
                <c:pt idx="1">
                  <c:v>2</c:v>
                </c:pt>
                <c:pt idx="2">
                  <c:v>3</c:v>
                </c:pt>
                <c:pt idx="3">
                  <c:v>4</c:v>
                </c:pt>
                <c:pt idx="4">
                  <c:v>5</c:v>
                </c:pt>
                <c:pt idx="5">
                  <c:v>6</c:v>
                </c:pt>
              </c:numCache>
            </c:numRef>
          </c:xVal>
          <c:yVal>
            <c:numRef>
              <c:f>Sheet1!$S$3:$S$8</c:f>
              <c:numCache>
                <c:formatCode>General</c:formatCode>
                <c:ptCount val="6"/>
                <c:pt idx="0">
                  <c:v>2.6</c:v>
                </c:pt>
                <c:pt idx="1">
                  <c:v>16.5</c:v>
                </c:pt>
                <c:pt idx="2">
                  <c:v>15.850000000000001</c:v>
                </c:pt>
                <c:pt idx="3">
                  <c:v>6.25</c:v>
                </c:pt>
                <c:pt idx="4">
                  <c:v>7.1</c:v>
                </c:pt>
                <c:pt idx="5">
                  <c:v>9.65</c:v>
                </c:pt>
              </c:numCache>
            </c:numRef>
          </c:yVal>
        </c:ser>
        <c:dLbls/>
        <c:axId val="93932928"/>
        <c:axId val="93939200"/>
      </c:scatterChart>
      <c:valAx>
        <c:axId val="93932928"/>
        <c:scaling>
          <c:orientation val="minMax"/>
        </c:scaling>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Date</a:t>
                </a:r>
              </a:p>
            </c:rich>
          </c:tx>
          <c:layout/>
          <c:spPr>
            <a:noFill/>
            <a:ln>
              <a:noFill/>
            </a:ln>
            <a:effectLst/>
          </c:spPr>
        </c:title>
        <c:numFmt formatCode="General" sourceLinked="0"/>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939200"/>
        <c:crosses val="autoZero"/>
        <c:crossBetween val="midCat"/>
      </c:valAx>
      <c:valAx>
        <c:axId val="9393920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Concentration, [ug/m3]</a:t>
                </a:r>
              </a:p>
            </c:rich>
          </c:tx>
          <c:layout/>
          <c:spPr>
            <a:noFill/>
            <a:ln>
              <a:noFill/>
            </a:ln>
            <a:effectLst/>
          </c:spPr>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932928"/>
        <c:crosses val="autoZero"/>
        <c:crossBetween val="midCat"/>
      </c:valAx>
      <c:spPr>
        <a:noFill/>
        <a:ln>
          <a:noFill/>
        </a:ln>
        <a:effectLst/>
      </c:spPr>
    </c:plotArea>
    <c:legend>
      <c:legendPos val="r"/>
      <c:legendEntry>
        <c:idx val="2"/>
        <c:delete val="1"/>
      </c:legendEntry>
      <c:legendEntry>
        <c:idx val="3"/>
        <c:delete val="1"/>
      </c:legendEntry>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Ozone Trends</a:t>
            </a:r>
          </a:p>
        </c:rich>
      </c:tx>
      <c:layout/>
      <c:spPr>
        <a:noFill/>
        <a:ln>
          <a:noFill/>
        </a:ln>
        <a:effectLst/>
      </c:spPr>
    </c:title>
    <c:plotArea>
      <c:layout/>
      <c:scatterChart>
        <c:scatterStyle val="lineMarker"/>
        <c:ser>
          <c:idx val="0"/>
          <c:order val="0"/>
          <c:tx>
            <c:v>New Year's</c:v>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3"/>
            <c:marker>
              <c:spPr>
                <a:solidFill>
                  <a:srgbClr val="FFFF00"/>
                </a:solidFill>
                <a:ln w="9525">
                  <a:solidFill>
                    <a:schemeClr val="accent1"/>
                  </a:solidFill>
                </a:ln>
                <a:effectLst/>
              </c:spPr>
            </c:marker>
          </c:dPt>
          <c:trendline>
            <c:spPr>
              <a:ln w="19050" cap="rnd">
                <a:solidFill>
                  <a:schemeClr val="accent1"/>
                </a:solidFill>
                <a:prstDash val="sysDot"/>
              </a:ln>
              <a:effectLst/>
            </c:spPr>
            <c:trendlineType val="linear"/>
            <c:dispRSqr val="1"/>
            <c:trendlineLbl>
              <c:layout>
                <c:manualLayout>
                  <c:x val="-1.6636806977349083E-3"/>
                  <c:y val="6.7854596210155882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Sheet1!$F$3:$F$8</c:f>
              <c:numCache>
                <c:formatCode>General</c:formatCode>
                <c:ptCount val="6"/>
                <c:pt idx="0">
                  <c:v>1</c:v>
                </c:pt>
                <c:pt idx="1">
                  <c:v>2</c:v>
                </c:pt>
                <c:pt idx="2">
                  <c:v>3</c:v>
                </c:pt>
                <c:pt idx="3">
                  <c:v>4</c:v>
                </c:pt>
                <c:pt idx="4">
                  <c:v>5</c:v>
                </c:pt>
                <c:pt idx="5">
                  <c:v>6</c:v>
                </c:pt>
              </c:numCache>
            </c:numRef>
          </c:xVal>
          <c:yVal>
            <c:numRef>
              <c:f>Sheet1!$G$3:$G$8</c:f>
              <c:numCache>
                <c:formatCode>General</c:formatCode>
                <c:ptCount val="6"/>
                <c:pt idx="0">
                  <c:v>2.6500000000000006E-2</c:v>
                </c:pt>
                <c:pt idx="1">
                  <c:v>2.1999999999999999E-2</c:v>
                </c:pt>
                <c:pt idx="2">
                  <c:v>2.8999999999999998E-2</c:v>
                </c:pt>
                <c:pt idx="3">
                  <c:v>2.4500000000000001E-2</c:v>
                </c:pt>
                <c:pt idx="4">
                  <c:v>3.0000000000000002E-2</c:v>
                </c:pt>
                <c:pt idx="5">
                  <c:v>3.1000000000000003E-2</c:v>
                </c:pt>
              </c:numCache>
            </c:numRef>
          </c:yVal>
        </c:ser>
        <c:ser>
          <c:idx val="1"/>
          <c:order val="1"/>
          <c:tx>
            <c:v>Independence Day</c:v>
          </c:tx>
          <c:spPr>
            <a:ln w="19050" cap="rnd">
              <a:solidFill>
                <a:schemeClr val="accent2"/>
              </a:solidFill>
              <a:round/>
            </a:ln>
            <a:effectLst/>
          </c:spPr>
          <c:marker>
            <c:symbol val="circle"/>
            <c:size val="5"/>
            <c:spPr>
              <a:solidFill>
                <a:schemeClr val="accent2"/>
              </a:solidFill>
              <a:ln w="9525">
                <a:solidFill>
                  <a:schemeClr val="accent2"/>
                </a:solidFill>
              </a:ln>
              <a:effectLst/>
            </c:spPr>
          </c:marker>
          <c:dPt>
            <c:idx val="3"/>
            <c:marker>
              <c:spPr>
                <a:solidFill>
                  <a:srgbClr val="FFFF00"/>
                </a:solidFill>
                <a:ln w="9525">
                  <a:solidFill>
                    <a:schemeClr val="accent2"/>
                  </a:solidFill>
                </a:ln>
                <a:effectLst/>
              </c:spPr>
            </c:marker>
          </c:dPt>
          <c:trendline>
            <c:spPr>
              <a:ln w="19050" cap="rnd">
                <a:solidFill>
                  <a:schemeClr val="accent2"/>
                </a:solidFill>
                <a:prstDash val="sysDot"/>
              </a:ln>
              <a:effectLst/>
            </c:spPr>
            <c:trendlineType val="linear"/>
            <c:dispRSqr val="1"/>
            <c:trendlineLbl>
              <c:layout>
                <c:manualLayout>
                  <c:x val="7.8945737164020421E-3"/>
                  <c:y val="-7.6780766987459906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Sheet1!$R$3:$R$8</c:f>
              <c:numCache>
                <c:formatCode>General</c:formatCode>
                <c:ptCount val="6"/>
                <c:pt idx="0">
                  <c:v>1</c:v>
                </c:pt>
                <c:pt idx="1">
                  <c:v>2</c:v>
                </c:pt>
                <c:pt idx="2">
                  <c:v>3</c:v>
                </c:pt>
                <c:pt idx="3">
                  <c:v>4</c:v>
                </c:pt>
                <c:pt idx="4">
                  <c:v>5</c:v>
                </c:pt>
                <c:pt idx="5">
                  <c:v>6</c:v>
                </c:pt>
              </c:numCache>
            </c:numRef>
          </c:xVal>
          <c:yVal>
            <c:numRef>
              <c:f>Sheet1!$S$3:$S$8</c:f>
              <c:numCache>
                <c:formatCode>General</c:formatCode>
                <c:ptCount val="6"/>
                <c:pt idx="0">
                  <c:v>6.0749999999999998E-2</c:v>
                </c:pt>
                <c:pt idx="1">
                  <c:v>6.2800000000000009E-2</c:v>
                </c:pt>
                <c:pt idx="2">
                  <c:v>5.9000000000000004E-2</c:v>
                </c:pt>
                <c:pt idx="3">
                  <c:v>5.5600000000000004E-2</c:v>
                </c:pt>
                <c:pt idx="4">
                  <c:v>4.4400000000000009E-2</c:v>
                </c:pt>
                <c:pt idx="5">
                  <c:v>5.3199999999999997E-2</c:v>
                </c:pt>
              </c:numCache>
            </c:numRef>
          </c:yVal>
        </c:ser>
        <c:dLbls/>
        <c:axId val="94148480"/>
        <c:axId val="94162944"/>
      </c:scatterChart>
      <c:valAx>
        <c:axId val="94148480"/>
        <c:scaling>
          <c:orientation val="minMax"/>
        </c:scaling>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Date</a:t>
                </a:r>
              </a:p>
            </c:rich>
          </c:tx>
          <c:layout/>
          <c:spPr>
            <a:noFill/>
            <a:ln>
              <a:noFill/>
            </a:ln>
            <a:effectLst/>
          </c:spPr>
        </c:title>
        <c:numFmt formatCode="General" sourceLinked="0"/>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162944"/>
        <c:crosses val="autoZero"/>
        <c:crossBetween val="midCat"/>
      </c:valAx>
      <c:valAx>
        <c:axId val="9416294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Concentration, </a:t>
                </a:r>
                <a:r>
                  <a:rPr lang="en-US" dirty="0" smtClean="0"/>
                  <a:t>[ppm]</a:t>
                </a:r>
                <a:endParaRPr lang="en-US" dirty="0"/>
              </a:p>
            </c:rich>
          </c:tx>
          <c:layout/>
          <c:spPr>
            <a:noFill/>
            <a:ln>
              <a:noFill/>
            </a:ln>
            <a:effectLst/>
          </c:spPr>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148480"/>
        <c:crosses val="autoZero"/>
        <c:crossBetween val="midCat"/>
      </c:valAx>
      <c:spPr>
        <a:noFill/>
        <a:ln>
          <a:noFill/>
        </a:ln>
        <a:effectLst/>
      </c:spPr>
    </c:plotArea>
    <c:legend>
      <c:legendPos val="r"/>
      <c:legendEntry>
        <c:idx val="2"/>
        <c:delete val="1"/>
      </c:legendEntry>
      <c:legendEntry>
        <c:idx val="3"/>
        <c:delete val="1"/>
      </c:legendEntry>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09" tIns="46154" rIns="92309" bIns="46154" rtlCol="0"/>
          <a:lstStyle>
            <a:lvl1pPr algn="r">
              <a:defRPr sz="1200"/>
            </a:lvl1pPr>
          </a:lstStyle>
          <a:p>
            <a:fld id="{EDA8B123-FA6A-4FC0-BA39-8514888610EB}" type="datetimeFigureOut">
              <a:rPr lang="en-US" smtClean="0"/>
              <a:t>4/25/2013</a:t>
            </a:fld>
            <a:endParaRPr lang="en-US"/>
          </a:p>
        </p:txBody>
      </p:sp>
      <p:sp>
        <p:nvSpPr>
          <p:cNvPr id="4" name="Slide Image Placeholder 3"/>
          <p:cNvSpPr>
            <a:spLocks noGrp="1" noRot="1" noChangeAspect="1"/>
          </p:cNvSpPr>
          <p:nvPr>
            <p:ph type="sldImg" idx="2"/>
          </p:nvPr>
        </p:nvSpPr>
        <p:spPr>
          <a:xfrm>
            <a:off x="390525" y="693738"/>
            <a:ext cx="6153150" cy="3462337"/>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09" tIns="46154" rIns="92309" bIns="46154" rtlCol="0" anchor="b"/>
          <a:lstStyle>
            <a:lvl1pPr algn="r">
              <a:defRPr sz="1200"/>
            </a:lvl1pPr>
          </a:lstStyle>
          <a:p>
            <a:fld id="{456C2325-D59A-4B0F-85A3-2F2914562B4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6C2325-D59A-4B0F-85A3-2F2914562B41}"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NO2 &amp; SO2 had drops in the average trends possibly being</a:t>
            </a:r>
            <a:r>
              <a:rPr lang="en-US" baseline="0" dirty="0" smtClean="0"/>
              <a:t> due to the </a:t>
            </a:r>
            <a:r>
              <a:rPr lang="en-US" baseline="0" dirty="0" err="1" smtClean="0"/>
              <a:t>locaiton</a:t>
            </a:r>
            <a:r>
              <a:rPr lang="en-US" baseline="0" dirty="0" smtClean="0"/>
              <a:t> of the testing sites in outer Atlanta in </a:t>
            </a:r>
            <a:r>
              <a:rPr lang="en-US" baseline="0" dirty="0" err="1" smtClean="0"/>
              <a:t>Dekalb</a:t>
            </a:r>
            <a:r>
              <a:rPr lang="en-US" baseline="0" dirty="0" smtClean="0"/>
              <a:t> county instead of downtown where most of the celebrations were. I’ll also go into further detail later.</a:t>
            </a:r>
          </a:p>
          <a:p>
            <a:endParaRPr lang="en-US" baseline="0" dirty="0" smtClean="0"/>
          </a:p>
          <a:p>
            <a:r>
              <a:rPr lang="en-US" baseline="0" dirty="0" smtClean="0"/>
              <a:t>I also looked at ozone out of curiosity because the studies did not focus on it. I found a decreasing trend for July 4</a:t>
            </a:r>
            <a:r>
              <a:rPr lang="en-US" baseline="30000" dirty="0" smtClean="0"/>
              <a:t>th</a:t>
            </a:r>
            <a:r>
              <a:rPr lang="en-US" baseline="0" dirty="0" smtClean="0"/>
              <a:t> and an increasing trend for New Year’s so I can’t draw much of a correlation from that. </a:t>
            </a:r>
          </a:p>
          <a:p>
            <a:endParaRPr lang="en-US" dirty="0"/>
          </a:p>
        </p:txBody>
      </p:sp>
      <p:sp>
        <p:nvSpPr>
          <p:cNvPr id="4" name="Slide Number Placeholder 3"/>
          <p:cNvSpPr>
            <a:spLocks noGrp="1"/>
          </p:cNvSpPr>
          <p:nvPr>
            <p:ph type="sldNum" sz="quarter" idx="10"/>
          </p:nvPr>
        </p:nvSpPr>
        <p:spPr/>
        <p:txBody>
          <a:bodyPr/>
          <a:lstStyle/>
          <a:p>
            <a:fld id="{456C2325-D59A-4B0F-85A3-2F2914562B41}"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-Did not know exact location of site like sampling height, in a park vs. industrial</a:t>
            </a:r>
            <a:r>
              <a:rPr lang="en-US" baseline="0" dirty="0" smtClean="0"/>
              <a:t> area</a:t>
            </a:r>
          </a:p>
          <a:p>
            <a:r>
              <a:rPr lang="en-US" baseline="0" dirty="0" smtClean="0"/>
              <a:t>-I only knew it was in </a:t>
            </a:r>
            <a:r>
              <a:rPr lang="en-US" baseline="0" dirty="0" err="1" smtClean="0"/>
              <a:t>Dekalb</a:t>
            </a:r>
            <a:r>
              <a:rPr lang="en-US" baseline="0" dirty="0" smtClean="0"/>
              <a:t> county which is not very representative of downtown ATL</a:t>
            </a:r>
          </a:p>
          <a:p>
            <a:r>
              <a:rPr lang="en-US" baseline="0" dirty="0" smtClean="0"/>
              <a:t>-Some of the data might have showed decreasing trends due to this because maybe there was less traffic due to off days from work and increased traffic going downtown  where most celebrations are and not in the suburbs</a:t>
            </a:r>
          </a:p>
          <a:p>
            <a:endParaRPr lang="en-US" baseline="0" dirty="0" smtClean="0"/>
          </a:p>
          <a:p>
            <a:r>
              <a:rPr lang="en-US" baseline="0" dirty="0" smtClean="0"/>
              <a:t>-Also, the EPA data did not give much details about testing site specifics like location or methods, etc. because I did not have an AQS account with them because they have yet to approve my registration. </a:t>
            </a:r>
          </a:p>
          <a:p>
            <a:r>
              <a:rPr lang="en-US" baseline="0" dirty="0" smtClean="0"/>
              <a:t>-And the data I did find from the website was often missing days or months at a time especially during the 2 times of year I needed most. </a:t>
            </a:r>
          </a:p>
          <a:p>
            <a:r>
              <a:rPr lang="en-US" baseline="0" dirty="0" smtClean="0"/>
              <a:t>-So the averages might not be the most representative</a:t>
            </a:r>
          </a:p>
        </p:txBody>
      </p:sp>
      <p:sp>
        <p:nvSpPr>
          <p:cNvPr id="4" name="Slide Number Placeholder 3"/>
          <p:cNvSpPr>
            <a:spLocks noGrp="1"/>
          </p:cNvSpPr>
          <p:nvPr>
            <p:ph type="sldNum" sz="quarter" idx="10"/>
          </p:nvPr>
        </p:nvSpPr>
        <p:spPr/>
        <p:txBody>
          <a:bodyPr/>
          <a:lstStyle/>
          <a:p>
            <a:fld id="{456C2325-D59A-4B0F-85A3-2F2914562B41}"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EXPLANATIONS:</a:t>
            </a:r>
            <a:r>
              <a:rPr lang="en-US" baseline="0" dirty="0" smtClean="0"/>
              <a:t> </a:t>
            </a:r>
          </a:p>
          <a:p>
            <a:r>
              <a:rPr lang="en-US" baseline="0" dirty="0" smtClean="0"/>
              <a:t>-</a:t>
            </a:r>
            <a:r>
              <a:rPr lang="en-US" baseline="0" dirty="0" err="1" smtClean="0"/>
              <a:t>Diwali</a:t>
            </a:r>
            <a:r>
              <a:rPr lang="en-US" baseline="0" dirty="0" smtClean="0"/>
              <a:t> is celebrated with fireworks and firecrackers on a household scale. When you look at US, firework events are usually a public gathering vs. a household event. </a:t>
            </a:r>
          </a:p>
          <a:p>
            <a:r>
              <a:rPr lang="en-US" baseline="0" dirty="0" smtClean="0"/>
              <a:t>-Factor in the number of households with the second biggest population in the world of 1.2 billion, you have a much more dramatic increase in ambient concentrations than when compared to the US population of 300 million where as I said most celebrations are public gatherings</a:t>
            </a:r>
          </a:p>
          <a:p>
            <a:endParaRPr lang="en-US" baseline="0" dirty="0" smtClean="0"/>
          </a:p>
          <a:p>
            <a:r>
              <a:rPr lang="en-US" baseline="0" dirty="0" smtClean="0"/>
              <a:t>-Also, India has much less regulation on emissions from industry and cars so their emissions data will always be in a much higher range than those of the US</a:t>
            </a:r>
          </a:p>
          <a:p>
            <a:endParaRPr lang="en-US" baseline="0" dirty="0" smtClean="0"/>
          </a:p>
          <a:p>
            <a:r>
              <a:rPr lang="en-US" baseline="0" dirty="0" smtClean="0"/>
              <a:t>-One reason to explain the decreasing trends examined here in Atlanta would be that because the readings were taken in </a:t>
            </a:r>
            <a:r>
              <a:rPr lang="en-US" baseline="0" dirty="0" err="1" smtClean="0"/>
              <a:t>Dekalb</a:t>
            </a:r>
            <a:r>
              <a:rPr lang="en-US" baseline="0" dirty="0" smtClean="0"/>
              <a:t> county, we can consider it more residential compared to downtown Atlanta.</a:t>
            </a:r>
          </a:p>
          <a:p>
            <a:r>
              <a:rPr lang="en-US" baseline="0" dirty="0" smtClean="0"/>
              <a:t>-Thus, we can argue that because most of the celebrations are downtown, the emissions from cars usually present are now moved away downtown </a:t>
            </a:r>
          </a:p>
          <a:p>
            <a:r>
              <a:rPr lang="en-US" baseline="0" dirty="0" smtClean="0"/>
              <a:t>-Also, these are holidays so no one is going to work or operating so less car and industry emissions in the area also contributing to the decrease</a:t>
            </a:r>
          </a:p>
          <a:p>
            <a:r>
              <a:rPr lang="en-US" baseline="0" dirty="0" smtClean="0"/>
              <a:t>-The Atlanta measurements I mentioned earlier I wasn’t sure if it was taken at ground level or more elevated. I have a feeling that it was taken possibly higher up than ground level which would result in decreased readings for some emissions.</a:t>
            </a:r>
            <a:endParaRPr lang="en-US" dirty="0"/>
          </a:p>
        </p:txBody>
      </p:sp>
      <p:sp>
        <p:nvSpPr>
          <p:cNvPr id="4" name="Slide Number Placeholder 3"/>
          <p:cNvSpPr>
            <a:spLocks noGrp="1"/>
          </p:cNvSpPr>
          <p:nvPr>
            <p:ph type="sldNum" sz="quarter" idx="10"/>
          </p:nvPr>
        </p:nvSpPr>
        <p:spPr/>
        <p:txBody>
          <a:bodyPr/>
          <a:lstStyle/>
          <a:p>
            <a:fld id="{456C2325-D59A-4B0F-85A3-2F2914562B41}" type="slidenum">
              <a:rPr lang="en-US" smtClean="0"/>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-Fireworks</a:t>
            </a:r>
            <a:r>
              <a:rPr lang="en-US" baseline="0" dirty="0" smtClean="0"/>
              <a:t> composed of many </a:t>
            </a:r>
            <a:r>
              <a:rPr lang="en-US" baseline="0" dirty="0" err="1" smtClean="0"/>
              <a:t>many</a:t>
            </a:r>
            <a:r>
              <a:rPr lang="en-US" baseline="0" dirty="0" smtClean="0"/>
              <a:t> compounds including: </a:t>
            </a:r>
          </a:p>
          <a:p>
            <a:r>
              <a:rPr lang="en-US" baseline="0" dirty="0" smtClean="0"/>
              <a:t>	-metals for colored and explosive effects as well as chemical stabilizers</a:t>
            </a:r>
          </a:p>
          <a:p>
            <a:r>
              <a:rPr lang="en-US" baseline="0" dirty="0" smtClean="0"/>
              <a:t>	-carbon &amp; sulfur as fuel and propellant</a:t>
            </a:r>
          </a:p>
          <a:p>
            <a:r>
              <a:rPr lang="en-US" baseline="0" dirty="0" smtClean="0"/>
              <a:t>-Once exploded, these compounds remain in the air for some time causing environmental and health problems</a:t>
            </a:r>
          </a:p>
          <a:p>
            <a:endParaRPr lang="en-US" dirty="0"/>
          </a:p>
        </p:txBody>
      </p:sp>
      <p:sp>
        <p:nvSpPr>
          <p:cNvPr id="4" name="Slide Number Placeholder 3"/>
          <p:cNvSpPr>
            <a:spLocks noGrp="1"/>
          </p:cNvSpPr>
          <p:nvPr>
            <p:ph type="sldNum" sz="quarter" idx="10"/>
          </p:nvPr>
        </p:nvSpPr>
        <p:spPr/>
        <p:txBody>
          <a:bodyPr/>
          <a:lstStyle/>
          <a:p>
            <a:fld id="{456C2325-D59A-4B0F-85A3-2F2914562B41}"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-PM usually includes trace metals and acidic</a:t>
            </a:r>
            <a:r>
              <a:rPr lang="en-US" baseline="0" dirty="0" smtClean="0"/>
              <a:t> compounds which can cause or worsen neurological &amp; hematological conditions &amp; cause cancer</a:t>
            </a:r>
          </a:p>
          <a:p>
            <a:r>
              <a:rPr lang="en-US" baseline="0" dirty="0" smtClean="0"/>
              <a:t>-You can see the figure to the right detailing the increase in health problems for every 10ug/m3 increase in PM10</a:t>
            </a:r>
          </a:p>
          <a:p>
            <a:endParaRPr lang="en-US" baseline="0" dirty="0" smtClean="0"/>
          </a:p>
          <a:p>
            <a:r>
              <a:rPr lang="en-US" baseline="0" dirty="0" smtClean="0"/>
              <a:t>-There has been a strong correlation between SO2 &amp; NO2 with cardiovascular diseases as well as developmental problems such as premature births</a:t>
            </a:r>
          </a:p>
          <a:p>
            <a:endParaRPr lang="en-US" baseline="0" dirty="0" smtClean="0"/>
          </a:p>
          <a:p>
            <a:r>
              <a:rPr lang="en-US" baseline="0" dirty="0" smtClean="0"/>
              <a:t>-</a:t>
            </a:r>
            <a:r>
              <a:rPr lang="en-US" baseline="0" dirty="0" err="1" smtClean="0"/>
              <a:t>Groundlevel</a:t>
            </a:r>
            <a:r>
              <a:rPr lang="en-US" baseline="0" dirty="0" smtClean="0"/>
              <a:t> ozone is a main culprit of asthma, bronchitis, and other respiratory illnesses</a:t>
            </a:r>
          </a:p>
          <a:p>
            <a:endParaRPr lang="en-US" dirty="0"/>
          </a:p>
        </p:txBody>
      </p:sp>
      <p:sp>
        <p:nvSpPr>
          <p:cNvPr id="4" name="Slide Number Placeholder 3"/>
          <p:cNvSpPr>
            <a:spLocks noGrp="1"/>
          </p:cNvSpPr>
          <p:nvPr>
            <p:ph type="sldNum" sz="quarter" idx="10"/>
          </p:nvPr>
        </p:nvSpPr>
        <p:spPr/>
        <p:txBody>
          <a:bodyPr/>
          <a:lstStyle/>
          <a:p>
            <a:fld id="{456C2325-D59A-4B0F-85A3-2F2914562B41}"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aseline="0" dirty="0" err="1" smtClean="0"/>
              <a:t>Diwali</a:t>
            </a:r>
            <a:r>
              <a:rPr lang="en-US" baseline="0" dirty="0" smtClean="0"/>
              <a:t> is the Hindu festival of lights so as you can imagine, so fireworks, fire crackers, sparklers, candles, etc. are used almost in every household- multiply that by for every household in the second most populous country in the world- lots of air pollution. </a:t>
            </a:r>
          </a:p>
          <a:p>
            <a:r>
              <a:rPr lang="en-US" baseline="0" dirty="0" smtClean="0"/>
              <a:t>-Much bigger celebration than New Year’s or July 4</a:t>
            </a:r>
            <a:r>
              <a:rPr lang="en-US" baseline="30000" dirty="0" smtClean="0"/>
              <a:t>th</a:t>
            </a:r>
            <a:r>
              <a:rPr lang="en-US" baseline="0" dirty="0" smtClean="0"/>
              <a:t> in the U.S. which were used as comparisons in this study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56C2325-D59A-4B0F-85A3-2F2914562B41}"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-Capitol</a:t>
            </a:r>
            <a:r>
              <a:rPr lang="en-US" baseline="0" dirty="0" smtClean="0"/>
              <a:t> city, most populated and located in N. India</a:t>
            </a:r>
          </a:p>
          <a:p>
            <a:pPr>
              <a:buFontTx/>
              <a:buChar char="-"/>
            </a:pPr>
            <a:r>
              <a:rPr lang="en-US" baseline="0" dirty="0" smtClean="0"/>
              <a:t>Case study sampled at one location 13 m. above </a:t>
            </a:r>
            <a:r>
              <a:rPr lang="en-US" baseline="0" dirty="0" err="1" smtClean="0"/>
              <a:t>groundlevel</a:t>
            </a:r>
            <a:r>
              <a:rPr lang="en-US" baseline="0" dirty="0" smtClean="0"/>
              <a:t> because representative breathing zone and fire cracker and sparkler use zone for average 2-3 story buildings</a:t>
            </a:r>
          </a:p>
          <a:p>
            <a:pPr>
              <a:buFontTx/>
              <a:buChar char="-"/>
            </a:pPr>
            <a:r>
              <a:rPr lang="en-US" baseline="0" dirty="0" smtClean="0"/>
              <a:t>APM-411 gaseous sampler &amp; </a:t>
            </a:r>
            <a:r>
              <a:rPr lang="en-US" baseline="0" dirty="0" err="1" smtClean="0"/>
              <a:t>respirable</a:t>
            </a:r>
            <a:r>
              <a:rPr lang="en-US" baseline="0" dirty="0" smtClean="0"/>
              <a:t> dust sampler</a:t>
            </a:r>
          </a:p>
          <a:p>
            <a:pPr>
              <a:buFontTx/>
              <a:buChar char="-"/>
            </a:pPr>
            <a:r>
              <a:rPr lang="en-US" baseline="0" dirty="0" smtClean="0"/>
              <a:t>To measure PM10, SO2, &amp; NO2</a:t>
            </a:r>
          </a:p>
          <a:p>
            <a:pPr>
              <a:buFontTx/>
              <a:buChar char="-"/>
            </a:pPr>
            <a:endParaRPr lang="en-US" dirty="0"/>
          </a:p>
        </p:txBody>
      </p:sp>
      <p:sp>
        <p:nvSpPr>
          <p:cNvPr id="4" name="Slide Number Placeholder 3"/>
          <p:cNvSpPr>
            <a:spLocks noGrp="1"/>
          </p:cNvSpPr>
          <p:nvPr>
            <p:ph type="sldNum" sz="quarter" idx="10"/>
          </p:nvPr>
        </p:nvSpPr>
        <p:spPr/>
        <p:txBody>
          <a:bodyPr/>
          <a:lstStyle/>
          <a:p>
            <a:fld id="{456C2325-D59A-4B0F-85A3-2F2914562B41}"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-Looked at typical foggy day, pre-</a:t>
            </a:r>
            <a:r>
              <a:rPr lang="en-US" dirty="0" err="1" smtClean="0"/>
              <a:t>Diwali</a:t>
            </a:r>
            <a:r>
              <a:rPr lang="en-US" dirty="0" smtClean="0"/>
              <a:t>, </a:t>
            </a:r>
            <a:r>
              <a:rPr lang="en-US" dirty="0" err="1" smtClean="0"/>
              <a:t>Diwali</a:t>
            </a:r>
            <a:r>
              <a:rPr lang="en-US" dirty="0" smtClean="0"/>
              <a:t>, and Post-</a:t>
            </a:r>
            <a:r>
              <a:rPr lang="en-US" dirty="0" err="1" smtClean="0"/>
              <a:t>Diwali</a:t>
            </a:r>
            <a:endParaRPr lang="en-US" dirty="0" smtClean="0"/>
          </a:p>
          <a:p>
            <a:r>
              <a:rPr lang="en-US" dirty="0" smtClean="0"/>
              <a:t>-Clear</a:t>
            </a:r>
            <a:r>
              <a:rPr lang="en-US" baseline="0" dirty="0" smtClean="0"/>
              <a:t> increases from pre-</a:t>
            </a:r>
            <a:r>
              <a:rPr lang="en-US" baseline="0" dirty="0" err="1" smtClean="0"/>
              <a:t>Diwali</a:t>
            </a:r>
            <a:r>
              <a:rPr lang="en-US" baseline="0" dirty="0" smtClean="0"/>
              <a:t> to </a:t>
            </a:r>
            <a:r>
              <a:rPr lang="en-US" baseline="0" dirty="0" err="1" smtClean="0"/>
              <a:t>Diwali</a:t>
            </a:r>
            <a:r>
              <a:rPr lang="en-US" baseline="0" dirty="0" smtClean="0"/>
              <a:t> for all 3 categories across 6 years worth of data</a:t>
            </a:r>
          </a:p>
          <a:p>
            <a:r>
              <a:rPr lang="en-US" baseline="0" dirty="0" smtClean="0"/>
              <a:t>-PM10 doubled from pre-</a:t>
            </a:r>
            <a:r>
              <a:rPr lang="en-US" baseline="0" dirty="0" err="1" smtClean="0"/>
              <a:t>Diwali</a:t>
            </a:r>
            <a:r>
              <a:rPr lang="en-US" baseline="0" dirty="0" smtClean="0"/>
              <a:t> to </a:t>
            </a:r>
            <a:r>
              <a:rPr lang="en-US" baseline="0" dirty="0" err="1" smtClean="0"/>
              <a:t>Diwali</a:t>
            </a:r>
            <a:endParaRPr lang="en-US" baseline="0" dirty="0" smtClean="0"/>
          </a:p>
          <a:p>
            <a:r>
              <a:rPr lang="en-US" baseline="0" dirty="0" smtClean="0"/>
              <a:t>-NO2 doubled in some case almost tripled</a:t>
            </a:r>
          </a:p>
          <a:p>
            <a:r>
              <a:rPr lang="en-US" baseline="0" dirty="0" smtClean="0"/>
              <a:t>-SO2 almost quadrupled in every year</a:t>
            </a:r>
          </a:p>
          <a:p>
            <a:endParaRPr lang="en-US" baseline="0" dirty="0" smtClean="0"/>
          </a:p>
          <a:p>
            <a:r>
              <a:rPr lang="en-US" baseline="0" dirty="0" smtClean="0"/>
              <a:t>-The day following </a:t>
            </a:r>
            <a:r>
              <a:rPr lang="en-US" baseline="0" dirty="0" err="1" smtClean="0"/>
              <a:t>Diwali</a:t>
            </a:r>
            <a:r>
              <a:rPr lang="en-US" baseline="0" dirty="0" smtClean="0"/>
              <a:t> experienced drops but still remained higher then measurements of the emissions on typical foggy days.</a:t>
            </a:r>
          </a:p>
          <a:p>
            <a:r>
              <a:rPr lang="en-US" baseline="0" dirty="0" smtClean="0"/>
              <a:t>-As a side note, Pre-</a:t>
            </a:r>
            <a:r>
              <a:rPr lang="en-US" baseline="0" dirty="0" err="1" smtClean="0"/>
              <a:t>Diwali</a:t>
            </a:r>
            <a:r>
              <a:rPr lang="en-US" baseline="0" dirty="0" smtClean="0"/>
              <a:t> has higher readings than typical foggy days because some people burn sparklers, etc. the day before but the main celebration is day of </a:t>
            </a:r>
            <a:r>
              <a:rPr lang="en-US" baseline="0" dirty="0" err="1" smtClean="0"/>
              <a:t>Diwali</a:t>
            </a:r>
            <a:r>
              <a:rPr lang="en-US" baseline="0" dirty="0" smtClean="0"/>
              <a:t> itself</a:t>
            </a:r>
          </a:p>
          <a:p>
            <a:endParaRPr lang="en-US" baseline="0" dirty="0" smtClean="0"/>
          </a:p>
          <a:p>
            <a:r>
              <a:rPr lang="en-US" baseline="0" dirty="0" smtClean="0"/>
              <a:t>LIMITATIONS:</a:t>
            </a:r>
          </a:p>
          <a:p>
            <a:r>
              <a:rPr lang="en-US" baseline="0" dirty="0" smtClean="0"/>
              <a:t>-only tested at one building site, but it was never said if the building was in a downtown location or more outer edges of the city</a:t>
            </a:r>
          </a:p>
          <a:p>
            <a:r>
              <a:rPr lang="en-US" baseline="0" dirty="0" smtClean="0"/>
              <a:t>-for some reason, chose to contrast data with average foggy day, but not typical weather day</a:t>
            </a:r>
          </a:p>
          <a:p>
            <a:r>
              <a:rPr lang="en-US" baseline="0" dirty="0" smtClean="0"/>
              <a:t>-Would have served as a good comparison as foggy days might show lower concentration trends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56C2325-D59A-4B0F-85A3-2F2914562B41}"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-Smaller metropolitan</a:t>
            </a:r>
            <a:r>
              <a:rPr lang="en-US" baseline="0" dirty="0" smtClean="0"/>
              <a:t> city in India, but still very populated.</a:t>
            </a:r>
          </a:p>
          <a:p>
            <a:r>
              <a:rPr lang="en-US" baseline="0" dirty="0" smtClean="0"/>
              <a:t>-Tested for PM10, SO2, NO2, and 10 trace metals</a:t>
            </a:r>
          </a:p>
          <a:p>
            <a:r>
              <a:rPr lang="en-US" baseline="0" dirty="0" smtClean="0"/>
              <a:t>-also using </a:t>
            </a:r>
            <a:r>
              <a:rPr lang="en-US" baseline="0" dirty="0" err="1" smtClean="0"/>
              <a:t>repirable</a:t>
            </a:r>
            <a:r>
              <a:rPr lang="en-US" baseline="0" dirty="0" smtClean="0"/>
              <a:t> dust sampler</a:t>
            </a:r>
          </a:p>
          <a:p>
            <a:r>
              <a:rPr lang="en-US" baseline="0" dirty="0" smtClean="0"/>
              <a:t>-four testing sites at each corner of the city 10-15 km apart from the center of the city</a:t>
            </a:r>
            <a:endParaRPr lang="en-US" dirty="0"/>
          </a:p>
        </p:txBody>
      </p:sp>
      <p:sp>
        <p:nvSpPr>
          <p:cNvPr id="4" name="Slide Number Placeholder 3"/>
          <p:cNvSpPr>
            <a:spLocks noGrp="1"/>
          </p:cNvSpPr>
          <p:nvPr>
            <p:ph type="sldNum" sz="quarter" idx="10"/>
          </p:nvPr>
        </p:nvSpPr>
        <p:spPr/>
        <p:txBody>
          <a:bodyPr/>
          <a:lstStyle/>
          <a:p>
            <a:fld id="{456C2325-D59A-4B0F-85A3-2F2914562B41}"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a:t>
            </a:r>
            <a:r>
              <a:rPr lang="en-US" baseline="0" dirty="0" smtClean="0"/>
              <a:t> again, you see clear increases from Pre-</a:t>
            </a:r>
            <a:r>
              <a:rPr lang="en-US" baseline="0" dirty="0" err="1" smtClean="0"/>
              <a:t>Diwali</a:t>
            </a:r>
            <a:r>
              <a:rPr lang="en-US" baseline="0" dirty="0" smtClean="0"/>
              <a:t> to </a:t>
            </a:r>
            <a:r>
              <a:rPr lang="en-US" baseline="0" dirty="0" err="1" smtClean="0"/>
              <a:t>Diwali</a:t>
            </a:r>
            <a:r>
              <a:rPr lang="en-US" baseline="0" dirty="0" smtClean="0"/>
              <a:t> in all categories</a:t>
            </a:r>
          </a:p>
          <a:p>
            <a:r>
              <a:rPr lang="en-US" baseline="0" dirty="0" smtClean="0"/>
              <a:t>-In this case study, they did a statistical analysis of the 10 trace metals they looked at and found that out only 4 of them had statistically significant changes from Pre-</a:t>
            </a:r>
            <a:r>
              <a:rPr lang="en-US" baseline="0" dirty="0" err="1" smtClean="0"/>
              <a:t>Diwali</a:t>
            </a:r>
            <a:r>
              <a:rPr lang="en-US" baseline="0" dirty="0" smtClean="0"/>
              <a:t> day to </a:t>
            </a:r>
            <a:r>
              <a:rPr lang="en-US" baseline="0" dirty="0" err="1" smtClean="0"/>
              <a:t>Diwali</a:t>
            </a:r>
            <a:r>
              <a:rPr lang="en-US" baseline="0" dirty="0" smtClean="0"/>
              <a:t> day and night</a:t>
            </a:r>
          </a:p>
          <a:p>
            <a:r>
              <a:rPr lang="en-US" baseline="0" dirty="0" smtClean="0"/>
              <a:t>-which included Co, Nickel, Chromium, and Cadmium</a:t>
            </a:r>
          </a:p>
          <a:p>
            <a:endParaRPr lang="en-US" dirty="0" smtClean="0"/>
          </a:p>
          <a:p>
            <a:r>
              <a:rPr lang="en-US" dirty="0" smtClean="0"/>
              <a:t>-Some short falls of this study included no description</a:t>
            </a:r>
            <a:r>
              <a:rPr lang="en-US" baseline="0" dirty="0" smtClean="0"/>
              <a:t> of the sampling height at the four different locations so it might not have been standardized.</a:t>
            </a:r>
          </a:p>
          <a:p>
            <a:r>
              <a:rPr lang="en-US" baseline="0" dirty="0" smtClean="0"/>
              <a:t>-Testing at Ground-level can have a significantly different ambient air quality versus 3 or 4 stories up due to people burning things on the streets</a:t>
            </a:r>
          </a:p>
          <a:p>
            <a:r>
              <a:rPr lang="en-US" baseline="0" dirty="0" smtClean="0"/>
              <a:t>-Also, this study did not record data from the days after </a:t>
            </a:r>
            <a:r>
              <a:rPr lang="en-US" baseline="0" dirty="0" err="1" smtClean="0"/>
              <a:t>Diwali</a:t>
            </a:r>
            <a:r>
              <a:rPr lang="en-US" baseline="0" dirty="0" smtClean="0"/>
              <a:t> to contrast with pre-</a:t>
            </a:r>
            <a:r>
              <a:rPr lang="en-US" baseline="0" dirty="0" err="1" smtClean="0"/>
              <a:t>Diwali</a:t>
            </a:r>
            <a:r>
              <a:rPr lang="en-US" baseline="0" dirty="0" smtClean="0"/>
              <a:t> or a normal day.</a:t>
            </a:r>
          </a:p>
          <a:p>
            <a:r>
              <a:rPr lang="en-US" baseline="0" dirty="0" smtClean="0"/>
              <a:t>-The study was only conducted in one celebration unlike the other case study which took measurements every year for 6 yrs. To provide a better set of data</a:t>
            </a:r>
            <a:endParaRPr lang="en-US" dirty="0"/>
          </a:p>
        </p:txBody>
      </p:sp>
      <p:sp>
        <p:nvSpPr>
          <p:cNvPr id="4" name="Slide Number Placeholder 3"/>
          <p:cNvSpPr>
            <a:spLocks noGrp="1"/>
          </p:cNvSpPr>
          <p:nvPr>
            <p:ph type="sldNum" sz="quarter" idx="10"/>
          </p:nvPr>
        </p:nvSpPr>
        <p:spPr/>
        <p:txBody>
          <a:bodyPr/>
          <a:lstStyle/>
          <a:p>
            <a:fld id="{456C2325-D59A-4B0F-85A3-2F2914562B41}"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compare previous with Atlanta data, I used the EPA database to find measurements of ambient concentrations from 3 days before the event picture here on Day 4 with yellow dots and then two days after for the two major fireworks events in the US which were New Years and Independence Day</a:t>
            </a:r>
          </a:p>
          <a:p>
            <a:endParaRPr lang="en-US" baseline="0" dirty="0" smtClean="0"/>
          </a:p>
          <a:p>
            <a:r>
              <a:rPr lang="en-US" baseline="0" dirty="0" smtClean="0"/>
              <a:t>I averaged 5 years worth of data together</a:t>
            </a:r>
          </a:p>
          <a:p>
            <a:endParaRPr lang="en-US" baseline="0" dirty="0" smtClean="0"/>
          </a:p>
          <a:p>
            <a:r>
              <a:rPr lang="en-US" baseline="0" dirty="0" smtClean="0"/>
              <a:t>My data did not match the studies’ data which I will go into further detail in a bit. </a:t>
            </a:r>
          </a:p>
          <a:p>
            <a:endParaRPr lang="en-US" baseline="0" dirty="0" smtClean="0"/>
          </a:p>
          <a:p>
            <a:r>
              <a:rPr lang="en-US" baseline="0" dirty="0" smtClean="0"/>
              <a:t>But overall, PM 10 did not have a clear increasing trend so I went further and looked at PM2.5, but that also did not show a clear increasing trend. As you can see, none of the R2 values are very significant.</a:t>
            </a:r>
          </a:p>
          <a:p>
            <a:endParaRPr lang="en-US" baseline="0" dirty="0" smtClean="0"/>
          </a:p>
          <a:p>
            <a:r>
              <a:rPr lang="en-US" baseline="0" dirty="0" smtClean="0"/>
              <a:t>Just as a side note, I found that Independence Day was usually in a higher range probably being due to taking place in the summer when there are higher emissions.</a:t>
            </a:r>
            <a:endParaRPr lang="en-US" dirty="0"/>
          </a:p>
        </p:txBody>
      </p:sp>
      <p:sp>
        <p:nvSpPr>
          <p:cNvPr id="4" name="Slide Number Placeholder 3"/>
          <p:cNvSpPr>
            <a:spLocks noGrp="1"/>
          </p:cNvSpPr>
          <p:nvPr>
            <p:ph type="sldNum" sz="quarter" idx="10"/>
          </p:nvPr>
        </p:nvSpPr>
        <p:spPr/>
        <p:txBody>
          <a:bodyPr/>
          <a:lstStyle/>
          <a:p>
            <a:fld id="{456C2325-D59A-4B0F-85A3-2F2914562B41}"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D418FA0-810E-4655-936F-C375FE024EC1}" type="datetimeFigureOut">
              <a:rPr lang="en-US" smtClean="0"/>
              <a:pPr/>
              <a:t>4/25/2013</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38EF9E37-3973-4647-A24E-C9621D4469B9}" type="slidenum">
              <a:rPr lang="en-US" smtClean="0"/>
              <a:pPr/>
              <a:t>‹#›</a:t>
            </a:fld>
            <a:endParaRPr lang="en-US"/>
          </a:p>
        </p:txBody>
      </p:sp>
    </p:spTree>
    <p:extLst>
      <p:ext uri="{BB962C8B-B14F-4D97-AF65-F5344CB8AC3E}">
        <p14:creationId xmlns:p14="http://schemas.microsoft.com/office/powerpoint/2010/main" xmlns="" val="2996044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D418FA0-810E-4655-936F-C375FE024EC1}" type="datetimeFigureOut">
              <a:rPr lang="en-US" smtClean="0"/>
              <a:pPr/>
              <a:t>4/25/2013</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38EF9E37-3973-4647-A24E-C9621D4469B9}" type="slidenum">
              <a:rPr lang="en-US" smtClean="0"/>
              <a:pPr/>
              <a:t>‹#›</a:t>
            </a:fld>
            <a:endParaRPr lang="en-US"/>
          </a:p>
        </p:txBody>
      </p:sp>
    </p:spTree>
    <p:extLst>
      <p:ext uri="{BB962C8B-B14F-4D97-AF65-F5344CB8AC3E}">
        <p14:creationId xmlns:p14="http://schemas.microsoft.com/office/powerpoint/2010/main" xmlns="" val="214026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D418FA0-810E-4655-936F-C375FE024EC1}" type="datetimeFigureOut">
              <a:rPr lang="en-US" smtClean="0"/>
              <a:pPr/>
              <a:t>4/25/2013</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38EF9E37-3973-4647-A24E-C9621D4469B9}"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460705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D418FA0-810E-4655-936F-C375FE024EC1}" type="datetimeFigureOut">
              <a:rPr lang="en-US" smtClean="0"/>
              <a:pPr/>
              <a:t>4/25/2013</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38EF9E37-3973-4647-A24E-C9621D4469B9}" type="slidenum">
              <a:rPr lang="en-US" smtClean="0"/>
              <a:pPr/>
              <a:t>‹#›</a:t>
            </a:fld>
            <a:endParaRPr lang="en-US"/>
          </a:p>
        </p:txBody>
      </p:sp>
    </p:spTree>
    <p:extLst>
      <p:ext uri="{BB962C8B-B14F-4D97-AF65-F5344CB8AC3E}">
        <p14:creationId xmlns:p14="http://schemas.microsoft.com/office/powerpoint/2010/main" xmlns="" val="1456757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D418FA0-810E-4655-936F-C375FE024EC1}" type="datetimeFigureOut">
              <a:rPr lang="en-US" smtClean="0"/>
              <a:pPr/>
              <a:t>4/25/2013</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38EF9E37-3973-4647-A24E-C9621D4469B9}"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841818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D418FA0-810E-4655-936F-C375FE024EC1}" type="datetimeFigureOut">
              <a:rPr lang="en-US" smtClean="0"/>
              <a:pPr/>
              <a:t>4/25/2013</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38EF9E37-3973-4647-A24E-C9621D4469B9}" type="slidenum">
              <a:rPr lang="en-US" smtClean="0"/>
              <a:pPr/>
              <a:t>‹#›</a:t>
            </a:fld>
            <a:endParaRPr lang="en-US"/>
          </a:p>
        </p:txBody>
      </p:sp>
    </p:spTree>
    <p:extLst>
      <p:ext uri="{BB962C8B-B14F-4D97-AF65-F5344CB8AC3E}">
        <p14:creationId xmlns:p14="http://schemas.microsoft.com/office/powerpoint/2010/main" xmlns="" val="1134298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D418FA0-810E-4655-936F-C375FE024EC1}" type="datetimeFigureOut">
              <a:rPr lang="en-US" smtClean="0"/>
              <a:pPr/>
              <a:t>4/25/2013</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38EF9E37-3973-4647-A24E-C9621D4469B9}" type="slidenum">
              <a:rPr lang="en-US" smtClean="0"/>
              <a:pPr/>
              <a:t>‹#›</a:t>
            </a:fld>
            <a:endParaRPr lang="en-US"/>
          </a:p>
        </p:txBody>
      </p:sp>
    </p:spTree>
    <p:extLst>
      <p:ext uri="{BB962C8B-B14F-4D97-AF65-F5344CB8AC3E}">
        <p14:creationId xmlns:p14="http://schemas.microsoft.com/office/powerpoint/2010/main" xmlns="" val="3972412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D418FA0-810E-4655-936F-C375FE024EC1}" type="datetimeFigureOut">
              <a:rPr lang="en-US" smtClean="0"/>
              <a:pPr/>
              <a:t>4/25/2013</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38EF9E37-3973-4647-A24E-C9621D4469B9}" type="slidenum">
              <a:rPr lang="en-US" smtClean="0"/>
              <a:pPr/>
              <a:t>‹#›</a:t>
            </a:fld>
            <a:endParaRPr lang="en-US"/>
          </a:p>
        </p:txBody>
      </p:sp>
    </p:spTree>
    <p:extLst>
      <p:ext uri="{BB962C8B-B14F-4D97-AF65-F5344CB8AC3E}">
        <p14:creationId xmlns:p14="http://schemas.microsoft.com/office/powerpoint/2010/main" xmlns="" val="152529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2587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D418FA0-810E-4655-936F-C375FE024EC1}" type="datetimeFigureOut">
              <a:rPr lang="en-US" smtClean="0"/>
              <a:pPr/>
              <a:t>4/25/2013</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38EF9E37-3973-4647-A24E-C9621D4469B9}" type="slidenum">
              <a:rPr lang="en-US" smtClean="0"/>
              <a:pPr/>
              <a:t>‹#›</a:t>
            </a:fld>
            <a:endParaRPr lang="en-US"/>
          </a:p>
        </p:txBody>
      </p:sp>
    </p:spTree>
    <p:extLst>
      <p:ext uri="{BB962C8B-B14F-4D97-AF65-F5344CB8AC3E}">
        <p14:creationId xmlns:p14="http://schemas.microsoft.com/office/powerpoint/2010/main" xmlns="" val="330802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9D418FA0-810E-4655-936F-C375FE024EC1}" type="datetimeFigureOut">
              <a:rPr lang="en-US" smtClean="0"/>
              <a:pPr/>
              <a:t>4/25/2013</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38EF9E37-3973-4647-A24E-C9621D4469B9}" type="slidenum">
              <a:rPr lang="en-US" smtClean="0"/>
              <a:pPr/>
              <a:t>‹#›</a:t>
            </a:fld>
            <a:endParaRPr lang="en-US"/>
          </a:p>
        </p:txBody>
      </p:sp>
    </p:spTree>
    <p:extLst>
      <p:ext uri="{BB962C8B-B14F-4D97-AF65-F5344CB8AC3E}">
        <p14:creationId xmlns:p14="http://schemas.microsoft.com/office/powerpoint/2010/main" xmlns="" val="150193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fld id="{9D418FA0-810E-4655-936F-C375FE024EC1}" type="datetimeFigureOut">
              <a:rPr lang="en-US" smtClean="0"/>
              <a:pPr/>
              <a:t>4/25/2013</a:t>
            </a:fld>
            <a:endParaRPr lang="en-US"/>
          </a:p>
        </p:txBody>
      </p:sp>
      <p:sp>
        <p:nvSpPr>
          <p:cNvPr id="8" name="Footer Placeholder 7"/>
          <p:cNvSpPr>
            <a:spLocks noGrp="1"/>
          </p:cNvSpPr>
          <p:nvPr>
            <p:ph type="ftr" sz="quarter" idx="11"/>
          </p:nvPr>
        </p:nvSpPr>
        <p:spPr>
          <a:xfrm>
            <a:off x="677334" y="6041362"/>
            <a:ext cx="6297612"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38EF9E37-3973-4647-A24E-C9621D4469B9}" type="slidenum">
              <a:rPr lang="en-US" smtClean="0"/>
              <a:pPr/>
              <a:t>‹#›</a:t>
            </a:fld>
            <a:endParaRPr lang="en-US"/>
          </a:p>
        </p:txBody>
      </p:sp>
    </p:spTree>
    <p:extLst>
      <p:ext uri="{BB962C8B-B14F-4D97-AF65-F5344CB8AC3E}">
        <p14:creationId xmlns:p14="http://schemas.microsoft.com/office/powerpoint/2010/main" xmlns="" val="275898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205133" y="6041362"/>
            <a:ext cx="911939" cy="365125"/>
          </a:xfrm>
          <a:prstGeom prst="rect">
            <a:avLst/>
          </a:prstGeom>
        </p:spPr>
        <p:txBody>
          <a:bodyPr/>
          <a:lstStyle/>
          <a:p>
            <a:fld id="{9D418FA0-810E-4655-936F-C375FE024EC1}" type="datetimeFigureOut">
              <a:rPr lang="en-US" smtClean="0"/>
              <a:pPr/>
              <a:t>4/25/2013</a:t>
            </a:fld>
            <a:endParaRPr lang="en-US"/>
          </a:p>
        </p:txBody>
      </p:sp>
      <p:sp>
        <p:nvSpPr>
          <p:cNvPr id="4" name="Footer Placeholder 3"/>
          <p:cNvSpPr>
            <a:spLocks noGrp="1"/>
          </p:cNvSpPr>
          <p:nvPr>
            <p:ph type="ftr" sz="quarter" idx="11"/>
          </p:nvPr>
        </p:nvSpPr>
        <p:spPr>
          <a:xfrm>
            <a:off x="677334" y="6041362"/>
            <a:ext cx="6297612"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38EF9E37-3973-4647-A24E-C9621D4469B9}" type="slidenum">
              <a:rPr lang="en-US" smtClean="0"/>
              <a:pPr/>
              <a:t>‹#›</a:t>
            </a:fld>
            <a:endParaRPr lang="en-US"/>
          </a:p>
        </p:txBody>
      </p:sp>
    </p:spTree>
    <p:extLst>
      <p:ext uri="{BB962C8B-B14F-4D97-AF65-F5344CB8AC3E}">
        <p14:creationId xmlns:p14="http://schemas.microsoft.com/office/powerpoint/2010/main" xmlns="" val="340982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9D418FA0-810E-4655-936F-C375FE024EC1}" type="datetimeFigureOut">
              <a:rPr lang="en-US" smtClean="0"/>
              <a:pPr/>
              <a:t>4/25/2013</a:t>
            </a:fld>
            <a:endParaRPr lang="en-US"/>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38EF9E37-3973-4647-A24E-C9621D4469B9}" type="slidenum">
              <a:rPr lang="en-US" smtClean="0"/>
              <a:pPr/>
              <a:t>‹#›</a:t>
            </a:fld>
            <a:endParaRPr lang="en-US"/>
          </a:p>
        </p:txBody>
      </p:sp>
    </p:spTree>
    <p:extLst>
      <p:ext uri="{BB962C8B-B14F-4D97-AF65-F5344CB8AC3E}">
        <p14:creationId xmlns:p14="http://schemas.microsoft.com/office/powerpoint/2010/main" xmlns="" val="239784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9D418FA0-810E-4655-936F-C375FE024EC1}" type="datetimeFigureOut">
              <a:rPr lang="en-US" smtClean="0"/>
              <a:pPr/>
              <a:t>4/25/2013</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38EF9E37-3973-4647-A24E-C9621D4469B9}" type="slidenum">
              <a:rPr lang="en-US" smtClean="0"/>
              <a:pPr/>
              <a:t>‹#›</a:t>
            </a:fld>
            <a:endParaRPr lang="en-US"/>
          </a:p>
        </p:txBody>
      </p:sp>
    </p:spTree>
    <p:extLst>
      <p:ext uri="{BB962C8B-B14F-4D97-AF65-F5344CB8AC3E}">
        <p14:creationId xmlns:p14="http://schemas.microsoft.com/office/powerpoint/2010/main" xmlns="" val="2076013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38EF9E37-3973-4647-A24E-C9621D4469B9}" type="slidenum">
              <a:rPr lang="en-US" smtClean="0"/>
              <a:pPr/>
              <a:t>‹#›</a:t>
            </a:fld>
            <a:endParaRPr lang="en-US"/>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9D418FA0-810E-4655-936F-C375FE024EC1}" type="datetimeFigureOut">
              <a:rPr lang="en-US" smtClean="0"/>
              <a:pPr/>
              <a:t>4/25/2013</a:t>
            </a:fld>
            <a:endParaRPr lang="en-US"/>
          </a:p>
        </p:txBody>
      </p:sp>
    </p:spTree>
    <p:extLst>
      <p:ext uri="{BB962C8B-B14F-4D97-AF65-F5344CB8AC3E}">
        <p14:creationId xmlns:p14="http://schemas.microsoft.com/office/powerpoint/2010/main" xmlns="" val="75126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974501"/>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77334" y="1584101"/>
            <a:ext cx="8596668" cy="445726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71828456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Lst>
  <p:txStyles>
    <p:titleStyle>
      <a:lvl1pPr algn="l" defTabSz="457200" rtl="0" eaLnBrk="1" latinLnBrk="0" hangingPunct="1">
        <a:spcBef>
          <a:spcPct val="0"/>
        </a:spcBef>
        <a:buNone/>
        <a:defRPr sz="4200" kern="1200" spc="3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3000" kern="1200">
          <a:solidFill>
            <a:schemeClr val="tx1">
              <a:lumMod val="50000"/>
              <a:lumOff val="50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600" kern="1200">
          <a:solidFill>
            <a:schemeClr val="bg1">
              <a:lumMod val="6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bg1">
              <a:lumMod val="6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896" y="1110343"/>
            <a:ext cx="9039497" cy="2730137"/>
          </a:xfrm>
        </p:spPr>
        <p:txBody>
          <a:bodyPr/>
          <a:lstStyle/>
          <a:p>
            <a:r>
              <a:rPr lang="en-US" spc="600" dirty="0" smtClean="0">
                <a:solidFill>
                  <a:schemeClr val="accent2"/>
                </a:solidFill>
              </a:rPr>
              <a:t>Effects of Fireworks</a:t>
            </a:r>
            <a:br>
              <a:rPr lang="en-US" spc="600" dirty="0" smtClean="0">
                <a:solidFill>
                  <a:schemeClr val="accent2"/>
                </a:solidFill>
              </a:rPr>
            </a:br>
            <a:r>
              <a:rPr lang="en-US" spc="600" dirty="0" smtClean="0">
                <a:solidFill>
                  <a:schemeClr val="accent2"/>
                </a:solidFill>
              </a:rPr>
              <a:t>on Ambient </a:t>
            </a:r>
            <a:br>
              <a:rPr lang="en-US" spc="600" dirty="0" smtClean="0">
                <a:solidFill>
                  <a:schemeClr val="accent2"/>
                </a:solidFill>
              </a:rPr>
            </a:br>
            <a:r>
              <a:rPr lang="en-US" spc="600" dirty="0" smtClean="0">
                <a:solidFill>
                  <a:schemeClr val="accent2"/>
                </a:solidFill>
              </a:rPr>
              <a:t>Air Quality</a:t>
            </a:r>
            <a:endParaRPr lang="en-US" spc="600" dirty="0">
              <a:solidFill>
                <a:schemeClr val="accent2"/>
              </a:solidFill>
            </a:endParaRPr>
          </a:p>
        </p:txBody>
      </p:sp>
      <p:sp>
        <p:nvSpPr>
          <p:cNvPr id="3" name="Subtitle 2"/>
          <p:cNvSpPr>
            <a:spLocks noGrp="1"/>
          </p:cNvSpPr>
          <p:nvPr>
            <p:ph type="subTitle" idx="1"/>
          </p:nvPr>
        </p:nvSpPr>
        <p:spPr>
          <a:xfrm>
            <a:off x="5381897" y="4756235"/>
            <a:ext cx="4153988" cy="1971144"/>
          </a:xfrm>
        </p:spPr>
        <p:txBody>
          <a:bodyPr/>
          <a:lstStyle/>
          <a:p>
            <a:pPr algn="l"/>
            <a:r>
              <a:rPr lang="en-US" spc="600" dirty="0" err="1" smtClean="0"/>
              <a:t>tianlin</a:t>
            </a:r>
            <a:r>
              <a:rPr lang="en-US" spc="600" dirty="0" err="1" smtClean="0">
                <a:solidFill>
                  <a:schemeClr val="accent1"/>
                </a:solidFill>
              </a:rPr>
              <a:t>chang</a:t>
            </a:r>
            <a:endParaRPr lang="en-US" spc="600" dirty="0" smtClean="0">
              <a:solidFill>
                <a:schemeClr val="accent1"/>
              </a:solidFill>
            </a:endParaRPr>
          </a:p>
          <a:p>
            <a:pPr algn="l"/>
            <a:r>
              <a:rPr lang="en-US" sz="2400" spc="600" dirty="0" smtClean="0">
                <a:solidFill>
                  <a:schemeClr val="accent1"/>
                </a:solidFill>
              </a:rPr>
              <a:t>CEE</a:t>
            </a:r>
            <a:r>
              <a:rPr lang="en-US" sz="2400" spc="600" dirty="0" smtClean="0"/>
              <a:t>6792</a:t>
            </a:r>
          </a:p>
          <a:p>
            <a:pPr algn="l"/>
            <a:r>
              <a:rPr lang="en-US" sz="2400" spc="600" dirty="0" smtClean="0"/>
              <a:t>04</a:t>
            </a:r>
            <a:r>
              <a:rPr lang="en-US" sz="2400" spc="600" dirty="0" smtClean="0">
                <a:solidFill>
                  <a:schemeClr val="accent1"/>
                </a:solidFill>
              </a:rPr>
              <a:t>25</a:t>
            </a:r>
            <a:r>
              <a:rPr lang="en-US" sz="2400" spc="600" dirty="0" smtClean="0"/>
              <a:t>13</a:t>
            </a:r>
            <a:endParaRPr lang="en-US" sz="2400" spc="600" dirty="0"/>
          </a:p>
        </p:txBody>
      </p:sp>
      <p:pic>
        <p:nvPicPr>
          <p:cNvPr id="4" name="Picture 3" descr="http://santarosaredwhiteandboom.com/wp-content/uploads/2012/04/fireworks.jpg"/>
          <p:cNvPicPr/>
          <p:nvPr/>
        </p:nvPicPr>
        <p:blipFill>
          <a:blip r:embed="rId3" cstate="print"/>
          <a:srcRect/>
          <a:stretch>
            <a:fillRect/>
          </a:stretch>
        </p:blipFill>
        <p:spPr bwMode="auto">
          <a:xfrm>
            <a:off x="613952" y="2312126"/>
            <a:ext cx="4689565" cy="3918857"/>
          </a:xfrm>
          <a:prstGeom prst="rect">
            <a:avLst/>
          </a:prstGeom>
          <a:noFill/>
          <a:ln w="9525">
            <a:noFill/>
            <a:miter lim="800000"/>
            <a:headEnd/>
            <a:tailEnd/>
          </a:ln>
        </p:spPr>
      </p:pic>
    </p:spTree>
    <p:extLst>
      <p:ext uri="{BB962C8B-B14F-4D97-AF65-F5344CB8AC3E}">
        <p14:creationId xmlns:p14="http://schemas.microsoft.com/office/powerpoint/2010/main" xmlns="" val="4287325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Atlanta Results</a:t>
            </a:r>
            <a:endParaRPr lang="en-US" dirty="0"/>
          </a:p>
        </p:txBody>
      </p:sp>
      <p:graphicFrame>
        <p:nvGraphicFramePr>
          <p:cNvPr id="4" name="Chart 3"/>
          <p:cNvGraphicFramePr/>
          <p:nvPr>
            <p:extLst>
              <p:ext uri="{D42A27DB-BD31-4B8C-83A1-F6EECF244321}">
                <p14:modId xmlns:p14="http://schemas.microsoft.com/office/powerpoint/2010/main" xmlns="" val="4178618349"/>
              </p:ext>
            </p:extLst>
          </p:nvPr>
        </p:nvGraphicFramePr>
        <p:xfrm>
          <a:off x="104775" y="1392555"/>
          <a:ext cx="5943600" cy="27203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xmlns="" val="3788250023"/>
              </p:ext>
            </p:extLst>
          </p:nvPr>
        </p:nvGraphicFramePr>
        <p:xfrm>
          <a:off x="66675" y="4137660"/>
          <a:ext cx="5943600" cy="27203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p14="http://schemas.microsoft.com/office/powerpoint/2010/main" xmlns="" val="587934589"/>
              </p:ext>
            </p:extLst>
          </p:nvPr>
        </p:nvGraphicFramePr>
        <p:xfrm>
          <a:off x="5876925" y="1373505"/>
          <a:ext cx="5943600" cy="27203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838737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892335" cy="974501"/>
          </a:xfrm>
        </p:spPr>
        <p:txBody>
          <a:bodyPr/>
          <a:lstStyle/>
          <a:p>
            <a:r>
              <a:rPr lang="en-US" dirty="0" smtClean="0"/>
              <a:t>Limitations to the </a:t>
            </a:r>
            <a:r>
              <a:rPr lang="en-US" dirty="0" smtClean="0"/>
              <a:t>Atlanta Data</a:t>
            </a:r>
            <a:endParaRPr lang="en-US" dirty="0"/>
          </a:p>
        </p:txBody>
      </p:sp>
      <p:sp>
        <p:nvSpPr>
          <p:cNvPr id="3" name="Content Placeholder 2"/>
          <p:cNvSpPr>
            <a:spLocks noGrp="1"/>
          </p:cNvSpPr>
          <p:nvPr>
            <p:ph idx="1"/>
          </p:nvPr>
        </p:nvSpPr>
        <p:spPr>
          <a:xfrm>
            <a:off x="677334" y="1584101"/>
            <a:ext cx="9858738" cy="4994120"/>
          </a:xfrm>
        </p:spPr>
        <p:txBody>
          <a:bodyPr/>
          <a:lstStyle/>
          <a:p>
            <a:r>
              <a:rPr lang="en-US" dirty="0" smtClean="0"/>
              <a:t>AQS Site </a:t>
            </a:r>
            <a:r>
              <a:rPr lang="en-US" dirty="0" smtClean="0"/>
              <a:t>specifics unknown</a:t>
            </a:r>
          </a:p>
          <a:p>
            <a:pPr lvl="1"/>
            <a:r>
              <a:rPr lang="en-US" dirty="0" err="1" smtClean="0"/>
              <a:t>Dekalb</a:t>
            </a:r>
            <a:r>
              <a:rPr lang="en-US" dirty="0" smtClean="0"/>
              <a:t> County- not representative of downtown Atlanta</a:t>
            </a:r>
          </a:p>
          <a:p>
            <a:pPr lvl="1"/>
            <a:r>
              <a:rPr lang="en-US" dirty="0" smtClean="0"/>
              <a:t>Sampling height?</a:t>
            </a:r>
          </a:p>
          <a:p>
            <a:pPr lvl="1"/>
            <a:r>
              <a:rPr lang="en-US" dirty="0" smtClean="0"/>
              <a:t>Inconsistent AQS sites</a:t>
            </a:r>
            <a:endParaRPr lang="en-US" dirty="0" smtClean="0"/>
          </a:p>
          <a:p>
            <a:r>
              <a:rPr lang="en-US" dirty="0" smtClean="0"/>
              <a:t>No detailed information as to how EPA data was collected</a:t>
            </a:r>
          </a:p>
          <a:p>
            <a:pPr lvl="1"/>
            <a:r>
              <a:rPr lang="en-US" dirty="0" smtClean="0"/>
              <a:t>Non-standardized testing methods</a:t>
            </a:r>
          </a:p>
          <a:p>
            <a:r>
              <a:rPr lang="en-US" dirty="0" smtClean="0"/>
              <a:t>Missing data (days-months/year)</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 val="2252211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2.bp.blogspot.com/-mHwMrW7mIlk/UKIjpEN-POI/AAAAAAAAHeE/xbYz1f-rR7Q/s1600/f43fe_121105123415-diwali-celebrates-firecracker-kids-horizontal-galler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0"/>
            <a:ext cx="12191997" cy="6858000"/>
          </a:xfrm>
          <a:prstGeom prst="rect">
            <a:avLst/>
          </a:prstGeom>
          <a:solidFill>
            <a:schemeClr val="bg1">
              <a:alpha val="35000"/>
            </a:schemeClr>
          </a:solid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213310" y="227464"/>
            <a:ext cx="11810368" cy="768824"/>
          </a:xfrm>
          <a:solidFill>
            <a:schemeClr val="bg1">
              <a:alpha val="20000"/>
            </a:schemeClr>
          </a:solidFill>
        </p:spPr>
        <p:txBody>
          <a:bodyPr/>
          <a:lstStyle/>
          <a:p>
            <a:r>
              <a:rPr lang="en-US" dirty="0" smtClean="0"/>
              <a:t>Conclusion</a:t>
            </a:r>
            <a:endParaRPr lang="en-US" dirty="0"/>
          </a:p>
        </p:txBody>
      </p:sp>
      <p:sp>
        <p:nvSpPr>
          <p:cNvPr id="3" name="Content Placeholder 2"/>
          <p:cNvSpPr>
            <a:spLocks noGrp="1"/>
          </p:cNvSpPr>
          <p:nvPr>
            <p:ph idx="1"/>
          </p:nvPr>
        </p:nvSpPr>
        <p:spPr>
          <a:xfrm>
            <a:off x="213310" y="1146413"/>
            <a:ext cx="5819000" cy="5534164"/>
          </a:xfrm>
          <a:solidFill>
            <a:schemeClr val="bg1">
              <a:alpha val="20000"/>
            </a:schemeClr>
          </a:solidFill>
        </p:spPr>
        <p:txBody>
          <a:bodyPr>
            <a:normAutofit lnSpcReduction="10000"/>
          </a:bodyPr>
          <a:lstStyle/>
          <a:p>
            <a:r>
              <a:rPr lang="en-US" dirty="0" smtClean="0">
                <a:solidFill>
                  <a:schemeClr val="bg1">
                    <a:lumMod val="95000"/>
                  </a:schemeClr>
                </a:solidFill>
              </a:rPr>
              <a:t>From case studies:</a:t>
            </a:r>
          </a:p>
          <a:p>
            <a:pPr lvl="1"/>
            <a:r>
              <a:rPr lang="en-US" dirty="0" smtClean="0">
                <a:solidFill>
                  <a:schemeClr val="bg1">
                    <a:lumMod val="95000"/>
                  </a:schemeClr>
                </a:solidFill>
              </a:rPr>
              <a:t>PM</a:t>
            </a:r>
            <a:r>
              <a:rPr lang="en-US" baseline="-25000" dirty="0" smtClean="0">
                <a:solidFill>
                  <a:schemeClr val="bg1">
                    <a:lumMod val="95000"/>
                  </a:schemeClr>
                </a:solidFill>
              </a:rPr>
              <a:t>10</a:t>
            </a:r>
            <a:r>
              <a:rPr lang="en-US" dirty="0" smtClean="0">
                <a:solidFill>
                  <a:schemeClr val="bg1">
                    <a:lumMod val="95000"/>
                  </a:schemeClr>
                </a:solidFill>
              </a:rPr>
              <a:t>, SO</a:t>
            </a:r>
            <a:r>
              <a:rPr lang="en-US" baseline="-25000" dirty="0" smtClean="0">
                <a:solidFill>
                  <a:schemeClr val="bg1">
                    <a:lumMod val="95000"/>
                  </a:schemeClr>
                </a:solidFill>
              </a:rPr>
              <a:t>2</a:t>
            </a:r>
            <a:r>
              <a:rPr lang="en-US" dirty="0" smtClean="0">
                <a:solidFill>
                  <a:schemeClr val="bg1">
                    <a:lumMod val="95000"/>
                  </a:schemeClr>
                </a:solidFill>
              </a:rPr>
              <a:t>, </a:t>
            </a:r>
            <a:r>
              <a:rPr lang="en-US" dirty="0" smtClean="0">
                <a:solidFill>
                  <a:schemeClr val="bg1">
                    <a:lumMod val="95000"/>
                  </a:schemeClr>
                </a:solidFill>
              </a:rPr>
              <a:t>NO</a:t>
            </a:r>
            <a:r>
              <a:rPr lang="en-US" baseline="-25000" dirty="0" smtClean="0">
                <a:solidFill>
                  <a:schemeClr val="bg1">
                    <a:lumMod val="95000"/>
                  </a:schemeClr>
                </a:solidFill>
              </a:rPr>
              <a:t>2</a:t>
            </a:r>
            <a:r>
              <a:rPr lang="en-US" dirty="0" smtClean="0">
                <a:solidFill>
                  <a:schemeClr val="bg1">
                    <a:lumMod val="95000"/>
                  </a:schemeClr>
                </a:solidFill>
              </a:rPr>
              <a:t>- clear </a:t>
            </a:r>
            <a:r>
              <a:rPr lang="en-US" dirty="0" smtClean="0">
                <a:solidFill>
                  <a:schemeClr val="bg1"/>
                </a:solidFill>
              </a:rPr>
              <a:t>increase</a:t>
            </a:r>
            <a:endParaRPr lang="en-US" baseline="-25000" dirty="0" smtClean="0">
              <a:solidFill>
                <a:schemeClr val="bg1"/>
              </a:solidFill>
            </a:endParaRPr>
          </a:p>
          <a:p>
            <a:pPr lvl="1"/>
            <a:r>
              <a:rPr lang="en-US" dirty="0" smtClean="0">
                <a:solidFill>
                  <a:schemeClr val="bg1">
                    <a:lumMod val="95000"/>
                  </a:schemeClr>
                </a:solidFill>
              </a:rPr>
              <a:t>Co, Ni, Cd, Cr- statistica</a:t>
            </a:r>
            <a:r>
              <a:rPr lang="en-US" dirty="0" smtClean="0">
                <a:solidFill>
                  <a:schemeClr val="tx1">
                    <a:lumMod val="50000"/>
                    <a:lumOff val="50000"/>
                  </a:schemeClr>
                </a:solidFill>
              </a:rPr>
              <a:t>lly </a:t>
            </a:r>
            <a:r>
              <a:rPr lang="en-US" dirty="0" smtClean="0">
                <a:solidFill>
                  <a:schemeClr val="bg1">
                    <a:lumMod val="95000"/>
                  </a:schemeClr>
                </a:solidFill>
              </a:rPr>
              <a:t>significant  changes</a:t>
            </a:r>
          </a:p>
          <a:p>
            <a:r>
              <a:rPr lang="en-US" dirty="0" smtClean="0">
                <a:solidFill>
                  <a:schemeClr val="bg1">
                    <a:lumMod val="95000"/>
                  </a:schemeClr>
                </a:solidFill>
              </a:rPr>
              <a:t>Atlanta data </a:t>
            </a:r>
          </a:p>
          <a:p>
            <a:pPr lvl="1"/>
            <a:r>
              <a:rPr lang="en-US" dirty="0" smtClean="0">
                <a:solidFill>
                  <a:schemeClr val="bg1">
                    <a:lumMod val="95000"/>
                  </a:schemeClr>
                </a:solidFill>
              </a:rPr>
              <a:t>Skewed data points</a:t>
            </a:r>
          </a:p>
          <a:p>
            <a:pPr lvl="1"/>
            <a:r>
              <a:rPr lang="en-US" dirty="0" smtClean="0">
                <a:solidFill>
                  <a:schemeClr val="bg1">
                    <a:lumMod val="95000"/>
                  </a:schemeClr>
                </a:solidFill>
              </a:rPr>
              <a:t>PM</a:t>
            </a:r>
            <a:r>
              <a:rPr lang="en-US" baseline="-25000" dirty="0" smtClean="0">
                <a:solidFill>
                  <a:schemeClr val="bg1">
                    <a:lumMod val="95000"/>
                  </a:schemeClr>
                </a:solidFill>
              </a:rPr>
              <a:t>10</a:t>
            </a:r>
            <a:r>
              <a:rPr lang="en-US" dirty="0" smtClean="0">
                <a:solidFill>
                  <a:schemeClr val="bg1">
                    <a:lumMod val="95000"/>
                  </a:schemeClr>
                </a:solidFill>
              </a:rPr>
              <a:t>- unclear</a:t>
            </a:r>
          </a:p>
          <a:p>
            <a:pPr lvl="1"/>
            <a:r>
              <a:rPr lang="en-US" dirty="0" smtClean="0">
                <a:solidFill>
                  <a:schemeClr val="bg1">
                    <a:lumMod val="95000"/>
                  </a:schemeClr>
                </a:solidFill>
              </a:rPr>
              <a:t>PM</a:t>
            </a:r>
            <a:r>
              <a:rPr lang="en-US" baseline="-25000" dirty="0" smtClean="0">
                <a:solidFill>
                  <a:schemeClr val="bg1">
                    <a:lumMod val="95000"/>
                  </a:schemeClr>
                </a:solidFill>
              </a:rPr>
              <a:t>2.5</a:t>
            </a:r>
            <a:r>
              <a:rPr lang="en-US" dirty="0" smtClean="0">
                <a:solidFill>
                  <a:schemeClr val="bg1">
                    <a:lumMod val="95000"/>
                  </a:schemeClr>
                </a:solidFill>
              </a:rPr>
              <a:t>- slight increase</a:t>
            </a:r>
          </a:p>
          <a:p>
            <a:pPr lvl="1"/>
            <a:r>
              <a:rPr lang="en-US" dirty="0" smtClean="0">
                <a:solidFill>
                  <a:schemeClr val="bg1">
                    <a:lumMod val="95000"/>
                  </a:schemeClr>
                </a:solidFill>
              </a:rPr>
              <a:t>NO</a:t>
            </a:r>
            <a:r>
              <a:rPr lang="en-US" baseline="-25000" dirty="0" smtClean="0">
                <a:solidFill>
                  <a:schemeClr val="bg1">
                    <a:lumMod val="95000"/>
                  </a:schemeClr>
                </a:solidFill>
              </a:rPr>
              <a:t>2</a:t>
            </a:r>
            <a:r>
              <a:rPr lang="en-US" dirty="0" smtClean="0">
                <a:solidFill>
                  <a:schemeClr val="bg1">
                    <a:lumMod val="95000"/>
                  </a:schemeClr>
                </a:solidFill>
              </a:rPr>
              <a:t>- clear decrease</a:t>
            </a:r>
          </a:p>
          <a:p>
            <a:pPr lvl="1"/>
            <a:r>
              <a:rPr lang="en-US" dirty="0" smtClean="0">
                <a:solidFill>
                  <a:schemeClr val="bg1">
                    <a:lumMod val="95000"/>
                  </a:schemeClr>
                </a:solidFill>
              </a:rPr>
              <a:t>SO</a:t>
            </a:r>
            <a:r>
              <a:rPr lang="en-US" baseline="-25000" dirty="0" smtClean="0">
                <a:solidFill>
                  <a:schemeClr val="bg1">
                    <a:lumMod val="95000"/>
                  </a:schemeClr>
                </a:solidFill>
              </a:rPr>
              <a:t>2</a:t>
            </a:r>
            <a:r>
              <a:rPr lang="en-US" dirty="0" smtClean="0">
                <a:solidFill>
                  <a:schemeClr val="bg1">
                    <a:lumMod val="95000"/>
                  </a:schemeClr>
                </a:solidFill>
              </a:rPr>
              <a:t>- decrease</a:t>
            </a:r>
          </a:p>
          <a:p>
            <a:pPr lvl="1"/>
            <a:r>
              <a:rPr lang="en-US" dirty="0" smtClean="0">
                <a:solidFill>
                  <a:schemeClr val="bg1">
                    <a:lumMod val="95000"/>
                  </a:schemeClr>
                </a:solidFill>
              </a:rPr>
              <a:t>O</a:t>
            </a:r>
            <a:r>
              <a:rPr lang="en-US" baseline="-25000" dirty="0" smtClean="0">
                <a:solidFill>
                  <a:schemeClr val="bg1">
                    <a:lumMod val="95000"/>
                  </a:schemeClr>
                </a:solidFill>
              </a:rPr>
              <a:t>3</a:t>
            </a:r>
            <a:r>
              <a:rPr lang="en-US" dirty="0" smtClean="0">
                <a:solidFill>
                  <a:schemeClr val="bg1">
                    <a:lumMod val="95000"/>
                  </a:schemeClr>
                </a:solidFill>
              </a:rPr>
              <a:t>- unclear</a:t>
            </a:r>
            <a:endParaRPr lang="en-US" dirty="0" smtClean="0">
              <a:solidFill>
                <a:schemeClr val="bg1">
                  <a:lumMod val="95000"/>
                </a:schemeClr>
              </a:solidFill>
            </a:endParaRPr>
          </a:p>
          <a:p>
            <a:pPr>
              <a:buNone/>
            </a:pPr>
            <a:endParaRPr lang="en-US" dirty="0" smtClean="0">
              <a:solidFill>
                <a:schemeClr val="bg1">
                  <a:lumMod val="95000"/>
                </a:schemeClr>
              </a:solidFill>
            </a:endParaRPr>
          </a:p>
        </p:txBody>
      </p:sp>
      <p:sp>
        <p:nvSpPr>
          <p:cNvPr id="8" name="Content Placeholder 2"/>
          <p:cNvSpPr txBox="1">
            <a:spLocks/>
          </p:cNvSpPr>
          <p:nvPr/>
        </p:nvSpPr>
        <p:spPr>
          <a:xfrm>
            <a:off x="6236520" y="1132764"/>
            <a:ext cx="5819000" cy="5534164"/>
          </a:xfrm>
          <a:prstGeom prst="rect">
            <a:avLst/>
          </a:prstGeom>
          <a:solidFill>
            <a:schemeClr val="bg1">
              <a:alpha val="20000"/>
            </a:schemeClr>
          </a:solidFill>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3000" b="0" i="0" u="none" strike="noStrike" kern="1200" cap="none" spc="0" normalizeH="0" baseline="0" noProof="0" dirty="0" smtClean="0">
                <a:ln>
                  <a:noFill/>
                </a:ln>
                <a:solidFill>
                  <a:schemeClr val="bg1">
                    <a:lumMod val="95000"/>
                  </a:schemeClr>
                </a:solidFill>
                <a:effectLst/>
                <a:uLnTx/>
                <a:uFillTx/>
                <a:latin typeface="+mn-lt"/>
                <a:ea typeface="+mn-ea"/>
                <a:cs typeface="+mn-cs"/>
              </a:rPr>
              <a:t>Possible explanations</a:t>
            </a:r>
          </a:p>
          <a:p>
            <a:pPr marL="800100" lvl="1" indent="-342900" defTabSz="457200">
              <a:spcBef>
                <a:spcPts val="1000"/>
              </a:spcBef>
              <a:buClr>
                <a:schemeClr val="accent1"/>
              </a:buClr>
              <a:buSzPct val="80000"/>
              <a:buFont typeface="Wingdings 3" charset="2"/>
              <a:buChar char=""/>
            </a:pPr>
            <a:r>
              <a:rPr lang="en-US" sz="2600" dirty="0" err="1" smtClean="0">
                <a:solidFill>
                  <a:schemeClr val="bg1">
                    <a:lumMod val="95000"/>
                  </a:schemeClr>
                </a:solidFill>
              </a:rPr>
              <a:t>Diwali</a:t>
            </a:r>
            <a:r>
              <a:rPr lang="en-US" sz="2600" dirty="0" smtClean="0">
                <a:solidFill>
                  <a:schemeClr val="bg1">
                    <a:lumMod val="95000"/>
                  </a:schemeClr>
                </a:solidFill>
              </a:rPr>
              <a:t>- celebration of MUCH larger magnitude on household scale (1.2 billion vs. </a:t>
            </a:r>
            <a:r>
              <a:rPr lang="en-US" sz="2600" dirty="0" smtClean="0">
                <a:solidFill>
                  <a:schemeClr val="bg1">
                    <a:lumMod val="95000"/>
                  </a:schemeClr>
                </a:solidFill>
              </a:rPr>
              <a:t>3</a:t>
            </a:r>
            <a:r>
              <a:rPr lang="en-US" sz="2600" dirty="0" smtClean="0">
                <a:solidFill>
                  <a:schemeClr val="bg1">
                    <a:lumMod val="95000"/>
                  </a:schemeClr>
                </a:solidFill>
              </a:rPr>
              <a:t>00 million)</a:t>
            </a:r>
          </a:p>
          <a:p>
            <a:pPr marL="800100" lvl="1" indent="-342900" defTabSz="457200">
              <a:spcBef>
                <a:spcPts val="1000"/>
              </a:spcBef>
              <a:buClr>
                <a:schemeClr val="accent1"/>
              </a:buClr>
              <a:buSzPct val="80000"/>
              <a:buFont typeface="Wingdings 3" charset="2"/>
              <a:buChar char=""/>
            </a:pPr>
            <a:r>
              <a:rPr lang="en-US" sz="2600" dirty="0" smtClean="0">
                <a:solidFill>
                  <a:schemeClr val="bg1">
                    <a:lumMod val="95000"/>
                  </a:schemeClr>
                </a:solidFill>
              </a:rPr>
              <a:t>Developing country with less regulations- emissions of higher range/scale</a:t>
            </a:r>
            <a:endParaRPr lang="en-US" sz="2600" noProof="0" dirty="0" smtClean="0">
              <a:solidFill>
                <a:schemeClr val="bg1">
                  <a:lumMod val="95000"/>
                </a:schemeClr>
              </a:solidFill>
            </a:endParaRPr>
          </a:p>
          <a:p>
            <a:pPr marL="800100" lvl="1" indent="-342900" defTabSz="457200">
              <a:spcBef>
                <a:spcPts val="1000"/>
              </a:spcBef>
              <a:buClr>
                <a:schemeClr val="accent1"/>
              </a:buClr>
              <a:buSzPct val="80000"/>
              <a:buFont typeface="Wingdings 3" charset="2"/>
              <a:buChar char=""/>
            </a:pPr>
            <a:r>
              <a:rPr lang="en-US" sz="2600" dirty="0" smtClean="0">
                <a:solidFill>
                  <a:schemeClr val="bg1">
                    <a:lumMod val="95000"/>
                  </a:schemeClr>
                </a:solidFill>
              </a:rPr>
              <a:t>Off days + public gatherings downtown ATL- decreased cars and less emissions in suburbs than typical day</a:t>
            </a:r>
            <a:endParaRPr kumimoji="0" lang="en-US" sz="2600" b="0" i="0" u="none" strike="noStrike" kern="1200" cap="none" spc="0" normalizeH="0" baseline="0" dirty="0" smtClean="0">
              <a:ln>
                <a:noFill/>
              </a:ln>
              <a:solidFill>
                <a:schemeClr val="bg1">
                  <a:lumMod val="95000"/>
                </a:schemeClr>
              </a:solidFill>
              <a:effectLst/>
              <a:uLnTx/>
              <a:uFillTx/>
              <a:latin typeface="+mn-lt"/>
              <a:ea typeface="+mn-ea"/>
              <a:cs typeface="+mn-cs"/>
            </a:endParaRPr>
          </a:p>
          <a:p>
            <a:pPr marL="800100" lvl="1" indent="-342900" defTabSz="457200">
              <a:spcBef>
                <a:spcPts val="1000"/>
              </a:spcBef>
              <a:buClr>
                <a:schemeClr val="accent1"/>
              </a:buClr>
              <a:buSzPct val="80000"/>
              <a:buFont typeface="Wingdings 3" charset="2"/>
              <a:buChar char=""/>
            </a:pPr>
            <a:r>
              <a:rPr lang="en-US" sz="2600" noProof="0" dirty="0" smtClean="0">
                <a:solidFill>
                  <a:schemeClr val="bg1">
                    <a:lumMod val="95000"/>
                  </a:schemeClr>
                </a:solidFill>
              </a:rPr>
              <a:t>Atlanta measurements at ground-level or higher?</a:t>
            </a:r>
            <a:endParaRPr kumimoji="0" lang="en-US" sz="2600" b="0" i="0" u="none" strike="noStrike" kern="1200" cap="none" spc="0" normalizeH="0" baseline="0" dirty="0" smtClean="0">
              <a:ln>
                <a:noFill/>
              </a:ln>
              <a:solidFill>
                <a:schemeClr val="bg1">
                  <a:lumMod val="95000"/>
                </a:schemeClr>
              </a:solidFill>
              <a:effectLst/>
              <a:uLnTx/>
              <a:uFillTx/>
              <a:latin typeface="+mn-lt"/>
              <a:ea typeface="+mn-ea"/>
              <a:cs typeface="+mn-cs"/>
            </a:endParaRPr>
          </a:p>
          <a:p>
            <a:pPr marL="800100" lvl="1" indent="-342900" defTabSz="457200">
              <a:spcBef>
                <a:spcPts val="1000"/>
              </a:spcBef>
              <a:buClr>
                <a:schemeClr val="accent1"/>
              </a:buClr>
              <a:buSzPct val="80000"/>
              <a:buFont typeface="Wingdings 3" charset="2"/>
              <a:buChar char=""/>
            </a:pPr>
            <a:endParaRPr kumimoji="0" lang="en-US" sz="26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kumimoji="0" lang="en-US" sz="30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Tree>
    <p:extLst>
      <p:ext uri="{BB962C8B-B14F-4D97-AF65-F5344CB8AC3E}">
        <p14:creationId xmlns:p14="http://schemas.microsoft.com/office/powerpoint/2010/main" xmlns="" val="3182413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61257" y="404130"/>
          <a:ext cx="10254343" cy="6079398"/>
        </p:xfrm>
        <a:graphic>
          <a:graphicData uri="http://schemas.openxmlformats.org/drawingml/2006/table">
            <a:tbl>
              <a:tblPr/>
              <a:tblGrid>
                <a:gridCol w="1005327"/>
                <a:gridCol w="1407460"/>
                <a:gridCol w="6434096"/>
                <a:gridCol w="1407460"/>
              </a:tblGrid>
              <a:tr h="197430">
                <a:tc>
                  <a:txBody>
                    <a:bodyPr/>
                    <a:lstStyle/>
                    <a:p>
                      <a:pPr marL="0" marR="0" algn="ctr">
                        <a:spcBef>
                          <a:spcPts val="0"/>
                        </a:spcBef>
                        <a:spcAft>
                          <a:spcPts val="0"/>
                        </a:spcAft>
                      </a:pPr>
                      <a:r>
                        <a:rPr lang="en-US" sz="1500" b="1" dirty="0">
                          <a:solidFill>
                            <a:srgbClr val="000000"/>
                          </a:solidFill>
                          <a:latin typeface="Calibri"/>
                          <a:ea typeface="Times New Roman"/>
                          <a:cs typeface="Times New Roman"/>
                        </a:rPr>
                        <a:t>Symbol</a:t>
                      </a:r>
                      <a:endParaRPr lang="en-US" sz="1500" dirty="0">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solidFill>
                        <a:srgbClr val="92CDDC"/>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500" b="1" dirty="0">
                          <a:solidFill>
                            <a:srgbClr val="000000"/>
                          </a:solidFill>
                          <a:latin typeface="Calibri"/>
                          <a:ea typeface="Times New Roman"/>
                          <a:cs typeface="Times New Roman"/>
                        </a:rPr>
                        <a:t>Name</a:t>
                      </a:r>
                      <a:endParaRPr lang="en-US" sz="1500" dirty="0">
                        <a:latin typeface="Calibri"/>
                        <a:ea typeface="Calibri"/>
                        <a:cs typeface="Times New Roman"/>
                      </a:endParaRPr>
                    </a:p>
                  </a:txBody>
                  <a:tcPr marL="51435" marR="51435" marT="0" marB="0" anchor="ctr">
                    <a:lnL>
                      <a:noFill/>
                    </a:lnL>
                    <a:lnR>
                      <a:noFill/>
                    </a:lnR>
                    <a:lnT w="12700" cap="flat" cmpd="sng" algn="ctr">
                      <a:solidFill>
                        <a:schemeClr val="tx1"/>
                      </a:solidFill>
                      <a:prstDash val="solid"/>
                      <a:round/>
                      <a:headEnd type="none" w="med" len="med"/>
                      <a:tailEnd type="none" w="med" len="med"/>
                    </a:lnT>
                    <a:lnB w="19050" cap="flat" cmpd="sng" algn="ctr">
                      <a:solidFill>
                        <a:srgbClr val="92CDDC"/>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500" b="1" dirty="0">
                          <a:solidFill>
                            <a:srgbClr val="000000"/>
                          </a:solidFill>
                          <a:latin typeface="Calibri"/>
                          <a:ea typeface="Times New Roman"/>
                          <a:cs typeface="Times New Roman"/>
                        </a:rPr>
                        <a:t>Fireworks Usage</a:t>
                      </a:r>
                      <a:endParaRPr lang="en-US" sz="1500" dirty="0">
                        <a:latin typeface="Calibri"/>
                        <a:ea typeface="Calibri"/>
                        <a:cs typeface="Times New Roman"/>
                      </a:endParaRPr>
                    </a:p>
                  </a:txBody>
                  <a:tcPr marL="51435" marR="51435" marT="0" marB="0" anchor="ctr">
                    <a:lnL>
                      <a:noFill/>
                    </a:lnL>
                    <a:lnR>
                      <a:noFill/>
                    </a:lnR>
                    <a:lnT w="12700" cap="flat" cmpd="sng" algn="ctr">
                      <a:solidFill>
                        <a:schemeClr val="tx1"/>
                      </a:solidFill>
                      <a:prstDash val="solid"/>
                      <a:round/>
                      <a:headEnd type="none" w="med" len="med"/>
                      <a:tailEnd type="none" w="med" len="med"/>
                    </a:lnT>
                    <a:lnB w="19050" cap="flat" cmpd="sng" algn="ctr">
                      <a:solidFill>
                        <a:srgbClr val="92CDDC"/>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500" b="1" dirty="0">
                          <a:solidFill>
                            <a:srgbClr val="000000"/>
                          </a:solidFill>
                          <a:latin typeface="Calibri"/>
                          <a:ea typeface="Times New Roman"/>
                          <a:cs typeface="Times New Roman"/>
                        </a:rPr>
                        <a:t>Color</a:t>
                      </a:r>
                      <a:endParaRPr lang="en-US" sz="1500" dirty="0">
                        <a:latin typeface="Calibri"/>
                        <a:ea typeface="Calibri"/>
                        <a:cs typeface="Times New Roman"/>
                      </a:endParaRPr>
                    </a:p>
                  </a:txBody>
                  <a:tcPr marL="51435" marR="51435"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92CDDC"/>
                      </a:solidFill>
                      <a:prstDash val="solid"/>
                      <a:round/>
                      <a:headEnd type="none" w="med" len="med"/>
                      <a:tailEnd type="none" w="med" len="med"/>
                    </a:lnB>
                    <a:solidFill>
                      <a:srgbClr val="FFFFFF"/>
                    </a:solidFill>
                  </a:tcPr>
                </a:tc>
              </a:tr>
              <a:tr h="293720">
                <a:tc>
                  <a:txBody>
                    <a:bodyPr/>
                    <a:lstStyle/>
                    <a:p>
                      <a:pPr marL="0" marR="0" algn="ctr">
                        <a:spcBef>
                          <a:spcPts val="0"/>
                        </a:spcBef>
                        <a:spcAft>
                          <a:spcPts val="0"/>
                        </a:spcAft>
                      </a:pPr>
                      <a:r>
                        <a:rPr lang="en-US" sz="1500" b="1" dirty="0">
                          <a:solidFill>
                            <a:srgbClr val="000000"/>
                          </a:solidFill>
                          <a:latin typeface="Calibri"/>
                          <a:ea typeface="Times New Roman"/>
                          <a:cs typeface="Times New Roman"/>
                        </a:rPr>
                        <a:t>Al</a:t>
                      </a:r>
                      <a:endParaRPr lang="en-US" sz="1500" dirty="0">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rgbClr val="92CDDC"/>
                      </a:solidFill>
                      <a:prstDash val="solid"/>
                      <a:round/>
                      <a:headEnd type="none" w="med" len="med"/>
                      <a:tailEnd type="none" w="med" len="med"/>
                    </a:lnR>
                    <a:lnT w="1905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dirty="0">
                          <a:solidFill>
                            <a:srgbClr val="000000"/>
                          </a:solidFill>
                          <a:latin typeface="Calibri"/>
                          <a:ea typeface="Times New Roman"/>
                          <a:cs typeface="Times New Roman"/>
                        </a:rPr>
                        <a:t>Aluminum</a:t>
                      </a:r>
                      <a:endParaRPr lang="en-US" sz="1500" dirty="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905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dirty="0">
                          <a:solidFill>
                            <a:srgbClr val="000000"/>
                          </a:solidFill>
                          <a:latin typeface="Calibri"/>
                          <a:ea typeface="Times New Roman"/>
                          <a:cs typeface="Times New Roman"/>
                        </a:rPr>
                        <a:t>Aluminum is used to produce silver and white flames and sparks. </a:t>
                      </a:r>
                      <a:endParaRPr lang="en-US" sz="1500" dirty="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905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dirty="0">
                          <a:solidFill>
                            <a:srgbClr val="000000"/>
                          </a:solidFill>
                          <a:latin typeface="Calibri"/>
                          <a:ea typeface="Times New Roman"/>
                          <a:cs typeface="Times New Roman"/>
                        </a:rPr>
                        <a:t>silver, white</a:t>
                      </a:r>
                      <a:endParaRPr lang="en-US" sz="1500" dirty="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293720">
                <a:tc>
                  <a:txBody>
                    <a:bodyPr/>
                    <a:lstStyle/>
                    <a:p>
                      <a:pPr marL="0" marR="0" algn="ctr">
                        <a:spcBef>
                          <a:spcPts val="0"/>
                        </a:spcBef>
                        <a:spcAft>
                          <a:spcPts val="0"/>
                        </a:spcAft>
                      </a:pPr>
                      <a:r>
                        <a:rPr lang="en-US" sz="1500" b="1">
                          <a:solidFill>
                            <a:srgbClr val="000000"/>
                          </a:solidFill>
                          <a:latin typeface="Calibri"/>
                          <a:ea typeface="Times New Roman"/>
                          <a:cs typeface="Times New Roman"/>
                        </a:rPr>
                        <a:t>Ba</a:t>
                      </a:r>
                      <a:endParaRPr lang="en-US" sz="1500">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latin typeface="Calibri"/>
                          <a:ea typeface="Times New Roman"/>
                          <a:cs typeface="Times New Roman"/>
                        </a:rPr>
                        <a:t>Barium</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500" dirty="0">
                          <a:solidFill>
                            <a:srgbClr val="000000"/>
                          </a:solidFill>
                          <a:latin typeface="Calibri"/>
                          <a:ea typeface="Times New Roman"/>
                          <a:cs typeface="Times New Roman"/>
                        </a:rPr>
                        <a:t>Barium is used to create green colors in fireworks and used as a stabilizer.</a:t>
                      </a:r>
                      <a:endParaRPr lang="en-US" sz="1500" dirty="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latin typeface="Calibri"/>
                          <a:ea typeface="Times New Roman"/>
                          <a:cs typeface="Times New Roman"/>
                        </a:rPr>
                        <a:t>green</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r h="394859">
                <a:tc>
                  <a:txBody>
                    <a:bodyPr/>
                    <a:lstStyle/>
                    <a:p>
                      <a:pPr marL="0" marR="0" algn="ctr">
                        <a:spcBef>
                          <a:spcPts val="0"/>
                        </a:spcBef>
                        <a:spcAft>
                          <a:spcPts val="0"/>
                        </a:spcAft>
                      </a:pPr>
                      <a:r>
                        <a:rPr lang="en-US" sz="1500" b="1" dirty="0">
                          <a:solidFill>
                            <a:srgbClr val="000000"/>
                          </a:solidFill>
                          <a:latin typeface="Calibri"/>
                          <a:ea typeface="Times New Roman"/>
                          <a:cs typeface="Times New Roman"/>
                        </a:rPr>
                        <a:t>C</a:t>
                      </a:r>
                      <a:endParaRPr lang="en-US" sz="1500" dirty="0">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dirty="0">
                          <a:solidFill>
                            <a:srgbClr val="000000"/>
                          </a:solidFill>
                          <a:latin typeface="Calibri"/>
                          <a:ea typeface="Times New Roman"/>
                          <a:cs typeface="Times New Roman"/>
                        </a:rPr>
                        <a:t>Carbon</a:t>
                      </a:r>
                      <a:endParaRPr lang="en-US" sz="1500" dirty="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a:solidFill>
                            <a:srgbClr val="000000"/>
                          </a:solidFill>
                          <a:latin typeface="Calibri"/>
                          <a:ea typeface="Times New Roman"/>
                          <a:cs typeface="Times New Roman"/>
                        </a:rPr>
                        <a:t>Carbon is one of the main components of black powder, which is used as a propellant in fireworks. </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a:solidFill>
                            <a:srgbClr val="000000"/>
                          </a:solidFill>
                          <a:latin typeface="Calibri"/>
                          <a:ea typeface="Times New Roman"/>
                          <a:cs typeface="Times New Roman"/>
                        </a:rPr>
                        <a:t> </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394859">
                <a:tc>
                  <a:txBody>
                    <a:bodyPr/>
                    <a:lstStyle/>
                    <a:p>
                      <a:pPr marL="0" marR="0" algn="ctr">
                        <a:spcBef>
                          <a:spcPts val="0"/>
                        </a:spcBef>
                        <a:spcAft>
                          <a:spcPts val="0"/>
                        </a:spcAft>
                      </a:pPr>
                      <a:r>
                        <a:rPr lang="en-US" sz="1500" b="1">
                          <a:solidFill>
                            <a:srgbClr val="000000"/>
                          </a:solidFill>
                          <a:latin typeface="Calibri"/>
                          <a:ea typeface="Times New Roman"/>
                          <a:cs typeface="Times New Roman"/>
                        </a:rPr>
                        <a:t>Ca</a:t>
                      </a:r>
                      <a:endParaRPr lang="en-US" sz="1500">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latin typeface="Calibri"/>
                          <a:ea typeface="Times New Roman"/>
                          <a:cs typeface="Times New Roman"/>
                        </a:rPr>
                        <a:t>Calcium</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latin typeface="Calibri"/>
                          <a:ea typeface="Times New Roman"/>
                          <a:cs typeface="Times New Roman"/>
                        </a:rPr>
                        <a:t>Calcium is used to deepen firework colors. Calcium salts produce orange fireworks.</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500" dirty="0">
                          <a:solidFill>
                            <a:srgbClr val="000000"/>
                          </a:solidFill>
                          <a:latin typeface="Calibri"/>
                          <a:ea typeface="Times New Roman"/>
                          <a:cs typeface="Times New Roman"/>
                        </a:rPr>
                        <a:t>orange</a:t>
                      </a:r>
                      <a:endParaRPr lang="en-US" sz="1500" dirty="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r h="440580">
                <a:tc>
                  <a:txBody>
                    <a:bodyPr/>
                    <a:lstStyle/>
                    <a:p>
                      <a:pPr marL="0" marR="0" algn="ctr">
                        <a:spcBef>
                          <a:spcPts val="0"/>
                        </a:spcBef>
                        <a:spcAft>
                          <a:spcPts val="0"/>
                        </a:spcAft>
                      </a:pPr>
                      <a:r>
                        <a:rPr lang="en-US" sz="1500" b="1">
                          <a:solidFill>
                            <a:srgbClr val="000000"/>
                          </a:solidFill>
                          <a:latin typeface="Calibri"/>
                          <a:ea typeface="Times New Roman"/>
                          <a:cs typeface="Times New Roman"/>
                        </a:rPr>
                        <a:t>Cl</a:t>
                      </a:r>
                      <a:endParaRPr lang="en-US" sz="1500">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a:solidFill>
                            <a:srgbClr val="000000"/>
                          </a:solidFill>
                          <a:latin typeface="Calibri"/>
                          <a:ea typeface="Times New Roman"/>
                          <a:cs typeface="Times New Roman"/>
                        </a:rPr>
                        <a:t>Chlorine</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a:solidFill>
                            <a:srgbClr val="000000"/>
                          </a:solidFill>
                          <a:latin typeface="Calibri"/>
                          <a:ea typeface="Times New Roman"/>
                          <a:cs typeface="Times New Roman"/>
                        </a:rPr>
                        <a:t>Chlorine is an important component of many oxidizers in fireworks. Several of the metal salts that produce colors contain chlorine.</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a:solidFill>
                            <a:srgbClr val="000000"/>
                          </a:solidFill>
                          <a:latin typeface="Calibri"/>
                          <a:ea typeface="Times New Roman"/>
                          <a:cs typeface="Times New Roman"/>
                        </a:rPr>
                        <a:t> </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394859">
                <a:tc>
                  <a:txBody>
                    <a:bodyPr/>
                    <a:lstStyle/>
                    <a:p>
                      <a:pPr marL="0" marR="0" algn="ctr">
                        <a:spcBef>
                          <a:spcPts val="0"/>
                        </a:spcBef>
                        <a:spcAft>
                          <a:spcPts val="0"/>
                        </a:spcAft>
                      </a:pPr>
                      <a:r>
                        <a:rPr lang="en-US" sz="1500" b="1">
                          <a:solidFill>
                            <a:srgbClr val="000000"/>
                          </a:solidFill>
                          <a:latin typeface="Calibri"/>
                          <a:ea typeface="Times New Roman"/>
                          <a:cs typeface="Times New Roman"/>
                        </a:rPr>
                        <a:t>Cs</a:t>
                      </a:r>
                      <a:endParaRPr lang="en-US" sz="1500">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latin typeface="Calibri"/>
                          <a:ea typeface="Times New Roman"/>
                          <a:cs typeface="Times New Roman"/>
                        </a:rPr>
                        <a:t>Cesium</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500" dirty="0">
                          <a:solidFill>
                            <a:srgbClr val="000000"/>
                          </a:solidFill>
                          <a:latin typeface="Calibri"/>
                          <a:ea typeface="Times New Roman"/>
                          <a:cs typeface="Times New Roman"/>
                        </a:rPr>
                        <a:t>Cesium compounds help to oxidize firework mixtures. Cesium compounds produce an indigo color in fireworks.</a:t>
                      </a:r>
                      <a:endParaRPr lang="en-US" sz="1500" dirty="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latin typeface="Calibri"/>
                          <a:ea typeface="Times New Roman"/>
                          <a:cs typeface="Times New Roman"/>
                        </a:rPr>
                        <a:t>indigo</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r h="394859">
                <a:tc>
                  <a:txBody>
                    <a:bodyPr/>
                    <a:lstStyle/>
                    <a:p>
                      <a:pPr marL="0" marR="0" algn="ctr">
                        <a:spcBef>
                          <a:spcPts val="0"/>
                        </a:spcBef>
                        <a:spcAft>
                          <a:spcPts val="0"/>
                        </a:spcAft>
                      </a:pPr>
                      <a:r>
                        <a:rPr lang="en-US" sz="1500" b="1">
                          <a:solidFill>
                            <a:srgbClr val="000000"/>
                          </a:solidFill>
                          <a:latin typeface="Calibri"/>
                          <a:ea typeface="Times New Roman"/>
                          <a:cs typeface="Times New Roman"/>
                        </a:rPr>
                        <a:t>Cu</a:t>
                      </a:r>
                      <a:endParaRPr lang="en-US" sz="1500">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a:solidFill>
                            <a:srgbClr val="000000"/>
                          </a:solidFill>
                          <a:latin typeface="Calibri"/>
                          <a:ea typeface="Times New Roman"/>
                          <a:cs typeface="Times New Roman"/>
                        </a:rPr>
                        <a:t>Copper</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dirty="0">
                          <a:solidFill>
                            <a:srgbClr val="000000"/>
                          </a:solidFill>
                          <a:latin typeface="Calibri"/>
                          <a:ea typeface="Times New Roman"/>
                          <a:cs typeface="Times New Roman"/>
                        </a:rPr>
                        <a:t>Copper produces blue-green colors in fireworks and halides of copper are used to make shades of blue.</a:t>
                      </a:r>
                      <a:endParaRPr lang="en-US" sz="1500" dirty="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a:solidFill>
                            <a:srgbClr val="000000"/>
                          </a:solidFill>
                          <a:latin typeface="Calibri"/>
                          <a:ea typeface="Times New Roman"/>
                          <a:cs typeface="Times New Roman"/>
                        </a:rPr>
                        <a:t>blue-green, blue</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394859">
                <a:tc>
                  <a:txBody>
                    <a:bodyPr/>
                    <a:lstStyle/>
                    <a:p>
                      <a:pPr marL="0" marR="0" algn="ctr">
                        <a:spcBef>
                          <a:spcPts val="0"/>
                        </a:spcBef>
                        <a:spcAft>
                          <a:spcPts val="0"/>
                        </a:spcAft>
                      </a:pPr>
                      <a:r>
                        <a:rPr lang="en-US" sz="1500" b="1">
                          <a:solidFill>
                            <a:srgbClr val="000000"/>
                          </a:solidFill>
                          <a:latin typeface="Calibri"/>
                          <a:ea typeface="Times New Roman"/>
                          <a:cs typeface="Times New Roman"/>
                        </a:rPr>
                        <a:t>Fe</a:t>
                      </a:r>
                      <a:endParaRPr lang="en-US" sz="1500">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latin typeface="Calibri"/>
                          <a:ea typeface="Times New Roman"/>
                          <a:cs typeface="Times New Roman"/>
                        </a:rPr>
                        <a:t>Iron</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latin typeface="Calibri"/>
                          <a:ea typeface="Times New Roman"/>
                          <a:cs typeface="Times New Roman"/>
                        </a:rPr>
                        <a:t>Iron is used to produce sparks. The heat of the metal determines the color of the sparks.</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latin typeface="Calibri"/>
                          <a:ea typeface="Times New Roman"/>
                          <a:cs typeface="Times New Roman"/>
                        </a:rPr>
                        <a:t>yellow</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r h="394859">
                <a:tc>
                  <a:txBody>
                    <a:bodyPr/>
                    <a:lstStyle/>
                    <a:p>
                      <a:pPr marL="0" marR="0" algn="ctr">
                        <a:spcBef>
                          <a:spcPts val="0"/>
                        </a:spcBef>
                        <a:spcAft>
                          <a:spcPts val="0"/>
                        </a:spcAft>
                      </a:pPr>
                      <a:r>
                        <a:rPr lang="en-US" sz="1500" b="1">
                          <a:solidFill>
                            <a:srgbClr val="000000"/>
                          </a:solidFill>
                          <a:latin typeface="Calibri"/>
                          <a:ea typeface="Times New Roman"/>
                          <a:cs typeface="Times New Roman"/>
                        </a:rPr>
                        <a:t>K</a:t>
                      </a:r>
                      <a:endParaRPr lang="en-US" sz="1500">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a:solidFill>
                            <a:srgbClr val="000000"/>
                          </a:solidFill>
                          <a:latin typeface="Calibri"/>
                          <a:ea typeface="Times New Roman"/>
                          <a:cs typeface="Times New Roman"/>
                        </a:rPr>
                        <a:t>Potassium</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a:solidFill>
                            <a:srgbClr val="000000"/>
                          </a:solidFill>
                          <a:latin typeface="Calibri"/>
                          <a:ea typeface="Times New Roman"/>
                          <a:cs typeface="Times New Roman"/>
                        </a:rPr>
                        <a:t>Potassium compounds help to oxidize firework mixtures and create a violet-pink color to the sparks.</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a:solidFill>
                            <a:srgbClr val="000000"/>
                          </a:solidFill>
                          <a:latin typeface="Calibri"/>
                          <a:ea typeface="Times New Roman"/>
                          <a:cs typeface="Times New Roman"/>
                        </a:rPr>
                        <a:t>violet-pink</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293720">
                <a:tc>
                  <a:txBody>
                    <a:bodyPr/>
                    <a:lstStyle/>
                    <a:p>
                      <a:pPr marL="0" marR="0" algn="ctr">
                        <a:spcBef>
                          <a:spcPts val="0"/>
                        </a:spcBef>
                        <a:spcAft>
                          <a:spcPts val="0"/>
                        </a:spcAft>
                      </a:pPr>
                      <a:r>
                        <a:rPr lang="en-US" sz="1500" b="1">
                          <a:solidFill>
                            <a:srgbClr val="000000"/>
                          </a:solidFill>
                          <a:latin typeface="Calibri"/>
                          <a:ea typeface="Times New Roman"/>
                          <a:cs typeface="Times New Roman"/>
                        </a:rPr>
                        <a:t>Li</a:t>
                      </a:r>
                      <a:endParaRPr lang="en-US" sz="1500">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latin typeface="Calibri"/>
                          <a:ea typeface="Times New Roman"/>
                          <a:cs typeface="Times New Roman"/>
                        </a:rPr>
                        <a:t>Lithium</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latin typeface="Calibri"/>
                          <a:ea typeface="Times New Roman"/>
                          <a:cs typeface="Times New Roman"/>
                        </a:rPr>
                        <a:t>Lithium is a metal that is used to impart a red color to fireworks. </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latin typeface="Calibri"/>
                          <a:ea typeface="Times New Roman"/>
                          <a:cs typeface="Times New Roman"/>
                        </a:rPr>
                        <a:t>red</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r h="197430">
                <a:tc>
                  <a:txBody>
                    <a:bodyPr/>
                    <a:lstStyle/>
                    <a:p>
                      <a:pPr marL="0" marR="0" algn="ctr">
                        <a:spcBef>
                          <a:spcPts val="0"/>
                        </a:spcBef>
                        <a:spcAft>
                          <a:spcPts val="0"/>
                        </a:spcAft>
                      </a:pPr>
                      <a:r>
                        <a:rPr lang="en-US" sz="1500" b="1">
                          <a:solidFill>
                            <a:srgbClr val="000000"/>
                          </a:solidFill>
                          <a:latin typeface="Calibri"/>
                          <a:ea typeface="Times New Roman"/>
                          <a:cs typeface="Times New Roman"/>
                        </a:rPr>
                        <a:t>Mg</a:t>
                      </a:r>
                      <a:endParaRPr lang="en-US" sz="1500">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a:solidFill>
                            <a:srgbClr val="000000"/>
                          </a:solidFill>
                          <a:latin typeface="Calibri"/>
                          <a:ea typeface="Times New Roman"/>
                          <a:cs typeface="Times New Roman"/>
                        </a:rPr>
                        <a:t>Magnesium</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a:solidFill>
                            <a:srgbClr val="000000"/>
                          </a:solidFill>
                          <a:latin typeface="Calibri"/>
                          <a:ea typeface="Times New Roman"/>
                          <a:cs typeface="Times New Roman"/>
                        </a:rPr>
                        <a:t>Magnesium burns a very bright white.</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a:solidFill>
                            <a:srgbClr val="000000"/>
                          </a:solidFill>
                          <a:latin typeface="Calibri"/>
                          <a:ea typeface="Times New Roman"/>
                          <a:cs typeface="Times New Roman"/>
                        </a:rPr>
                        <a:t>white</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394859">
                <a:tc>
                  <a:txBody>
                    <a:bodyPr/>
                    <a:lstStyle/>
                    <a:p>
                      <a:pPr marL="0" marR="0" algn="ctr">
                        <a:spcBef>
                          <a:spcPts val="0"/>
                        </a:spcBef>
                        <a:spcAft>
                          <a:spcPts val="0"/>
                        </a:spcAft>
                      </a:pPr>
                      <a:r>
                        <a:rPr lang="en-US" sz="1500" b="1" dirty="0" err="1">
                          <a:solidFill>
                            <a:srgbClr val="000000"/>
                          </a:solidFill>
                          <a:latin typeface="Calibri"/>
                          <a:ea typeface="Times New Roman"/>
                          <a:cs typeface="Times New Roman"/>
                        </a:rPr>
                        <a:t>Rb</a:t>
                      </a:r>
                      <a:endParaRPr lang="en-US" sz="1500" dirty="0">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a:solidFill>
                            <a:srgbClr val="000000"/>
                          </a:solidFill>
                          <a:latin typeface="Calibri"/>
                          <a:ea typeface="Times New Roman"/>
                          <a:cs typeface="Times New Roman"/>
                        </a:rPr>
                        <a:t>Rubidium</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a:solidFill>
                            <a:srgbClr val="000000"/>
                          </a:solidFill>
                          <a:latin typeface="Calibri"/>
                          <a:ea typeface="Times New Roman"/>
                          <a:cs typeface="Times New Roman"/>
                        </a:rPr>
                        <a:t>Rubidium compounds help to oxidize firework mixtures and produce a violet-red color in fireworks.</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a:solidFill>
                            <a:srgbClr val="000000"/>
                          </a:solidFill>
                          <a:latin typeface="Calibri"/>
                          <a:ea typeface="Times New Roman"/>
                          <a:cs typeface="Times New Roman"/>
                        </a:rPr>
                        <a:t>violet-red</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394859">
                <a:tc>
                  <a:txBody>
                    <a:bodyPr/>
                    <a:lstStyle/>
                    <a:p>
                      <a:pPr marL="0" marR="0" algn="ctr">
                        <a:spcBef>
                          <a:spcPts val="0"/>
                        </a:spcBef>
                        <a:spcAft>
                          <a:spcPts val="0"/>
                        </a:spcAft>
                      </a:pPr>
                      <a:r>
                        <a:rPr lang="en-US" sz="1500" b="1">
                          <a:solidFill>
                            <a:srgbClr val="000000"/>
                          </a:solidFill>
                          <a:latin typeface="Calibri"/>
                          <a:ea typeface="Times New Roman"/>
                          <a:cs typeface="Times New Roman"/>
                        </a:rPr>
                        <a:t>S</a:t>
                      </a:r>
                      <a:endParaRPr lang="en-US" sz="1500">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latin typeface="Calibri"/>
                          <a:ea typeface="Times New Roman"/>
                          <a:cs typeface="Times New Roman"/>
                        </a:rPr>
                        <a:t>Sulfur</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latin typeface="Calibri"/>
                          <a:ea typeface="Times New Roman"/>
                          <a:cs typeface="Times New Roman"/>
                        </a:rPr>
                        <a:t>Sulfur is a component of black powder found in a firework's propellant/fuel.</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latin typeface="Calibri"/>
                          <a:ea typeface="Times New Roman"/>
                          <a:cs typeface="Times New Roman"/>
                        </a:rPr>
                        <a:t> </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r h="293720">
                <a:tc>
                  <a:txBody>
                    <a:bodyPr/>
                    <a:lstStyle/>
                    <a:p>
                      <a:pPr marL="0" marR="0" algn="ctr">
                        <a:spcBef>
                          <a:spcPts val="0"/>
                        </a:spcBef>
                        <a:spcAft>
                          <a:spcPts val="0"/>
                        </a:spcAft>
                      </a:pPr>
                      <a:r>
                        <a:rPr lang="en-US" sz="1500" b="1" dirty="0" err="1">
                          <a:solidFill>
                            <a:srgbClr val="000000"/>
                          </a:solidFill>
                          <a:latin typeface="Calibri"/>
                          <a:ea typeface="Times New Roman"/>
                          <a:cs typeface="Times New Roman"/>
                        </a:rPr>
                        <a:t>Sr</a:t>
                      </a:r>
                      <a:endParaRPr lang="en-US" sz="1500" dirty="0">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latin typeface="Calibri"/>
                          <a:ea typeface="Times New Roman"/>
                          <a:cs typeface="Times New Roman"/>
                        </a:rPr>
                        <a:t>Strontium</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500">
                          <a:solidFill>
                            <a:srgbClr val="000000"/>
                          </a:solidFill>
                          <a:latin typeface="Calibri"/>
                          <a:ea typeface="Times New Roman"/>
                          <a:cs typeface="Times New Roman"/>
                        </a:rPr>
                        <a:t>Strontium salts impart a red color to fireworks and serves as a stabilizer.</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500" dirty="0">
                          <a:solidFill>
                            <a:srgbClr val="000000"/>
                          </a:solidFill>
                          <a:latin typeface="Calibri"/>
                          <a:ea typeface="Times New Roman"/>
                          <a:cs typeface="Times New Roman"/>
                        </a:rPr>
                        <a:t>red</a:t>
                      </a:r>
                      <a:endParaRPr lang="en-US" sz="1500" dirty="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r h="394859">
                <a:tc>
                  <a:txBody>
                    <a:bodyPr/>
                    <a:lstStyle/>
                    <a:p>
                      <a:pPr marL="0" marR="0" algn="ctr">
                        <a:spcBef>
                          <a:spcPts val="0"/>
                        </a:spcBef>
                        <a:spcAft>
                          <a:spcPts val="0"/>
                        </a:spcAft>
                      </a:pPr>
                      <a:r>
                        <a:rPr lang="en-US" sz="1500" b="1">
                          <a:solidFill>
                            <a:srgbClr val="000000"/>
                          </a:solidFill>
                          <a:latin typeface="Calibri"/>
                          <a:ea typeface="Times New Roman"/>
                          <a:cs typeface="Times New Roman"/>
                        </a:rPr>
                        <a:t>Ti</a:t>
                      </a:r>
                      <a:endParaRPr lang="en-US" sz="1500">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a:solidFill>
                            <a:srgbClr val="000000"/>
                          </a:solidFill>
                          <a:latin typeface="Calibri"/>
                          <a:ea typeface="Times New Roman"/>
                          <a:cs typeface="Times New Roman"/>
                        </a:rPr>
                        <a:t>Titanium</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a:solidFill>
                            <a:srgbClr val="000000"/>
                          </a:solidFill>
                          <a:latin typeface="Calibri"/>
                          <a:ea typeface="Times New Roman"/>
                          <a:cs typeface="Times New Roman"/>
                        </a:rPr>
                        <a:t>Titanium metal can be burned as powder or flakes to produce silver sparks.</a:t>
                      </a:r>
                      <a:endParaRPr lang="en-US" sz="150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500" dirty="0">
                          <a:solidFill>
                            <a:srgbClr val="000000"/>
                          </a:solidFill>
                          <a:latin typeface="Calibri"/>
                          <a:ea typeface="Times New Roman"/>
                          <a:cs typeface="Times New Roman"/>
                        </a:rPr>
                        <a:t>silver</a:t>
                      </a:r>
                      <a:endParaRPr lang="en-US" sz="1500" dirty="0">
                        <a:latin typeface="Calibri"/>
                        <a:ea typeface="Calibri"/>
                        <a:cs typeface="Times New Roman"/>
                      </a:endParaRPr>
                    </a:p>
                  </a:txBody>
                  <a:tcPr marL="51435" marR="51435" marT="0" marB="0" anchor="ctr">
                    <a:lnL w="12700" cap="flat" cmpd="sng" algn="ctr">
                      <a:solidFill>
                        <a:srgbClr val="92CDD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xmlns="" val="2823397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Effects</a:t>
            </a:r>
            <a:endParaRPr lang="en-US" dirty="0"/>
          </a:p>
        </p:txBody>
      </p:sp>
      <p:sp>
        <p:nvSpPr>
          <p:cNvPr id="3" name="Content Placeholder 2"/>
          <p:cNvSpPr>
            <a:spLocks noGrp="1"/>
          </p:cNvSpPr>
          <p:nvPr>
            <p:ph idx="1"/>
          </p:nvPr>
        </p:nvSpPr>
        <p:spPr>
          <a:xfrm>
            <a:off x="499204" y="1572226"/>
            <a:ext cx="7756982" cy="4457261"/>
          </a:xfrm>
        </p:spPr>
        <p:txBody>
          <a:bodyPr>
            <a:normAutofit fontScale="92500"/>
          </a:bodyPr>
          <a:lstStyle/>
          <a:p>
            <a:r>
              <a:rPr lang="en-US" dirty="0" smtClean="0"/>
              <a:t>PM</a:t>
            </a:r>
            <a:r>
              <a:rPr lang="en-US" baseline="-25000" dirty="0" smtClean="0"/>
              <a:t>10</a:t>
            </a:r>
            <a:r>
              <a:rPr lang="en-US" dirty="0" smtClean="0"/>
              <a:t> &amp; PM</a:t>
            </a:r>
            <a:r>
              <a:rPr lang="en-US" baseline="-25000" dirty="0" smtClean="0"/>
              <a:t>2.5</a:t>
            </a:r>
            <a:r>
              <a:rPr lang="en-US" dirty="0" smtClean="0"/>
              <a:t> (Metals, acids, etc.)</a:t>
            </a:r>
          </a:p>
          <a:p>
            <a:pPr lvl="1"/>
            <a:r>
              <a:rPr lang="en-US" dirty="0" smtClean="0"/>
              <a:t>Neurological, hematological, carcinogenic </a:t>
            </a:r>
            <a:r>
              <a:rPr lang="en-US" dirty="0" smtClean="0"/>
              <a:t>effects</a:t>
            </a:r>
          </a:p>
          <a:p>
            <a:pPr lvl="1"/>
            <a:r>
              <a:rPr lang="en-US" dirty="0" smtClean="0"/>
              <a:t>Respiratory problems</a:t>
            </a:r>
            <a:endParaRPr lang="en-US" dirty="0" smtClean="0"/>
          </a:p>
          <a:p>
            <a:r>
              <a:rPr lang="en-US" dirty="0" smtClean="0"/>
              <a:t>SO</a:t>
            </a:r>
            <a:r>
              <a:rPr lang="en-US" baseline="-25000" dirty="0" smtClean="0"/>
              <a:t>2</a:t>
            </a:r>
            <a:r>
              <a:rPr lang="en-US" dirty="0" smtClean="0"/>
              <a:t> &amp; NO</a:t>
            </a:r>
            <a:r>
              <a:rPr lang="en-US" baseline="-25000" dirty="0" smtClean="0"/>
              <a:t>2</a:t>
            </a:r>
          </a:p>
          <a:p>
            <a:pPr lvl="1"/>
            <a:r>
              <a:rPr lang="en-US" dirty="0" smtClean="0"/>
              <a:t>Cardiovascular diseases</a:t>
            </a:r>
          </a:p>
          <a:p>
            <a:pPr lvl="1"/>
            <a:r>
              <a:rPr lang="en-US" dirty="0" smtClean="0"/>
              <a:t>Developmental problems (premature births, etc.)</a:t>
            </a:r>
          </a:p>
          <a:p>
            <a:r>
              <a:rPr lang="en-US" dirty="0" smtClean="0"/>
              <a:t>O</a:t>
            </a:r>
            <a:r>
              <a:rPr lang="en-US" baseline="-25000" dirty="0" smtClean="0"/>
              <a:t>3</a:t>
            </a:r>
            <a:endParaRPr lang="en-US" dirty="0" smtClean="0"/>
          </a:p>
          <a:p>
            <a:pPr lvl="1"/>
            <a:r>
              <a:rPr lang="en-US" dirty="0" smtClean="0"/>
              <a:t>Respiratory problems (asthma, bronchitis, etc.)</a:t>
            </a:r>
          </a:p>
          <a:p>
            <a:pPr>
              <a:buNone/>
            </a:pPr>
            <a:endParaRPr lang="en-US" dirty="0"/>
          </a:p>
        </p:txBody>
      </p:sp>
      <p:pic>
        <p:nvPicPr>
          <p:cNvPr id="4" name="Picture 3"/>
          <p:cNvPicPr>
            <a:picLocks noChangeAspect="1"/>
          </p:cNvPicPr>
          <p:nvPr/>
        </p:nvPicPr>
        <p:blipFill>
          <a:blip r:embed="rId3" cstate="print"/>
          <a:stretch>
            <a:fillRect/>
          </a:stretch>
        </p:blipFill>
        <p:spPr>
          <a:xfrm>
            <a:off x="8066349" y="677917"/>
            <a:ext cx="4125651" cy="57092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58" y="609600"/>
            <a:ext cx="8596668" cy="974501"/>
          </a:xfrm>
        </p:spPr>
        <p:txBody>
          <a:bodyPr/>
          <a:lstStyle/>
          <a:p>
            <a:r>
              <a:rPr lang="en-US" dirty="0" smtClean="0"/>
              <a:t>Cultural Background</a:t>
            </a:r>
            <a:endParaRPr lang="en-US" dirty="0"/>
          </a:p>
        </p:txBody>
      </p:sp>
      <p:sp>
        <p:nvSpPr>
          <p:cNvPr id="4" name="Text Placeholder 3"/>
          <p:cNvSpPr>
            <a:spLocks noGrp="1"/>
          </p:cNvSpPr>
          <p:nvPr>
            <p:ph type="body" idx="1"/>
          </p:nvPr>
        </p:nvSpPr>
        <p:spPr>
          <a:xfrm>
            <a:off x="513558" y="1527826"/>
            <a:ext cx="4185623" cy="576262"/>
          </a:xfrm>
        </p:spPr>
        <p:txBody>
          <a:bodyPr/>
          <a:lstStyle/>
          <a:p>
            <a:r>
              <a:rPr lang="en-US" sz="2500" dirty="0" smtClean="0">
                <a:solidFill>
                  <a:schemeClr val="accent2"/>
                </a:solidFill>
              </a:rPr>
              <a:t>Delhi &amp; Lucknow, India</a:t>
            </a:r>
            <a:endParaRPr lang="en-US" sz="2500" dirty="0">
              <a:solidFill>
                <a:schemeClr val="accent2"/>
              </a:solidFill>
            </a:endParaRPr>
          </a:p>
        </p:txBody>
      </p:sp>
      <p:sp>
        <p:nvSpPr>
          <p:cNvPr id="5" name="Content Placeholder 4"/>
          <p:cNvSpPr>
            <a:spLocks noGrp="1"/>
          </p:cNvSpPr>
          <p:nvPr>
            <p:ph sz="half" idx="2"/>
          </p:nvPr>
        </p:nvSpPr>
        <p:spPr>
          <a:xfrm>
            <a:off x="540172" y="2151353"/>
            <a:ext cx="4185623" cy="3890010"/>
          </a:xfrm>
        </p:spPr>
        <p:txBody>
          <a:bodyPr>
            <a:normAutofit/>
          </a:bodyPr>
          <a:lstStyle/>
          <a:p>
            <a:r>
              <a:rPr lang="en-US" sz="2400" dirty="0" smtClean="0"/>
              <a:t>Diwali Festival</a:t>
            </a:r>
            <a:endParaRPr lang="en-US" sz="1800" dirty="0"/>
          </a:p>
          <a:p>
            <a:pPr lvl="1"/>
            <a:r>
              <a:rPr lang="en-US" sz="2000" dirty="0" smtClean="0"/>
              <a:t>Hindu “Festival of Lights</a:t>
            </a:r>
            <a:r>
              <a:rPr lang="en-US" sz="2000" dirty="0" smtClean="0"/>
              <a:t>”</a:t>
            </a:r>
          </a:p>
          <a:p>
            <a:pPr lvl="1"/>
            <a:r>
              <a:rPr lang="en-US" sz="2000" dirty="0" smtClean="0"/>
              <a:t>Household-to-household</a:t>
            </a:r>
            <a:endParaRPr lang="en-US" sz="2000" dirty="0" smtClean="0"/>
          </a:p>
        </p:txBody>
      </p:sp>
      <p:sp>
        <p:nvSpPr>
          <p:cNvPr id="6" name="Text Placeholder 5"/>
          <p:cNvSpPr>
            <a:spLocks noGrp="1"/>
          </p:cNvSpPr>
          <p:nvPr>
            <p:ph type="body" sz="quarter" idx="3"/>
          </p:nvPr>
        </p:nvSpPr>
        <p:spPr>
          <a:xfrm>
            <a:off x="5088384" y="1527776"/>
            <a:ext cx="4185618" cy="576262"/>
          </a:xfrm>
        </p:spPr>
        <p:txBody>
          <a:bodyPr/>
          <a:lstStyle/>
          <a:p>
            <a:r>
              <a:rPr lang="en-US" sz="2500" dirty="0" smtClean="0">
                <a:solidFill>
                  <a:schemeClr val="accent2"/>
                </a:solidFill>
              </a:rPr>
              <a:t>Atlanta, GA</a:t>
            </a:r>
            <a:endParaRPr lang="en-US" sz="2500" dirty="0">
              <a:solidFill>
                <a:schemeClr val="accent2"/>
              </a:solidFill>
            </a:endParaRPr>
          </a:p>
        </p:txBody>
      </p:sp>
      <p:sp>
        <p:nvSpPr>
          <p:cNvPr id="7" name="Content Placeholder 6"/>
          <p:cNvSpPr>
            <a:spLocks noGrp="1"/>
          </p:cNvSpPr>
          <p:nvPr>
            <p:ph sz="quarter" idx="4"/>
          </p:nvPr>
        </p:nvSpPr>
        <p:spPr>
          <a:xfrm>
            <a:off x="5088384" y="2167284"/>
            <a:ext cx="4574231" cy="3890010"/>
          </a:xfrm>
        </p:spPr>
        <p:txBody>
          <a:bodyPr>
            <a:normAutofit/>
          </a:bodyPr>
          <a:lstStyle/>
          <a:p>
            <a:r>
              <a:rPr lang="en-US" sz="2400" dirty="0" smtClean="0"/>
              <a:t>New Year’s</a:t>
            </a:r>
            <a:endParaRPr lang="en-US" sz="2400" dirty="0"/>
          </a:p>
          <a:p>
            <a:r>
              <a:rPr lang="en-US" sz="2400" dirty="0" smtClean="0"/>
              <a:t>Independence Day/July 4</a:t>
            </a:r>
            <a:r>
              <a:rPr lang="en-US" sz="2400" baseline="30000" dirty="0" smtClean="0"/>
              <a:t>th</a:t>
            </a:r>
          </a:p>
        </p:txBody>
      </p:sp>
      <p:pic>
        <p:nvPicPr>
          <p:cNvPr id="2050" name="Picture 2" descr="http://inapcache.boston.com/universal/site_graphics/blogs/bigpicture/diwali_10_23/d26_2076308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47" y="4479025"/>
            <a:ext cx="3788628" cy="237897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keralainformations.files.wordpress.com/2011/10/diwali-fastival17.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2977" y="4453247"/>
            <a:ext cx="4019023" cy="2404753"/>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news.bbc.co.uk/media/images/42224000/jpg/_42224860_gal_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76544" y="4481496"/>
            <a:ext cx="3295419" cy="2376504"/>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www.itslife.in/wp-content/gallery/festivals/festival-diwali-crackers1.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28091" r="7837"/>
          <a:stretch/>
        </p:blipFill>
        <p:spPr bwMode="auto">
          <a:xfrm>
            <a:off x="7064952" y="4462819"/>
            <a:ext cx="1152773" cy="2407056"/>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descr="http://farm7.static.flickr.com/6101/6280060184_6a28b21b79.jpg"/>
          <p:cNvPicPr>
            <a:picLocks noChangeAspect="1" noChangeArrowheads="1"/>
          </p:cNvPicPr>
          <p:nvPr/>
        </p:nvPicPr>
        <p:blipFill>
          <a:blip r:embed="rId7" cstate="print"/>
          <a:srcRect l="48316" t="38973" r="8126" b="35427"/>
          <a:stretch>
            <a:fillRect/>
          </a:stretch>
        </p:blipFill>
        <p:spPr bwMode="auto">
          <a:xfrm>
            <a:off x="8314779" y="219301"/>
            <a:ext cx="3684486" cy="1624083"/>
          </a:xfrm>
          <a:prstGeom prst="rect">
            <a:avLst/>
          </a:prstGeom>
          <a:noFill/>
        </p:spPr>
      </p:pic>
    </p:spTree>
    <p:extLst>
      <p:ext uri="{BB962C8B-B14F-4D97-AF65-F5344CB8AC3E}">
        <p14:creationId xmlns:p14="http://schemas.microsoft.com/office/powerpoint/2010/main" xmlns="" val="2353196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Delhi, India</a:t>
            </a:r>
            <a:endParaRPr lang="en-US" dirty="0"/>
          </a:p>
        </p:txBody>
      </p:sp>
      <p:sp>
        <p:nvSpPr>
          <p:cNvPr id="3" name="Content Placeholder 2"/>
          <p:cNvSpPr>
            <a:spLocks noGrp="1"/>
          </p:cNvSpPr>
          <p:nvPr>
            <p:ph idx="1"/>
          </p:nvPr>
        </p:nvSpPr>
        <p:spPr/>
        <p:txBody>
          <a:bodyPr/>
          <a:lstStyle/>
          <a:p>
            <a:r>
              <a:rPr lang="en-US" dirty="0" smtClean="0"/>
              <a:t>Population: 21 million</a:t>
            </a:r>
          </a:p>
          <a:p>
            <a:r>
              <a:rPr lang="en-US" dirty="0" smtClean="0"/>
              <a:t>PM</a:t>
            </a:r>
            <a:r>
              <a:rPr lang="en-US" baseline="-25000" dirty="0" smtClean="0"/>
              <a:t>10</a:t>
            </a:r>
            <a:r>
              <a:rPr lang="en-US" dirty="0" smtClean="0"/>
              <a:t>, SO</a:t>
            </a:r>
            <a:r>
              <a:rPr lang="en-US" baseline="-25000" dirty="0" smtClean="0"/>
              <a:t>2</a:t>
            </a:r>
            <a:r>
              <a:rPr lang="en-US" dirty="0" smtClean="0"/>
              <a:t>, NO</a:t>
            </a:r>
            <a:r>
              <a:rPr lang="en-US" baseline="-25000" dirty="0" smtClean="0"/>
              <a:t>2</a:t>
            </a:r>
          </a:p>
          <a:p>
            <a:r>
              <a:rPr lang="en-US" dirty="0" smtClean="0"/>
              <a:t>24 hr. sampling</a:t>
            </a:r>
            <a:r>
              <a:rPr lang="en-US" dirty="0"/>
              <a:t> </a:t>
            </a:r>
            <a:r>
              <a:rPr lang="en-US" dirty="0" smtClean="0"/>
              <a:t>at 13 m</a:t>
            </a:r>
          </a:p>
          <a:p>
            <a:pPr lvl="1"/>
            <a:r>
              <a:rPr lang="en-US" dirty="0" smtClean="0"/>
              <a:t>Representative of 2/3 stories</a:t>
            </a:r>
          </a:p>
          <a:p>
            <a:pPr marL="0" indent="0">
              <a:buNone/>
            </a:pPr>
            <a:endParaRPr lang="en-US" dirty="0" smtClean="0"/>
          </a:p>
        </p:txBody>
      </p:sp>
      <p:sp>
        <p:nvSpPr>
          <p:cNvPr id="4" name="TextBox 3"/>
          <p:cNvSpPr txBox="1"/>
          <p:nvPr/>
        </p:nvSpPr>
        <p:spPr>
          <a:xfrm>
            <a:off x="382135" y="6252612"/>
            <a:ext cx="5704764" cy="369332"/>
          </a:xfrm>
          <a:prstGeom prst="rect">
            <a:avLst/>
          </a:prstGeom>
          <a:noFill/>
        </p:spPr>
        <p:txBody>
          <a:bodyPr wrap="square" rtlCol="0">
            <a:spAutoFit/>
          </a:bodyPr>
          <a:lstStyle/>
          <a:p>
            <a:pPr algn="ctr"/>
            <a:r>
              <a:rPr lang="en-US" dirty="0" smtClean="0">
                <a:solidFill>
                  <a:schemeClr val="tx1">
                    <a:lumMod val="50000"/>
                    <a:lumOff val="50000"/>
                  </a:schemeClr>
                </a:solidFill>
              </a:rPr>
              <a:t>APM-411 gaseous sampler &amp; </a:t>
            </a:r>
            <a:r>
              <a:rPr lang="en-US" dirty="0" err="1" smtClean="0">
                <a:solidFill>
                  <a:schemeClr val="tx1">
                    <a:lumMod val="50000"/>
                    <a:lumOff val="50000"/>
                  </a:schemeClr>
                </a:solidFill>
              </a:rPr>
              <a:t>respirable</a:t>
            </a:r>
            <a:r>
              <a:rPr lang="en-US" dirty="0" smtClean="0">
                <a:solidFill>
                  <a:schemeClr val="tx1">
                    <a:lumMod val="50000"/>
                    <a:lumOff val="50000"/>
                  </a:schemeClr>
                </a:solidFill>
              </a:rPr>
              <a:t> </a:t>
            </a:r>
            <a:r>
              <a:rPr lang="en-US" dirty="0" smtClean="0">
                <a:solidFill>
                  <a:schemeClr val="tx1">
                    <a:lumMod val="50000"/>
                    <a:lumOff val="50000"/>
                  </a:schemeClr>
                </a:solidFill>
              </a:rPr>
              <a:t>dust sampler</a:t>
            </a:r>
            <a:endParaRPr lang="en-US" dirty="0">
              <a:solidFill>
                <a:schemeClr val="tx1">
                  <a:lumMod val="50000"/>
                  <a:lumOff val="50000"/>
                </a:schemeClr>
              </a:solidFill>
            </a:endParaRPr>
          </a:p>
        </p:txBody>
      </p:sp>
      <p:pic>
        <p:nvPicPr>
          <p:cNvPr id="1028" name="Picture 4" descr="http://pimg.tradeindia.com/00507112/b/2/Environmental-Respirable-Dust-Sampler.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3532" t="3694" r="30040" b="2621"/>
          <a:stretch/>
        </p:blipFill>
        <p:spPr bwMode="auto">
          <a:xfrm>
            <a:off x="4261422" y="4062233"/>
            <a:ext cx="1399073" cy="21177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envirotechlive.com/eindia/media/k2/items/cache/8fe3e0f34d3083cba6fe73d62a783d7f_Generic.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8534" t="12204" r="11499" b="12649"/>
          <a:stretch/>
        </p:blipFill>
        <p:spPr bwMode="auto">
          <a:xfrm>
            <a:off x="970494" y="3790161"/>
            <a:ext cx="3029803" cy="2441569"/>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http://www.asiatravel.com/india/maps/gifs/map.jpg"/>
          <p:cNvPicPr>
            <a:picLocks noChangeAspect="1" noChangeArrowheads="1"/>
          </p:cNvPicPr>
          <p:nvPr/>
        </p:nvPicPr>
        <p:blipFill>
          <a:blip r:embed="rId5" cstate="print"/>
          <a:srcRect/>
          <a:stretch>
            <a:fillRect/>
          </a:stretch>
        </p:blipFill>
        <p:spPr bwMode="auto">
          <a:xfrm>
            <a:off x="6628461" y="1419367"/>
            <a:ext cx="5040375" cy="522245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Delhi Results</a:t>
            </a:r>
            <a:endParaRPr lang="en-US" dirty="0"/>
          </a:p>
        </p:txBody>
      </p:sp>
      <p:pic>
        <p:nvPicPr>
          <p:cNvPr id="4" name="Picture 3"/>
          <p:cNvPicPr/>
          <p:nvPr/>
        </p:nvPicPr>
        <p:blipFill>
          <a:blip r:embed="rId3" cstate="print"/>
          <a:srcRect/>
          <a:stretch>
            <a:fillRect/>
          </a:stretch>
        </p:blipFill>
        <p:spPr bwMode="auto">
          <a:xfrm>
            <a:off x="266700" y="1584101"/>
            <a:ext cx="4895850" cy="2533650"/>
          </a:xfrm>
          <a:prstGeom prst="rect">
            <a:avLst/>
          </a:prstGeom>
          <a:noFill/>
          <a:ln w="9525">
            <a:noFill/>
            <a:miter lim="800000"/>
            <a:headEnd/>
            <a:tailEnd/>
          </a:ln>
        </p:spPr>
      </p:pic>
      <p:sp>
        <p:nvSpPr>
          <p:cNvPr id="5" name="TextBox 4"/>
          <p:cNvSpPr txBox="1"/>
          <p:nvPr/>
        </p:nvSpPr>
        <p:spPr>
          <a:xfrm>
            <a:off x="1752600" y="1346644"/>
            <a:ext cx="2085975" cy="369332"/>
          </a:xfrm>
          <a:prstGeom prst="rect">
            <a:avLst/>
          </a:prstGeom>
          <a:noFill/>
        </p:spPr>
        <p:txBody>
          <a:bodyPr wrap="square" rtlCol="0">
            <a:spAutoFit/>
          </a:bodyPr>
          <a:lstStyle/>
          <a:p>
            <a:r>
              <a:rPr lang="en-US" dirty="0" smtClean="0"/>
              <a:t>PM</a:t>
            </a:r>
            <a:r>
              <a:rPr lang="en-US" baseline="-25000" dirty="0" smtClean="0"/>
              <a:t>10</a:t>
            </a:r>
            <a:r>
              <a:rPr lang="en-US" dirty="0" smtClean="0"/>
              <a:t> Trends</a:t>
            </a:r>
            <a:endParaRPr lang="en-US" dirty="0"/>
          </a:p>
        </p:txBody>
      </p:sp>
      <p:pic>
        <p:nvPicPr>
          <p:cNvPr id="6" name="Picture 5"/>
          <p:cNvPicPr/>
          <p:nvPr/>
        </p:nvPicPr>
        <p:blipFill>
          <a:blip r:embed="rId4" cstate="print"/>
          <a:srcRect/>
          <a:stretch>
            <a:fillRect/>
          </a:stretch>
        </p:blipFill>
        <p:spPr bwMode="auto">
          <a:xfrm>
            <a:off x="266700" y="4381500"/>
            <a:ext cx="4991100" cy="2476500"/>
          </a:xfrm>
          <a:prstGeom prst="rect">
            <a:avLst/>
          </a:prstGeom>
          <a:noFill/>
          <a:ln w="9525">
            <a:noFill/>
            <a:miter lim="800000"/>
            <a:headEnd/>
            <a:tailEnd/>
          </a:ln>
        </p:spPr>
      </p:pic>
      <p:sp>
        <p:nvSpPr>
          <p:cNvPr id="7" name="TextBox 6"/>
          <p:cNvSpPr txBox="1"/>
          <p:nvPr/>
        </p:nvSpPr>
        <p:spPr>
          <a:xfrm>
            <a:off x="1781175" y="4170542"/>
            <a:ext cx="2085975" cy="369332"/>
          </a:xfrm>
          <a:prstGeom prst="rect">
            <a:avLst/>
          </a:prstGeom>
          <a:noFill/>
        </p:spPr>
        <p:txBody>
          <a:bodyPr wrap="square" rtlCol="0">
            <a:spAutoFit/>
          </a:bodyPr>
          <a:lstStyle/>
          <a:p>
            <a:r>
              <a:rPr lang="en-US" dirty="0" smtClean="0"/>
              <a:t>SO</a:t>
            </a:r>
            <a:r>
              <a:rPr lang="en-US" baseline="-25000" dirty="0" smtClean="0"/>
              <a:t>2</a:t>
            </a:r>
            <a:r>
              <a:rPr lang="en-US" dirty="0" smtClean="0"/>
              <a:t> Trends</a:t>
            </a:r>
            <a:endParaRPr lang="en-US" dirty="0"/>
          </a:p>
        </p:txBody>
      </p:sp>
      <p:pic>
        <p:nvPicPr>
          <p:cNvPr id="8" name="Picture 7"/>
          <p:cNvPicPr/>
          <p:nvPr/>
        </p:nvPicPr>
        <p:blipFill>
          <a:blip r:embed="rId5" cstate="print"/>
          <a:srcRect/>
          <a:stretch>
            <a:fillRect/>
          </a:stretch>
        </p:blipFill>
        <p:spPr bwMode="auto">
          <a:xfrm>
            <a:off x="5337088" y="1579003"/>
            <a:ext cx="5086350" cy="2381250"/>
          </a:xfrm>
          <a:prstGeom prst="rect">
            <a:avLst/>
          </a:prstGeom>
          <a:noFill/>
          <a:ln w="9525">
            <a:noFill/>
            <a:miter lim="800000"/>
            <a:headEnd/>
            <a:tailEnd/>
          </a:ln>
        </p:spPr>
      </p:pic>
      <p:sp>
        <p:nvSpPr>
          <p:cNvPr id="9" name="TextBox 8"/>
          <p:cNvSpPr txBox="1"/>
          <p:nvPr/>
        </p:nvSpPr>
        <p:spPr>
          <a:xfrm>
            <a:off x="7038975" y="1344429"/>
            <a:ext cx="2085975" cy="369332"/>
          </a:xfrm>
          <a:prstGeom prst="rect">
            <a:avLst/>
          </a:prstGeom>
          <a:noFill/>
        </p:spPr>
        <p:txBody>
          <a:bodyPr wrap="square" rtlCol="0">
            <a:spAutoFit/>
          </a:bodyPr>
          <a:lstStyle/>
          <a:p>
            <a:r>
              <a:rPr lang="en-US" dirty="0" smtClean="0"/>
              <a:t>NO</a:t>
            </a:r>
            <a:r>
              <a:rPr lang="en-US" baseline="-25000" dirty="0" smtClean="0"/>
              <a:t>2</a:t>
            </a:r>
            <a:r>
              <a:rPr lang="en-US" dirty="0" smtClean="0"/>
              <a:t> Trends</a:t>
            </a:r>
            <a:endParaRPr lang="en-US" dirty="0"/>
          </a:p>
        </p:txBody>
      </p:sp>
      <p:sp>
        <p:nvSpPr>
          <p:cNvPr id="11" name="Content Placeholder 10"/>
          <p:cNvSpPr>
            <a:spLocks noGrp="1"/>
          </p:cNvSpPr>
          <p:nvPr>
            <p:ph idx="1"/>
          </p:nvPr>
        </p:nvSpPr>
        <p:spPr>
          <a:xfrm>
            <a:off x="5486401" y="3930555"/>
            <a:ext cx="5145206" cy="2715905"/>
          </a:xfrm>
        </p:spPr>
        <p:txBody>
          <a:bodyPr/>
          <a:lstStyle/>
          <a:p>
            <a:r>
              <a:rPr lang="en-US" dirty="0" smtClean="0"/>
              <a:t>One vs. multiple sites</a:t>
            </a:r>
          </a:p>
          <a:p>
            <a:r>
              <a:rPr lang="en-US" dirty="0" smtClean="0"/>
              <a:t>Exact site location?</a:t>
            </a:r>
          </a:p>
          <a:p>
            <a:pPr lvl="1"/>
            <a:r>
              <a:rPr lang="en-US" dirty="0" smtClean="0"/>
              <a:t>Urban vs. suburban</a:t>
            </a:r>
          </a:p>
          <a:p>
            <a:r>
              <a:rPr lang="en-US" dirty="0" smtClean="0"/>
              <a:t>Avg. typical day?</a:t>
            </a:r>
            <a:endParaRPr lang="en-US" dirty="0"/>
          </a:p>
        </p:txBody>
      </p:sp>
    </p:spTree>
    <p:extLst>
      <p:ext uri="{BB962C8B-B14F-4D97-AF65-F5344CB8AC3E}">
        <p14:creationId xmlns:p14="http://schemas.microsoft.com/office/powerpoint/2010/main" xmlns="" val="2763513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Lucknow, India</a:t>
            </a:r>
            <a:endParaRPr lang="en-US" dirty="0"/>
          </a:p>
        </p:txBody>
      </p:sp>
      <p:pic>
        <p:nvPicPr>
          <p:cNvPr id="4" name="Picture 2" descr="http://www.asiatravel.com/india/maps/gifs/map.jpg"/>
          <p:cNvPicPr>
            <a:picLocks noChangeAspect="1" noChangeArrowheads="1"/>
          </p:cNvPicPr>
          <p:nvPr/>
        </p:nvPicPr>
        <p:blipFill>
          <a:blip r:embed="rId3" cstate="print"/>
          <a:srcRect/>
          <a:stretch>
            <a:fillRect/>
          </a:stretch>
        </p:blipFill>
        <p:spPr bwMode="auto">
          <a:xfrm>
            <a:off x="0" y="1567302"/>
            <a:ext cx="5040375" cy="5222458"/>
          </a:xfrm>
          <a:prstGeom prst="rect">
            <a:avLst/>
          </a:prstGeom>
          <a:noFill/>
        </p:spPr>
      </p:pic>
      <p:sp>
        <p:nvSpPr>
          <p:cNvPr id="3" name="Content Placeholder 2"/>
          <p:cNvSpPr>
            <a:spLocks noGrp="1"/>
          </p:cNvSpPr>
          <p:nvPr>
            <p:ph idx="1"/>
          </p:nvPr>
        </p:nvSpPr>
        <p:spPr>
          <a:xfrm>
            <a:off x="4621535" y="1693285"/>
            <a:ext cx="6173844" cy="4457261"/>
          </a:xfrm>
        </p:spPr>
        <p:txBody>
          <a:bodyPr/>
          <a:lstStyle/>
          <a:p>
            <a:r>
              <a:rPr lang="en-US" dirty="0"/>
              <a:t>Population: 4.8 </a:t>
            </a:r>
            <a:r>
              <a:rPr lang="en-US" dirty="0" smtClean="0"/>
              <a:t>million</a:t>
            </a:r>
          </a:p>
          <a:p>
            <a:r>
              <a:rPr lang="en-US" dirty="0" smtClean="0"/>
              <a:t>PM</a:t>
            </a:r>
            <a:r>
              <a:rPr lang="en-US" baseline="-25000" dirty="0" smtClean="0"/>
              <a:t>10</a:t>
            </a:r>
            <a:r>
              <a:rPr lang="en-US" dirty="0" smtClean="0"/>
              <a:t>, SO</a:t>
            </a:r>
            <a:r>
              <a:rPr lang="en-US" baseline="-25000" dirty="0" smtClean="0"/>
              <a:t>2</a:t>
            </a:r>
            <a:r>
              <a:rPr lang="en-US" dirty="0" smtClean="0"/>
              <a:t>, NO</a:t>
            </a:r>
            <a:r>
              <a:rPr lang="en-US" baseline="-25000" dirty="0" smtClean="0"/>
              <a:t>2</a:t>
            </a:r>
            <a:r>
              <a:rPr lang="en-US" dirty="0" smtClean="0"/>
              <a:t>, </a:t>
            </a:r>
            <a:r>
              <a:rPr lang="en-US" dirty="0" smtClean="0"/>
              <a:t>10 trace metals</a:t>
            </a:r>
            <a:endParaRPr lang="en-US" dirty="0"/>
          </a:p>
          <a:p>
            <a:r>
              <a:rPr lang="en-US" dirty="0" smtClean="0"/>
              <a:t>24 hr. sampling at 4 residential sites</a:t>
            </a:r>
          </a:p>
          <a:p>
            <a:pPr lvl="1"/>
            <a:r>
              <a:rPr lang="en-US" dirty="0" smtClean="0"/>
              <a:t>North, East, South, West</a:t>
            </a:r>
            <a:endParaRPr lang="en-US" dirty="0"/>
          </a:p>
        </p:txBody>
      </p:sp>
      <p:pic>
        <p:nvPicPr>
          <p:cNvPr id="5" name="Picture 4" descr="http://pimg.tradeindia.com/00507112/b/2/Environmental-Respirable-Dust-Sampler.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3532" t="3694" r="30040" b="2621"/>
          <a:stretch/>
        </p:blipFill>
        <p:spPr bwMode="auto">
          <a:xfrm>
            <a:off x="3657600" y="4484339"/>
            <a:ext cx="1342716" cy="203246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251878" y="6488668"/>
            <a:ext cx="4339990" cy="369332"/>
          </a:xfrm>
          <a:prstGeom prst="rect">
            <a:avLst/>
          </a:prstGeom>
          <a:noFill/>
        </p:spPr>
        <p:txBody>
          <a:bodyPr wrap="square" rtlCol="0">
            <a:spAutoFit/>
          </a:bodyPr>
          <a:lstStyle/>
          <a:p>
            <a:pPr algn="ctr"/>
            <a:r>
              <a:rPr lang="en-US" dirty="0" err="1" smtClean="0">
                <a:solidFill>
                  <a:schemeClr val="tx1">
                    <a:lumMod val="50000"/>
                    <a:lumOff val="50000"/>
                  </a:schemeClr>
                </a:solidFill>
              </a:rPr>
              <a:t>Envirotech</a:t>
            </a:r>
            <a:r>
              <a:rPr lang="en-US" dirty="0" smtClean="0">
                <a:solidFill>
                  <a:schemeClr val="tx1">
                    <a:lumMod val="50000"/>
                    <a:lumOff val="50000"/>
                  </a:schemeClr>
                </a:solidFill>
              </a:rPr>
              <a:t> </a:t>
            </a:r>
            <a:r>
              <a:rPr lang="en-US" dirty="0" err="1" smtClean="0">
                <a:solidFill>
                  <a:schemeClr val="tx1">
                    <a:lumMod val="50000"/>
                    <a:lumOff val="50000"/>
                  </a:schemeClr>
                </a:solidFill>
              </a:rPr>
              <a:t>respirable</a:t>
            </a:r>
            <a:r>
              <a:rPr lang="en-US" dirty="0" smtClean="0">
                <a:solidFill>
                  <a:schemeClr val="tx1">
                    <a:lumMod val="50000"/>
                    <a:lumOff val="50000"/>
                  </a:schemeClr>
                </a:solidFill>
              </a:rPr>
              <a:t> </a:t>
            </a:r>
            <a:r>
              <a:rPr lang="en-US" dirty="0" smtClean="0">
                <a:solidFill>
                  <a:schemeClr val="tx1">
                    <a:lumMod val="50000"/>
                    <a:lumOff val="50000"/>
                  </a:schemeClr>
                </a:solidFill>
              </a:rPr>
              <a:t>dust sampler</a:t>
            </a:r>
            <a:endParaRPr lang="en-US"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Lucknow Results</a:t>
            </a:r>
            <a:endParaRPr lang="en-US" dirty="0"/>
          </a:p>
        </p:txBody>
      </p:sp>
      <p:pic>
        <p:nvPicPr>
          <p:cNvPr id="4" name="Picture 3"/>
          <p:cNvPicPr/>
          <p:nvPr/>
        </p:nvPicPr>
        <p:blipFill>
          <a:blip r:embed="rId3" cstate="print"/>
          <a:srcRect/>
          <a:stretch>
            <a:fillRect/>
          </a:stretch>
        </p:blipFill>
        <p:spPr bwMode="auto">
          <a:xfrm>
            <a:off x="322486" y="1833562"/>
            <a:ext cx="3200400" cy="2219325"/>
          </a:xfrm>
          <a:prstGeom prst="rect">
            <a:avLst/>
          </a:prstGeom>
          <a:noFill/>
          <a:ln w="9525">
            <a:noFill/>
            <a:miter lim="800000"/>
            <a:headEnd/>
            <a:tailEnd/>
          </a:ln>
        </p:spPr>
      </p:pic>
      <p:sp>
        <p:nvSpPr>
          <p:cNvPr id="5" name="TextBox 4"/>
          <p:cNvSpPr txBox="1"/>
          <p:nvPr/>
        </p:nvSpPr>
        <p:spPr>
          <a:xfrm>
            <a:off x="1288577" y="1469474"/>
            <a:ext cx="2085975" cy="369332"/>
          </a:xfrm>
          <a:prstGeom prst="rect">
            <a:avLst/>
          </a:prstGeom>
          <a:noFill/>
        </p:spPr>
        <p:txBody>
          <a:bodyPr wrap="square" rtlCol="0">
            <a:spAutoFit/>
          </a:bodyPr>
          <a:lstStyle/>
          <a:p>
            <a:r>
              <a:rPr lang="en-US" dirty="0" smtClean="0"/>
              <a:t>PM</a:t>
            </a:r>
            <a:r>
              <a:rPr lang="en-US" baseline="-25000" dirty="0" smtClean="0"/>
              <a:t>10</a:t>
            </a:r>
            <a:r>
              <a:rPr lang="en-US" dirty="0" smtClean="0"/>
              <a:t> Trends</a:t>
            </a:r>
            <a:endParaRPr lang="en-US" dirty="0"/>
          </a:p>
        </p:txBody>
      </p:sp>
      <p:pic>
        <p:nvPicPr>
          <p:cNvPr id="6" name="Picture 5"/>
          <p:cNvPicPr/>
          <p:nvPr/>
        </p:nvPicPr>
        <p:blipFill>
          <a:blip r:embed="rId4" cstate="print"/>
          <a:srcRect/>
          <a:stretch>
            <a:fillRect/>
          </a:stretch>
        </p:blipFill>
        <p:spPr bwMode="auto">
          <a:xfrm>
            <a:off x="3730453" y="1776805"/>
            <a:ext cx="3171825" cy="2238375"/>
          </a:xfrm>
          <a:prstGeom prst="rect">
            <a:avLst/>
          </a:prstGeom>
          <a:noFill/>
          <a:ln w="9525">
            <a:noFill/>
            <a:miter lim="800000"/>
            <a:headEnd/>
            <a:tailEnd/>
          </a:ln>
        </p:spPr>
      </p:pic>
      <p:sp>
        <p:nvSpPr>
          <p:cNvPr id="7" name="TextBox 6"/>
          <p:cNvSpPr txBox="1"/>
          <p:nvPr/>
        </p:nvSpPr>
        <p:spPr>
          <a:xfrm>
            <a:off x="4612549" y="1407738"/>
            <a:ext cx="2085975" cy="369332"/>
          </a:xfrm>
          <a:prstGeom prst="rect">
            <a:avLst/>
          </a:prstGeom>
          <a:noFill/>
        </p:spPr>
        <p:txBody>
          <a:bodyPr wrap="square" rtlCol="0">
            <a:spAutoFit/>
          </a:bodyPr>
          <a:lstStyle/>
          <a:p>
            <a:r>
              <a:rPr lang="en-US" dirty="0" smtClean="0"/>
              <a:t>NO</a:t>
            </a:r>
            <a:r>
              <a:rPr lang="en-US" baseline="-25000" dirty="0" smtClean="0"/>
              <a:t>2</a:t>
            </a:r>
            <a:r>
              <a:rPr lang="en-US" dirty="0" smtClean="0"/>
              <a:t> Trends</a:t>
            </a:r>
            <a:endParaRPr lang="en-US" dirty="0"/>
          </a:p>
        </p:txBody>
      </p:sp>
      <p:pic>
        <p:nvPicPr>
          <p:cNvPr id="8" name="Picture 7"/>
          <p:cNvPicPr/>
          <p:nvPr/>
        </p:nvPicPr>
        <p:blipFill>
          <a:blip r:embed="rId5" cstate="print"/>
          <a:srcRect/>
          <a:stretch>
            <a:fillRect/>
          </a:stretch>
        </p:blipFill>
        <p:spPr bwMode="auto">
          <a:xfrm>
            <a:off x="365156" y="4506604"/>
            <a:ext cx="3219450" cy="2324100"/>
          </a:xfrm>
          <a:prstGeom prst="rect">
            <a:avLst/>
          </a:prstGeom>
          <a:noFill/>
          <a:ln w="9525">
            <a:noFill/>
            <a:miter lim="800000"/>
            <a:headEnd/>
            <a:tailEnd/>
          </a:ln>
        </p:spPr>
      </p:pic>
      <p:sp>
        <p:nvSpPr>
          <p:cNvPr id="9" name="TextBox 8"/>
          <p:cNvSpPr txBox="1"/>
          <p:nvPr/>
        </p:nvSpPr>
        <p:spPr>
          <a:xfrm>
            <a:off x="1329518" y="4226864"/>
            <a:ext cx="2085975" cy="369332"/>
          </a:xfrm>
          <a:prstGeom prst="rect">
            <a:avLst/>
          </a:prstGeom>
          <a:noFill/>
        </p:spPr>
        <p:txBody>
          <a:bodyPr wrap="square" rtlCol="0">
            <a:spAutoFit/>
          </a:bodyPr>
          <a:lstStyle/>
          <a:p>
            <a:r>
              <a:rPr lang="en-US" dirty="0" smtClean="0"/>
              <a:t>SO</a:t>
            </a:r>
            <a:r>
              <a:rPr lang="en-US" baseline="-25000" dirty="0" smtClean="0"/>
              <a:t>2</a:t>
            </a:r>
            <a:r>
              <a:rPr lang="en-US" dirty="0" smtClean="0"/>
              <a:t> Trends</a:t>
            </a:r>
            <a:endParaRPr lang="en-US" dirty="0"/>
          </a:p>
        </p:txBody>
      </p:sp>
      <p:sp>
        <p:nvSpPr>
          <p:cNvPr id="10" name="Content Placeholder 2"/>
          <p:cNvSpPr>
            <a:spLocks noGrp="1"/>
          </p:cNvSpPr>
          <p:nvPr>
            <p:ph idx="1"/>
          </p:nvPr>
        </p:nvSpPr>
        <p:spPr>
          <a:xfrm>
            <a:off x="6914359" y="1897038"/>
            <a:ext cx="4850011" cy="2415655"/>
          </a:xfrm>
        </p:spPr>
        <p:txBody>
          <a:bodyPr>
            <a:normAutofit/>
          </a:bodyPr>
          <a:lstStyle/>
          <a:p>
            <a:r>
              <a:rPr lang="en-US" dirty="0" smtClean="0"/>
              <a:t>Sampling height?</a:t>
            </a:r>
          </a:p>
          <a:p>
            <a:r>
              <a:rPr lang="en-US" dirty="0" smtClean="0"/>
              <a:t>Post-</a:t>
            </a:r>
            <a:r>
              <a:rPr lang="en-US" dirty="0" err="1" smtClean="0"/>
              <a:t>Diwali</a:t>
            </a:r>
            <a:r>
              <a:rPr lang="en-US" dirty="0" smtClean="0"/>
              <a:t> data?</a:t>
            </a:r>
          </a:p>
          <a:p>
            <a:r>
              <a:rPr lang="en-US" dirty="0" smtClean="0"/>
              <a:t>Multiple years</a:t>
            </a:r>
            <a:endParaRPr lang="en-US" dirty="0" smtClean="0"/>
          </a:p>
          <a:p>
            <a:endParaRPr lang="en-US" dirty="0"/>
          </a:p>
        </p:txBody>
      </p:sp>
      <p:pic>
        <p:nvPicPr>
          <p:cNvPr id="5121" name="Picture 1"/>
          <p:cNvPicPr>
            <a:picLocks noChangeAspect="1" noChangeArrowheads="1"/>
          </p:cNvPicPr>
          <p:nvPr/>
        </p:nvPicPr>
        <p:blipFill>
          <a:blip r:embed="rId6" cstate="print"/>
          <a:srcRect l="25279" t="45056" r="23323" b="36380"/>
          <a:stretch>
            <a:fillRect/>
          </a:stretch>
        </p:blipFill>
        <p:spPr bwMode="auto">
          <a:xfrm>
            <a:off x="3421079" y="4640235"/>
            <a:ext cx="8770921" cy="1781034"/>
          </a:xfrm>
          <a:prstGeom prst="rect">
            <a:avLst/>
          </a:prstGeom>
          <a:noFill/>
          <a:ln w="9525">
            <a:noFill/>
            <a:miter lim="800000"/>
            <a:headEnd/>
            <a:tailEnd/>
          </a:ln>
        </p:spPr>
      </p:pic>
    </p:spTree>
    <p:extLst>
      <p:ext uri="{BB962C8B-B14F-4D97-AF65-F5344CB8AC3E}">
        <p14:creationId xmlns:p14="http://schemas.microsoft.com/office/powerpoint/2010/main" xmlns="" val="3229041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Atlanta Results</a:t>
            </a:r>
            <a:endParaRPr lang="en-US" dirty="0"/>
          </a:p>
        </p:txBody>
      </p:sp>
      <p:graphicFrame>
        <p:nvGraphicFramePr>
          <p:cNvPr id="5" name="Chart 4"/>
          <p:cNvGraphicFramePr/>
          <p:nvPr>
            <p:extLst>
              <p:ext uri="{D42A27DB-BD31-4B8C-83A1-F6EECF244321}">
                <p14:modId xmlns:p14="http://schemas.microsoft.com/office/powerpoint/2010/main" xmlns="" val="888137513"/>
              </p:ext>
            </p:extLst>
          </p:nvPr>
        </p:nvGraphicFramePr>
        <p:xfrm>
          <a:off x="2371725" y="1487805"/>
          <a:ext cx="5943600" cy="27203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xmlns="" val="1705901623"/>
              </p:ext>
            </p:extLst>
          </p:nvPr>
        </p:nvGraphicFramePr>
        <p:xfrm>
          <a:off x="2362200" y="4137660"/>
          <a:ext cx="5943600" cy="27203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933922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679</TotalTime>
  <Words>1915</Words>
  <Application>Microsoft Office PowerPoint</Application>
  <PresentationFormat>Custom</PresentationFormat>
  <Paragraphs>236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Facet</vt:lpstr>
      <vt:lpstr>Effects of Fireworks on Ambient  Air Quality</vt:lpstr>
      <vt:lpstr>Slide 2</vt:lpstr>
      <vt:lpstr>Health Effects</vt:lpstr>
      <vt:lpstr>Cultural Background</vt:lpstr>
      <vt:lpstr>Case Study: Delhi, India</vt:lpstr>
      <vt:lpstr>Delhi Results</vt:lpstr>
      <vt:lpstr>Case Study: Lucknow, India</vt:lpstr>
      <vt:lpstr>Lucknow Results</vt:lpstr>
      <vt:lpstr>Atlanta Results</vt:lpstr>
      <vt:lpstr>Atlanta Results</vt:lpstr>
      <vt:lpstr>Limitations to the Atlanta Data</vt:lpstr>
      <vt:lpstr>Conclusion</vt:lpstr>
    </vt:vector>
  </TitlesOfParts>
  <Company>Georgia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Murali, Adhithiya</dc:creator>
  <cp:lastModifiedBy>Tianlin</cp:lastModifiedBy>
  <cp:revision>75</cp:revision>
  <dcterms:created xsi:type="dcterms:W3CDTF">2013-04-25T00:10:10Z</dcterms:created>
  <dcterms:modified xsi:type="dcterms:W3CDTF">2013-04-25T20:32:21Z</dcterms:modified>
</cp:coreProperties>
</file>