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3" r:id="rId10"/>
    <p:sldId id="264" r:id="rId11"/>
    <p:sldId id="265" r:id="rId12"/>
    <p:sldId id="266" r:id="rId13"/>
    <p:sldId id="271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5" autoAdjust="0"/>
  </p:normalViewPr>
  <p:slideViewPr>
    <p:cSldViewPr snapToGrid="0" snapToObjects="1"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B16F-E3BF-6442-9F5F-BB524C41E3E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AE4E2-42E8-6048-A40B-CC7E710E6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6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variances with a period of 30 days or more are removed, and only higher-frequency variations are kept).  30 days is chosen as the cutoff because this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E4E2-42E8-6048-A40B-CC7E710E68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9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Gilbert </a:t>
            </a:r>
            <a:r>
              <a:rPr lang="en-US" dirty="0" err="1" smtClean="0"/>
              <a:t>Strang</a:t>
            </a:r>
            <a:r>
              <a:rPr lang="en-US" dirty="0" smtClean="0"/>
              <a:t>, author of the classic textbook Linear Algebra and Its Applications, once referred to the fast Fourier transform, or FFT, as “the most important numerical algorithm in our lifetime.”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E4E2-42E8-6048-A40B-CC7E710E68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49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Kwiatkowski-Phillips-Schmidt-Shin (KPSS)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stationarity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showed both ∆’s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stationary</a:t>
            </a:r>
          </a:p>
          <a:p>
            <a:pPr algn="just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E4E2-42E8-6048-A40B-CC7E710E68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4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contribution to total variance at given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E4E2-42E8-6048-A40B-CC7E710E68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65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E4E2-42E8-6048-A40B-CC7E710E68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77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FBBD78-DF7B-FB4A-A93D-61A0C498B8BA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A13CC50-FEBD-F14C-B2A8-09FCA894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the long- and short-term </a:t>
            </a:r>
            <a:r>
              <a:rPr lang="en-US" dirty="0" smtClean="0"/>
              <a:t>variations in </a:t>
            </a:r>
            <a:r>
              <a:rPr lang="en-US" dirty="0"/>
              <a:t>meteorology in Atlanta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Lucas Henneman</a:t>
            </a:r>
          </a:p>
          <a:p>
            <a:r>
              <a:rPr lang="en-US" dirty="0" smtClean="0"/>
              <a:t>25 April, 2013</a:t>
            </a:r>
          </a:p>
          <a:p>
            <a:endParaRPr lang="en-US" dirty="0"/>
          </a:p>
        </p:txBody>
      </p:sp>
      <p:pic>
        <p:nvPicPr>
          <p:cNvPr id="4" name="Picture 3" descr="Temp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348" y="4588957"/>
            <a:ext cx="6264884" cy="22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5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34"/>
            <a:ext cx="8229600" cy="1143000"/>
          </a:xfrm>
        </p:spPr>
        <p:txBody>
          <a:bodyPr/>
          <a:lstStyle/>
          <a:p>
            <a:r>
              <a:rPr lang="en-US" dirty="0" smtClean="0"/>
              <a:t>Spectral Analysis</a:t>
            </a:r>
            <a:endParaRPr lang="en-US" dirty="0"/>
          </a:p>
        </p:txBody>
      </p:sp>
      <p:pic>
        <p:nvPicPr>
          <p:cNvPr id="5" name="Picture 4" descr="Temp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3653" y="1108931"/>
            <a:ext cx="7963093" cy="2876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0820" y="1108931"/>
            <a:ext cx="2825614" cy="287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Year Method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3653" y="3941832"/>
            <a:ext cx="7963093" cy="2878029"/>
            <a:chOff x="613653" y="3941832"/>
            <a:chExt cx="7963093" cy="2878029"/>
          </a:xfrm>
        </p:grpSpPr>
        <p:pic>
          <p:nvPicPr>
            <p:cNvPr id="6" name="Picture 5" descr="Temp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3653" y="3943325"/>
              <a:ext cx="7963093" cy="28765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10820" y="3941832"/>
              <a:ext cx="2825614" cy="2870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FFT Method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545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56721"/>
            <a:ext cx="8042276" cy="731086"/>
          </a:xfrm>
        </p:spPr>
        <p:txBody>
          <a:bodyPr/>
          <a:lstStyle/>
          <a:p>
            <a:r>
              <a:rPr lang="en-US" dirty="0" smtClean="0"/>
              <a:t>Spectral Analysis</a:t>
            </a:r>
            <a:endParaRPr lang="en-US" dirty="0"/>
          </a:p>
        </p:txBody>
      </p:sp>
      <p:pic>
        <p:nvPicPr>
          <p:cNvPr id="4" name="Picture 3" descr="Temp1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02" y="1108931"/>
            <a:ext cx="7963093" cy="2876536"/>
          </a:xfrm>
          <a:prstGeom prst="rect">
            <a:avLst/>
          </a:prstGeom>
        </p:spPr>
      </p:pic>
      <p:pic>
        <p:nvPicPr>
          <p:cNvPr id="5" name="Picture 4" descr="Temp2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02" y="3999736"/>
            <a:ext cx="7963093" cy="2876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820" y="1108931"/>
            <a:ext cx="2825614" cy="287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Year Method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6549" y="3998908"/>
            <a:ext cx="2825614" cy="287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FFT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3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methods are effective at removing the annual component of a meteorological signal</a:t>
            </a:r>
          </a:p>
          <a:p>
            <a:r>
              <a:rPr lang="en-US" dirty="0" smtClean="0"/>
              <a:t>Both methods produce ∆’s that are stationary (validated by KPSS hypothesis test)</a:t>
            </a:r>
          </a:p>
          <a:p>
            <a:r>
              <a:rPr lang="en-US" dirty="0" smtClean="0"/>
              <a:t>The Mean Year method imperfectly preserves frequencies below a period of 30 days</a:t>
            </a:r>
          </a:p>
          <a:p>
            <a:r>
              <a:rPr lang="en-US" dirty="0" smtClean="0"/>
              <a:t>The FFT Filter method allows for precise removal of variations at known frequencies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the need for </a:t>
            </a:r>
            <a:r>
              <a:rPr lang="en-US" dirty="0" err="1" smtClean="0"/>
              <a:t>detrending</a:t>
            </a:r>
            <a:r>
              <a:rPr lang="en-US" dirty="0" smtClean="0"/>
              <a:t> before application of FFT filter (likely not necessary for temperature)</a:t>
            </a:r>
          </a:p>
          <a:p>
            <a:r>
              <a:rPr lang="en-US" dirty="0" smtClean="0"/>
              <a:t>Apply the FFT method to other meteorological and pollution variables to quantify meteorological affect on gas-phase species concentrations</a:t>
            </a:r>
          </a:p>
          <a:p>
            <a:r>
              <a:rPr lang="en-US" dirty="0" smtClean="0"/>
              <a:t>Use the analysis to link higher daily deviations with specific met variables (e.g. ozone with higher incoming solar radiation)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zone_sinemeth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662" y="0"/>
            <a:ext cx="6778619" cy="2326072"/>
          </a:xfrm>
          <a:prstGeom prst="rect">
            <a:avLst/>
          </a:prstGeom>
        </p:spPr>
      </p:pic>
      <p:pic>
        <p:nvPicPr>
          <p:cNvPr id="5" name="Picture 4" descr="CO_sinemetho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662" y="2283266"/>
            <a:ext cx="6778619" cy="2326072"/>
          </a:xfrm>
          <a:prstGeom prst="rect">
            <a:avLst/>
          </a:prstGeom>
        </p:spPr>
      </p:pic>
      <p:pic>
        <p:nvPicPr>
          <p:cNvPr id="6" name="Picture 5" descr="NOx_sinemetho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662" y="4531928"/>
            <a:ext cx="6778619" cy="23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4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en-US" dirty="0" err="1"/>
              <a:t>Duchon</a:t>
            </a:r>
            <a:r>
              <a:rPr lang="en-US" dirty="0"/>
              <a:t>, C. and Hale, R. (2012) Fourier Analysis, in Time Series Analysis in Meteorology and Climatology: An Introduction, John Wiley &amp; Sons, Ltd, </a:t>
            </a:r>
            <a:r>
              <a:rPr lang="en-US" dirty="0" err="1"/>
              <a:t>Chichester</a:t>
            </a:r>
            <a:r>
              <a:rPr lang="en-US" dirty="0"/>
              <a:t>, UK. </a:t>
            </a:r>
            <a:r>
              <a:rPr lang="en-US" dirty="0" err="1"/>
              <a:t>doi</a:t>
            </a:r>
            <a:r>
              <a:rPr lang="en-US" dirty="0"/>
              <a:t>: 10.1002/9781119953104.ch1</a:t>
            </a:r>
          </a:p>
          <a:p>
            <a:pPr marL="457200" indent="-457200">
              <a:buNone/>
            </a:pPr>
            <a:r>
              <a:rPr lang="en-US" dirty="0" err="1"/>
              <a:t>Kuebler</a:t>
            </a:r>
            <a:r>
              <a:rPr lang="en-US" dirty="0"/>
              <a:t>, J., Van den Bergh, H., &amp; Russell, A. G. (2001). Long-term trends of primary and secondary pollutant concentrations in Switzerland and their response to emission controls and economic changes. </a:t>
            </a:r>
            <a:r>
              <a:rPr lang="en-US" i="1" dirty="0"/>
              <a:t>Atmospheric Environment</a:t>
            </a:r>
            <a:r>
              <a:rPr lang="en-US" dirty="0"/>
              <a:t>, </a:t>
            </a:r>
            <a:r>
              <a:rPr lang="en-US" i="1" dirty="0"/>
              <a:t>35</a:t>
            </a:r>
            <a:r>
              <a:rPr lang="en-US" dirty="0"/>
              <a:t>(8), 1351–1363. doi:10.1016/S1352-2310(00)00401-</a:t>
            </a:r>
            <a:r>
              <a:rPr lang="en-US" dirty="0" smtClean="0"/>
              <a:t>5</a:t>
            </a:r>
          </a:p>
          <a:p>
            <a:pPr marL="457200" indent="-457200">
              <a:buNone/>
            </a:pPr>
            <a:r>
              <a:rPr lang="en-US" dirty="0"/>
              <a:t>Kwiatkowski, D., P. C. B. Phillips, P. Schmidt and Y. Shin. "Testing the Null Hypothesis of </a:t>
            </a:r>
            <a:r>
              <a:rPr lang="en-US" dirty="0" err="1"/>
              <a:t>Stationarity</a:t>
            </a:r>
            <a:r>
              <a:rPr lang="en-US" dirty="0"/>
              <a:t> against the Alternative of a Unit Root." </a:t>
            </a:r>
            <a:r>
              <a:rPr lang="en-US" i="1" dirty="0"/>
              <a:t>Journal of Econometrics</a:t>
            </a:r>
            <a:r>
              <a:rPr lang="en-US" dirty="0"/>
              <a:t>. Vol. 54, 1992, pp. 159–178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None/>
            </a:pPr>
            <a:r>
              <a:rPr lang="en-US" dirty="0" err="1"/>
              <a:t>Rao</a:t>
            </a:r>
            <a:r>
              <a:rPr lang="en-US" dirty="0"/>
              <a:t>, S., &amp; </a:t>
            </a:r>
            <a:r>
              <a:rPr lang="en-US" dirty="0" err="1"/>
              <a:t>Zurbenko</a:t>
            </a:r>
            <a:r>
              <a:rPr lang="en-US" dirty="0"/>
              <a:t>, I. (1994). Detecting and tracking changes in ozone air quality. </a:t>
            </a:r>
            <a:r>
              <a:rPr lang="en-US" i="1" dirty="0"/>
              <a:t>Air &amp; waste</a:t>
            </a:r>
            <a:r>
              <a:rPr lang="en-US" dirty="0"/>
              <a:t>, </a:t>
            </a:r>
            <a:r>
              <a:rPr lang="en-US" i="1" dirty="0"/>
              <a:t>44</a:t>
            </a:r>
            <a:r>
              <a:rPr lang="en-US" dirty="0"/>
              <a:t>, 1089–1092. Retrieved from http://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/abs/10.1080/10473289.1994.10467303</a:t>
            </a:r>
          </a:p>
          <a:p>
            <a:pPr marL="457200" indent="-457200">
              <a:buNone/>
            </a:pPr>
            <a:r>
              <a:rPr lang="en-US" dirty="0"/>
              <a:t>Stull, R. B. (1988). Ch. 8: Some Mathematical &amp; Conceptual Tools: Part 2. Time Series. </a:t>
            </a:r>
            <a:r>
              <a:rPr lang="en-US" i="1" dirty="0"/>
              <a:t>Introduction to Boundary Layer Meteorology</a:t>
            </a:r>
            <a:r>
              <a:rPr lang="en-US" dirty="0"/>
              <a:t>.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1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5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health outcomes due to high </a:t>
            </a:r>
            <a:r>
              <a:rPr lang="en-US" dirty="0"/>
              <a:t>levels of air pollution have been addressed by enacting regulations on </a:t>
            </a:r>
            <a:r>
              <a:rPr lang="en-US" dirty="0" smtClean="0"/>
              <a:t>polluters </a:t>
            </a:r>
          </a:p>
          <a:p>
            <a:r>
              <a:rPr lang="en-US" dirty="0"/>
              <a:t>I</a:t>
            </a:r>
            <a:r>
              <a:rPr lang="en-US" dirty="0" smtClean="0"/>
              <a:t>ndustry</a:t>
            </a:r>
            <a:r>
              <a:rPr lang="en-US" dirty="0"/>
              <a:t>, </a:t>
            </a:r>
            <a:r>
              <a:rPr lang="en-US" dirty="0" smtClean="0"/>
              <a:t>researchers, </a:t>
            </a:r>
            <a:r>
              <a:rPr lang="en-US" dirty="0"/>
              <a:t>and policy-</a:t>
            </a:r>
            <a:r>
              <a:rPr lang="en-US" dirty="0" smtClean="0"/>
              <a:t>makers are interested in the effectiveness of these regulations </a:t>
            </a:r>
          </a:p>
          <a:p>
            <a:r>
              <a:rPr lang="en-US" dirty="0" smtClean="0"/>
              <a:t>Statistical techniques can be used to separate changes in air quality due to emissions from changes due to meteorological fluctuations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23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methods for </a:t>
            </a:r>
            <a:r>
              <a:rPr lang="en-US" dirty="0"/>
              <a:t>isolating variations at specific frequencies in a daily time series of maximum </a:t>
            </a:r>
            <a:r>
              <a:rPr lang="en-US" dirty="0" smtClean="0"/>
              <a:t>temperature</a:t>
            </a:r>
          </a:p>
          <a:p>
            <a:r>
              <a:rPr lang="en-US" dirty="0" smtClean="0"/>
              <a:t>Use these results to </a:t>
            </a:r>
            <a:r>
              <a:rPr lang="en-US" dirty="0"/>
              <a:t>remove </a:t>
            </a:r>
            <a:r>
              <a:rPr lang="en-US" dirty="0" smtClean="0"/>
              <a:t>fluctuations </a:t>
            </a:r>
            <a:r>
              <a:rPr lang="en-US" dirty="0"/>
              <a:t>in measured gas-phase pollutant concentrations caused by </a:t>
            </a:r>
            <a:r>
              <a:rPr lang="en-US" dirty="0" smtClean="0"/>
              <a:t>meteorology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776"/>
            <a:ext cx="8229600" cy="5250963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 daily gas-phase species concentration signal can be decomposed into 5 elements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Similarly</a:t>
            </a:r>
            <a:r>
              <a:rPr lang="en-US" dirty="0"/>
              <a:t>, a daily meteorological signal can be decomposed into 4 elements</a:t>
            </a:r>
            <a:r>
              <a:rPr lang="en-US" dirty="0" smtClean="0"/>
              <a:t>:</a:t>
            </a:r>
            <a:endParaRPr lang="en-US" dirty="0"/>
          </a:p>
          <a:p>
            <a:pPr marL="0" indent="0" algn="ctr">
              <a:buNone/>
              <a:tabLst>
                <a:tab pos="1370013" algn="l"/>
              </a:tabLst>
            </a:pPr>
            <a:endParaRPr lang="en-US" i="1" dirty="0" smtClean="0"/>
          </a:p>
          <a:p>
            <a:pPr marL="0" indent="0" algn="ctr">
              <a:buNone/>
              <a:tabLst>
                <a:tab pos="1370013" algn="l"/>
              </a:tabLst>
            </a:pPr>
            <a:endParaRPr lang="en-US" dirty="0"/>
          </a:p>
          <a:p>
            <a:pPr marL="0" indent="0">
              <a:buNone/>
              <a:tabLst>
                <a:tab pos="912813" algn="l"/>
              </a:tabLst>
            </a:pPr>
            <a:r>
              <a:rPr lang="en-US" b="1" dirty="0" smtClean="0"/>
              <a:t>LT</a:t>
            </a:r>
            <a:r>
              <a:rPr lang="en-US" dirty="0"/>
              <a:t>: long-term (&gt;365 days)</a:t>
            </a:r>
          </a:p>
          <a:p>
            <a:pPr marL="0" indent="0">
              <a:buNone/>
              <a:tabLst>
                <a:tab pos="912813" algn="l"/>
              </a:tabLst>
            </a:pPr>
            <a:r>
              <a:rPr lang="en-US" b="1" dirty="0" smtClean="0"/>
              <a:t>S</a:t>
            </a:r>
            <a:r>
              <a:rPr lang="en-US" dirty="0"/>
              <a:t>: seasonal and long </a:t>
            </a:r>
            <a:r>
              <a:rPr lang="en-US" dirty="0" err="1"/>
              <a:t>meso</a:t>
            </a:r>
            <a:r>
              <a:rPr lang="en-US" dirty="0"/>
              <a:t>-scale (</a:t>
            </a:r>
            <a:r>
              <a:rPr lang="en-US" dirty="0" smtClean="0"/>
              <a:t>30–365 </a:t>
            </a:r>
            <a:r>
              <a:rPr lang="en-US" dirty="0"/>
              <a:t>days)</a:t>
            </a:r>
          </a:p>
          <a:p>
            <a:pPr marL="0" indent="0">
              <a:buNone/>
              <a:tabLst>
                <a:tab pos="912813" algn="l"/>
              </a:tabLst>
            </a:pPr>
            <a:r>
              <a:rPr lang="en-US" b="1" dirty="0" smtClean="0"/>
              <a:t>W</a:t>
            </a:r>
            <a:r>
              <a:rPr lang="en-US" dirty="0"/>
              <a:t>: weekly–present only in pollutant signal (7 days</a:t>
            </a:r>
            <a:r>
              <a:rPr lang="en-US" dirty="0" smtClean="0"/>
              <a:t>)</a:t>
            </a:r>
          </a:p>
          <a:p>
            <a:pPr marL="0" indent="0">
              <a:buNone/>
              <a:tabLst>
                <a:tab pos="912813" algn="l"/>
              </a:tabLst>
            </a:pPr>
            <a:r>
              <a:rPr lang="en-US" b="1" dirty="0" smtClean="0"/>
              <a:t>STM</a:t>
            </a:r>
            <a:r>
              <a:rPr lang="en-US" dirty="0" smtClean="0"/>
              <a:t>: short-term meteorological (&lt;30 days)</a:t>
            </a:r>
          </a:p>
          <a:p>
            <a:pPr marL="0" indent="0">
              <a:buNone/>
              <a:tabLst>
                <a:tab pos="912813" algn="l"/>
              </a:tabLst>
            </a:pPr>
            <a:r>
              <a:rPr lang="en-US" b="1" dirty="0" smtClean="0"/>
              <a:t>WN</a:t>
            </a:r>
            <a:r>
              <a:rPr lang="en-US" dirty="0"/>
              <a:t>: white-noise (~1 day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0120639"/>
              </p:ext>
            </p:extLst>
          </p:nvPr>
        </p:nvGraphicFramePr>
        <p:xfrm>
          <a:off x="2143430" y="2330265"/>
          <a:ext cx="5025658" cy="425530"/>
        </p:xfrm>
        <a:graphic>
          <a:graphicData uri="http://schemas.openxmlformats.org/presentationml/2006/ole">
            <p:oleObj spid="_x0000_s4130" name="Equation" r:id="rId3" imgW="2386080" imgH="1918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1381477"/>
              </p:ext>
            </p:extLst>
          </p:nvPr>
        </p:nvGraphicFramePr>
        <p:xfrm>
          <a:off x="2451288" y="3795862"/>
          <a:ext cx="4470043" cy="416530"/>
        </p:xfrm>
        <a:graphic>
          <a:graphicData uri="http://schemas.openxmlformats.org/presentationml/2006/ole">
            <p:oleObj spid="_x0000_s4131" name="Equation" r:id="rId4" imgW="2157480" imgH="1918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09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5247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Data</a:t>
            </a:r>
            <a:endParaRPr lang="en-US" sz="4400" b="0" dirty="0"/>
          </a:p>
        </p:txBody>
      </p:sp>
      <p:pic>
        <p:nvPicPr>
          <p:cNvPr id="5" name="Picture 142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8" b="15738"/>
          <a:stretch/>
        </p:blipFill>
        <p:spPr bwMode="auto">
          <a:xfrm>
            <a:off x="4743450" y="984556"/>
            <a:ext cx="3840163" cy="36528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52470" cy="4691063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Temperature from the Jefferson Street monitoring station in downtown Atlanta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Time period: January 2000 – December 2011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Max Temperature used for a daily metric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ess than 10% blank values in the Jefferson Street data, estimated with linear interpolation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4301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Year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Adapted from </a:t>
            </a:r>
            <a:r>
              <a:rPr lang="en-US" sz="1800" dirty="0" err="1"/>
              <a:t>Kuebler</a:t>
            </a:r>
            <a:r>
              <a:rPr lang="en-US" sz="1800" dirty="0"/>
              <a:t> et al. (2002). </a:t>
            </a:r>
            <a:endParaRPr lang="en-US" sz="1800" dirty="0" smtClean="0"/>
          </a:p>
          <a:p>
            <a:r>
              <a:rPr lang="en-US" sz="1800" dirty="0"/>
              <a:t>L</a:t>
            </a:r>
            <a:r>
              <a:rPr lang="en-US" sz="1800" dirty="0" smtClean="0"/>
              <a:t>ong</a:t>
            </a:r>
            <a:r>
              <a:rPr lang="en-US" sz="1800" dirty="0"/>
              <a:t>-term (</a:t>
            </a:r>
            <a:r>
              <a:rPr lang="en-US" sz="1800" b="1" i="1" dirty="0"/>
              <a:t>LT</a:t>
            </a:r>
            <a:r>
              <a:rPr lang="en-US" sz="1800" dirty="0"/>
              <a:t>) component is captured with the Kolmogorov-</a:t>
            </a:r>
            <a:r>
              <a:rPr lang="en-US" sz="1800" dirty="0" err="1"/>
              <a:t>Zurbenko</a:t>
            </a:r>
            <a:r>
              <a:rPr lang="en-US" sz="1800" dirty="0"/>
              <a:t> (KZ) filter, </a:t>
            </a:r>
            <a:r>
              <a:rPr lang="en-US" sz="1800" dirty="0" smtClean="0"/>
              <a:t>(365-day averaging window passed three times) </a:t>
            </a:r>
            <a:r>
              <a:rPr lang="en-US" sz="1800" dirty="0"/>
              <a:t>(</a:t>
            </a:r>
            <a:r>
              <a:rPr lang="en-US" sz="1800" dirty="0" err="1"/>
              <a:t>Rao</a:t>
            </a:r>
            <a:r>
              <a:rPr lang="en-US" sz="1800" dirty="0"/>
              <a:t> &amp; </a:t>
            </a:r>
            <a:r>
              <a:rPr lang="en-US" sz="1800" dirty="0" err="1"/>
              <a:t>Zurbenko</a:t>
            </a:r>
            <a:r>
              <a:rPr lang="en-US" sz="1800" dirty="0"/>
              <a:t>, 1994</a:t>
            </a:r>
            <a:r>
              <a:rPr lang="en-US" sz="1800" dirty="0" smtClean="0"/>
              <a:t>) </a:t>
            </a:r>
            <a:r>
              <a:rPr lang="en-US" sz="1800" dirty="0"/>
              <a:t>	</a:t>
            </a:r>
            <a:endParaRPr lang="en-US" sz="1800" dirty="0" smtClean="0"/>
          </a:p>
          <a:p>
            <a:r>
              <a:rPr lang="en-US" sz="1800" dirty="0" smtClean="0"/>
              <a:t>Seasonal (</a:t>
            </a:r>
            <a:r>
              <a:rPr lang="en-US" sz="1800" b="1" i="1" dirty="0" smtClean="0"/>
              <a:t>S</a:t>
            </a:r>
            <a:r>
              <a:rPr lang="en-US" sz="1800" dirty="0"/>
              <a:t>) element is captured by averaging each day over the N years of data (here, 12 years) to create a Mean Year (</a:t>
            </a:r>
            <a:r>
              <a:rPr lang="en-US" sz="1800" i="1" dirty="0"/>
              <a:t>MY</a:t>
            </a:r>
            <a:r>
              <a:rPr lang="en-US" sz="1800" dirty="0" smtClean="0"/>
              <a:t>), which is smoothed </a:t>
            </a:r>
            <a:r>
              <a:rPr lang="en-US" sz="1800" dirty="0"/>
              <a:t>with a local regression loess </a:t>
            </a:r>
            <a:r>
              <a:rPr lang="en-US" sz="1800" dirty="0" smtClean="0"/>
              <a:t>smoother</a:t>
            </a:r>
          </a:p>
          <a:p>
            <a:pPr marL="0" indent="0" algn="ctr">
              <a:buNone/>
            </a:pPr>
            <a:r>
              <a:rPr lang="en-US" sz="1800" i="1" dirty="0" smtClean="0"/>
              <a:t>s[MY(t)] = S</a:t>
            </a:r>
            <a:r>
              <a:rPr lang="en-US" sz="1800" i="1" dirty="0"/>
              <a:t>(t)</a:t>
            </a:r>
            <a:endParaRPr lang="en-US" sz="1800" dirty="0"/>
          </a:p>
          <a:p>
            <a:r>
              <a:rPr lang="en-US" sz="1800" dirty="0" smtClean="0"/>
              <a:t>Subtracting </a:t>
            </a:r>
            <a:r>
              <a:rPr lang="en-US" sz="1800" i="1" dirty="0"/>
              <a:t>LT</a:t>
            </a:r>
            <a:r>
              <a:rPr lang="en-US" sz="1800" dirty="0"/>
              <a:t> and </a:t>
            </a:r>
            <a:r>
              <a:rPr lang="en-US" sz="1800" i="1" dirty="0"/>
              <a:t>S</a:t>
            </a:r>
            <a:r>
              <a:rPr lang="en-US" sz="1800" dirty="0"/>
              <a:t> from the original signal yields the daily deviations, or </a:t>
            </a:r>
            <a:r>
              <a:rPr lang="en-US" sz="1800" i="1" dirty="0"/>
              <a:t>∆</a:t>
            </a:r>
            <a:r>
              <a:rPr lang="en-US" sz="1800" i="1" baseline="-25000" dirty="0"/>
              <a:t>1</a:t>
            </a:r>
            <a:r>
              <a:rPr lang="en-US" sz="1800" dirty="0"/>
              <a:t>’s.</a:t>
            </a:r>
          </a:p>
          <a:p>
            <a:pPr marL="0" indent="0" algn="ctr">
              <a:buNone/>
            </a:pPr>
            <a:r>
              <a:rPr lang="en-US" sz="1800" i="1" dirty="0" smtClean="0"/>
              <a:t>Signal – LT – MY = STM + WN = ∆</a:t>
            </a:r>
            <a:r>
              <a:rPr lang="en-US" sz="1800" i="1" baseline="-25000" dirty="0" smtClean="0"/>
              <a:t>1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1834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8687"/>
            <a:ext cx="8042276" cy="1336956"/>
          </a:xfrm>
        </p:spPr>
        <p:txBody>
          <a:bodyPr/>
          <a:lstStyle/>
          <a:p>
            <a:r>
              <a:rPr lang="en-US" dirty="0" smtClean="0"/>
              <a:t>Fast Fourier Transform </a:t>
            </a:r>
            <a:br>
              <a:rPr lang="en-US" dirty="0" smtClean="0"/>
            </a:br>
            <a:r>
              <a:rPr lang="en-US" dirty="0" smtClean="0"/>
              <a:t>Filter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71312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Adapted </a:t>
            </a:r>
            <a:r>
              <a:rPr lang="en-US" dirty="0"/>
              <a:t>to </a:t>
            </a:r>
            <a:r>
              <a:rPr lang="en-US" dirty="0" smtClean="0"/>
              <a:t>isolate specific frequencies of variations of meteorological and air pollution signals </a:t>
            </a:r>
            <a:endParaRPr lang="en-US" i="1" dirty="0" smtClean="0"/>
          </a:p>
          <a:p>
            <a:r>
              <a:rPr lang="en-US" i="1" dirty="0" smtClean="0"/>
              <a:t>LT </a:t>
            </a:r>
            <a:r>
              <a:rPr lang="en-US" dirty="0"/>
              <a:t>and </a:t>
            </a:r>
            <a:r>
              <a:rPr lang="en-US" i="1" dirty="0"/>
              <a:t>S </a:t>
            </a:r>
            <a:r>
              <a:rPr lang="en-US" dirty="0"/>
              <a:t>are both removed using the low-pass FFT filter with a cutoff of 30 days </a:t>
            </a:r>
            <a:r>
              <a:rPr lang="en-US" dirty="0" smtClean="0"/>
              <a:t>(the </a:t>
            </a:r>
            <a:r>
              <a:rPr lang="en-US" dirty="0"/>
              <a:t>upper limit of </a:t>
            </a:r>
            <a:r>
              <a:rPr lang="en-US" dirty="0" err="1"/>
              <a:t>meso</a:t>
            </a:r>
            <a:r>
              <a:rPr lang="en-US" dirty="0"/>
              <a:t>-scale </a:t>
            </a:r>
            <a:r>
              <a:rPr lang="en-US" dirty="0" smtClean="0"/>
              <a:t>meteorology–e.g. hurricanes </a:t>
            </a:r>
            <a:r>
              <a:rPr lang="en-US" dirty="0"/>
              <a:t>and </a:t>
            </a:r>
            <a:r>
              <a:rPr lang="en-US" dirty="0" smtClean="0"/>
              <a:t>fronts)  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LT + S = FFT</a:t>
            </a:r>
            <a:r>
              <a:rPr lang="en-US" i="1" baseline="-25000" dirty="0"/>
              <a:t>&gt;30</a:t>
            </a:r>
            <a:r>
              <a:rPr lang="en-US" i="1" dirty="0"/>
              <a:t>(Signal)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Signal – FFT</a:t>
            </a:r>
            <a:r>
              <a:rPr lang="en-US" i="1" baseline="-25000" dirty="0"/>
              <a:t>&gt;</a:t>
            </a:r>
            <a:r>
              <a:rPr lang="en-US" i="1" baseline="-25000" dirty="0" smtClean="0"/>
              <a:t>30</a:t>
            </a:r>
            <a:r>
              <a:rPr lang="en-US" i="1" dirty="0"/>
              <a:t>(</a:t>
            </a:r>
            <a:r>
              <a:rPr lang="en-US" i="1" dirty="0" smtClean="0"/>
              <a:t>Signal) = STM + WN = ∆</a:t>
            </a:r>
            <a:r>
              <a:rPr lang="en-US" i="1" baseline="-25000" dirty="0"/>
              <a:t>2</a:t>
            </a:r>
            <a:endParaRPr lang="en-US" baseline="-25000" dirty="0"/>
          </a:p>
          <a:p>
            <a:r>
              <a:rPr lang="en-US" dirty="0" smtClean="0"/>
              <a:t>The </a:t>
            </a:r>
            <a:r>
              <a:rPr lang="en-US" i="1" dirty="0" smtClean="0"/>
              <a:t>∆</a:t>
            </a:r>
            <a:r>
              <a:rPr lang="en-US" i="1" baseline="-25000" dirty="0"/>
              <a:t>2</a:t>
            </a:r>
            <a:r>
              <a:rPr lang="en-US" dirty="0"/>
              <a:t>’s are regressed against daily deviations in pollution species concentrations to investigate the relationships between meteorology and air pollution.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8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92073"/>
            <a:ext cx="8042276" cy="1336956"/>
          </a:xfrm>
        </p:spPr>
        <p:txBody>
          <a:bodyPr/>
          <a:lstStyle/>
          <a:p>
            <a:r>
              <a:rPr lang="en-US" dirty="0" smtClean="0"/>
              <a:t>Examples of FFT filtering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03152" y="1994046"/>
            <a:ext cx="178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www.cd4car.com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688" y="4431294"/>
            <a:ext cx="6563663" cy="18972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48257" y="6333130"/>
            <a:ext cx="5916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paulbourke.net</a:t>
            </a:r>
            <a:r>
              <a:rPr lang="en-US" dirty="0" smtClean="0"/>
              <a:t>/miscellaneous/</a:t>
            </a:r>
            <a:r>
              <a:rPr lang="en-US" dirty="0" err="1" smtClean="0"/>
              <a:t>imagefilter</a:t>
            </a:r>
            <a:r>
              <a:rPr lang="en-US" dirty="0" smtClean="0"/>
              <a:t>/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9221" y="1417638"/>
            <a:ext cx="3801611" cy="2851208"/>
            <a:chOff x="131194" y="1417638"/>
            <a:chExt cx="3801611" cy="2851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194" y="1417638"/>
              <a:ext cx="3801611" cy="285120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856442" y="3440998"/>
              <a:ext cx="1385246" cy="531657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99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6733523"/>
              </p:ext>
            </p:extLst>
          </p:nvPr>
        </p:nvGraphicFramePr>
        <p:xfrm>
          <a:off x="216001" y="25242"/>
          <a:ext cx="8639768" cy="6832757"/>
        </p:xfrm>
        <a:graphic>
          <a:graphicData uri="http://schemas.openxmlformats.org/presentationml/2006/ole">
            <p:oleObj spid="_x0000_s1039" name="Document" r:id="rId4" imgW="5814720" imgH="459864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488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2919</TotalTime>
  <Words>615</Words>
  <Application>Microsoft Office PowerPoint</Application>
  <PresentationFormat>On-screen Show (4:3)</PresentationFormat>
  <Paragraphs>74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Breeze</vt:lpstr>
      <vt:lpstr>Equation</vt:lpstr>
      <vt:lpstr>Document</vt:lpstr>
      <vt:lpstr>Investigating the long- and short-term variations in meteorology in Atlanta</vt:lpstr>
      <vt:lpstr>Motivation</vt:lpstr>
      <vt:lpstr>Objectives</vt:lpstr>
      <vt:lpstr>Approach</vt:lpstr>
      <vt:lpstr>Data</vt:lpstr>
      <vt:lpstr>Mean Year Method</vt:lpstr>
      <vt:lpstr>Fast Fourier Transform  Filter Method</vt:lpstr>
      <vt:lpstr>Examples of FFT filtering </vt:lpstr>
      <vt:lpstr>Slide 9</vt:lpstr>
      <vt:lpstr>Spectral Analysis</vt:lpstr>
      <vt:lpstr>Spectral Analysis</vt:lpstr>
      <vt:lpstr>Conclusions and Future Work</vt:lpstr>
      <vt:lpstr>Future Work</vt:lpstr>
      <vt:lpstr>Slide 14</vt:lpstr>
      <vt:lpstr>References</vt:lpstr>
      <vt:lpstr>Questions?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Decomposition</dc:title>
  <dc:creator>Lucas Henneman</dc:creator>
  <cp:lastModifiedBy>rsea3</cp:lastModifiedBy>
  <cp:revision>30</cp:revision>
  <dcterms:created xsi:type="dcterms:W3CDTF">2013-04-23T18:14:57Z</dcterms:created>
  <dcterms:modified xsi:type="dcterms:W3CDTF">2013-04-25T18:58:28Z</dcterms:modified>
</cp:coreProperties>
</file>