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2.xml" ContentType="application/vnd.openxmlformats-officedocument.presentationml.notesSlide+xml"/>
  <Override PartName="/ppt/charts/chart6.xml" ContentType="application/vnd.openxmlformats-officedocument.drawingml.chart+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7"/>
  </p:notesMasterIdLst>
  <p:sldIdLst>
    <p:sldId id="256" r:id="rId2"/>
    <p:sldId id="257" r:id="rId3"/>
    <p:sldId id="260" r:id="rId4"/>
    <p:sldId id="258" r:id="rId5"/>
    <p:sldId id="271" r:id="rId6"/>
    <p:sldId id="265" r:id="rId7"/>
    <p:sldId id="261" r:id="rId8"/>
    <p:sldId id="267" r:id="rId9"/>
    <p:sldId id="262" r:id="rId10"/>
    <p:sldId id="263" r:id="rId11"/>
    <p:sldId id="269" r:id="rId12"/>
    <p:sldId id="264" r:id="rId13"/>
    <p:sldId id="270" r:id="rId14"/>
    <p:sldId id="266"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299" autoAdjust="0"/>
  </p:normalViewPr>
  <p:slideViewPr>
    <p:cSldViewPr snapToGrid="0" snapToObjects="1">
      <p:cViewPr varScale="1">
        <p:scale>
          <a:sx n="81" d="100"/>
          <a:sy n="81" d="100"/>
        </p:scale>
        <p:origin x="-8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cforehand3:Library:Application%20Support:Microsoft:Office:Office%202011%20AutoRecovery:Meteo%20Project%20Excel%20Book%20(version%201).xlsb"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cforehand3:Library:Application%20Support:Microsoft:Office:Office%202011%20AutoRecovery:Meteo%20Project%20Excel%20Book%20(version%201).xlsb"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cforehand3:Library:Application%20Support:Microsoft:Office:Office%202011%20AutoRecovery:Meteo%20Project%20Excel%20Book%20(version%201).xlsb"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cforehand3:Library:Application%20Support:Microsoft:Office:Office%202011%20AutoRecovery:Meteo%20Project%20Excel%20Book%20(version%201).xlsb"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PATRIOT:Meteo%20Project%20Excel%20Book%20(version%20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PATRIOT:Meteo%20Project%20Excel%20Book%20(version%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scatterChart>
        <c:scatterStyle val="lineMarker"/>
        <c:varyColors val="0"/>
        <c:ser>
          <c:idx val="0"/>
          <c:order val="0"/>
          <c:spPr>
            <a:ln w="47625">
              <a:solidFill>
                <a:schemeClr val="accent1"/>
              </a:solidFill>
            </a:ln>
          </c:spPr>
          <c:xVal>
            <c:numRef>
              <c:f>'Original Data'!$B$1:$B$77</c:f>
              <c:numCache>
                <c:formatCode>m/d/yy</c:formatCode>
                <c:ptCount val="77"/>
                <c:pt idx="0">
                  <c:v>40151</c:v>
                </c:pt>
                <c:pt idx="1">
                  <c:v>40163</c:v>
                </c:pt>
                <c:pt idx="2">
                  <c:v>40165</c:v>
                </c:pt>
                <c:pt idx="3">
                  <c:v>40169</c:v>
                </c:pt>
                <c:pt idx="4">
                  <c:v>40198</c:v>
                </c:pt>
                <c:pt idx="5">
                  <c:v>40212</c:v>
                </c:pt>
                <c:pt idx="6">
                  <c:v>40228</c:v>
                </c:pt>
                <c:pt idx="7">
                  <c:v>40255</c:v>
                </c:pt>
                <c:pt idx="8">
                  <c:v>40269</c:v>
                </c:pt>
                <c:pt idx="9">
                  <c:v>40274</c:v>
                </c:pt>
                <c:pt idx="10">
                  <c:v>40276</c:v>
                </c:pt>
                <c:pt idx="11">
                  <c:v>40281</c:v>
                </c:pt>
                <c:pt idx="12">
                  <c:v>40283</c:v>
                </c:pt>
                <c:pt idx="13">
                  <c:v>40289</c:v>
                </c:pt>
                <c:pt idx="14">
                  <c:v>40291</c:v>
                </c:pt>
                <c:pt idx="15">
                  <c:v>40302</c:v>
                </c:pt>
                <c:pt idx="16">
                  <c:v>40304</c:v>
                </c:pt>
                <c:pt idx="17">
                  <c:v>40312</c:v>
                </c:pt>
                <c:pt idx="18">
                  <c:v>40319</c:v>
                </c:pt>
                <c:pt idx="19">
                  <c:v>40324</c:v>
                </c:pt>
                <c:pt idx="20">
                  <c:v>40333</c:v>
                </c:pt>
                <c:pt idx="21">
                  <c:v>40352</c:v>
                </c:pt>
                <c:pt idx="22">
                  <c:v>40366</c:v>
                </c:pt>
                <c:pt idx="23">
                  <c:v>40375</c:v>
                </c:pt>
                <c:pt idx="24">
                  <c:v>40380</c:v>
                </c:pt>
                <c:pt idx="25">
                  <c:v>40382</c:v>
                </c:pt>
                <c:pt idx="26">
                  <c:v>40387</c:v>
                </c:pt>
                <c:pt idx="27">
                  <c:v>40394</c:v>
                </c:pt>
                <c:pt idx="28">
                  <c:v>40401</c:v>
                </c:pt>
                <c:pt idx="29">
                  <c:v>40403</c:v>
                </c:pt>
                <c:pt idx="30">
                  <c:v>40424</c:v>
                </c:pt>
                <c:pt idx="31">
                  <c:v>40438</c:v>
                </c:pt>
                <c:pt idx="32">
                  <c:v>40459</c:v>
                </c:pt>
                <c:pt idx="33">
                  <c:v>40466</c:v>
                </c:pt>
                <c:pt idx="34">
                  <c:v>40473</c:v>
                </c:pt>
                <c:pt idx="35">
                  <c:v>40486</c:v>
                </c:pt>
                <c:pt idx="36">
                  <c:v>40500</c:v>
                </c:pt>
                <c:pt idx="37">
                  <c:v>40501</c:v>
                </c:pt>
                <c:pt idx="38">
                  <c:v>40506</c:v>
                </c:pt>
                <c:pt idx="39">
                  <c:v>40515</c:v>
                </c:pt>
                <c:pt idx="40">
                  <c:v>40519</c:v>
                </c:pt>
                <c:pt idx="41">
                  <c:v>40520</c:v>
                </c:pt>
                <c:pt idx="42">
                  <c:v>40522</c:v>
                </c:pt>
                <c:pt idx="43">
                  <c:v>40526</c:v>
                </c:pt>
                <c:pt idx="44">
                  <c:v>40533</c:v>
                </c:pt>
                <c:pt idx="45">
                  <c:v>40570</c:v>
                </c:pt>
                <c:pt idx="46">
                  <c:v>40589</c:v>
                </c:pt>
                <c:pt idx="47">
                  <c:v>40591</c:v>
                </c:pt>
                <c:pt idx="48">
                  <c:v>40596</c:v>
                </c:pt>
                <c:pt idx="49">
                  <c:v>40599</c:v>
                </c:pt>
                <c:pt idx="50">
                  <c:v>40604</c:v>
                </c:pt>
                <c:pt idx="51">
                  <c:v>40612</c:v>
                </c:pt>
                <c:pt idx="52">
                  <c:v>40613</c:v>
                </c:pt>
                <c:pt idx="53">
                  <c:v>40618</c:v>
                </c:pt>
                <c:pt idx="54">
                  <c:v>40620</c:v>
                </c:pt>
                <c:pt idx="55">
                  <c:v>40624</c:v>
                </c:pt>
                <c:pt idx="56">
                  <c:v>40626</c:v>
                </c:pt>
                <c:pt idx="57">
                  <c:v>40634</c:v>
                </c:pt>
                <c:pt idx="58">
                  <c:v>40639</c:v>
                </c:pt>
                <c:pt idx="59">
                  <c:v>40641</c:v>
                </c:pt>
                <c:pt idx="60">
                  <c:v>40645</c:v>
                </c:pt>
                <c:pt idx="61">
                  <c:v>40653</c:v>
                </c:pt>
                <c:pt idx="62">
                  <c:v>40655</c:v>
                </c:pt>
                <c:pt idx="63">
                  <c:v>40661</c:v>
                </c:pt>
                <c:pt idx="64">
                  <c:v>40666</c:v>
                </c:pt>
                <c:pt idx="65">
                  <c:v>40668</c:v>
                </c:pt>
                <c:pt idx="66">
                  <c:v>40669</c:v>
                </c:pt>
                <c:pt idx="67">
                  <c:v>40676</c:v>
                </c:pt>
                <c:pt idx="68">
                  <c:v>40680</c:v>
                </c:pt>
                <c:pt idx="69">
                  <c:v>40682</c:v>
                </c:pt>
                <c:pt idx="70">
                  <c:v>40683</c:v>
                </c:pt>
                <c:pt idx="71">
                  <c:v>40687</c:v>
                </c:pt>
                <c:pt idx="72">
                  <c:v>40697</c:v>
                </c:pt>
                <c:pt idx="73">
                  <c:v>40710</c:v>
                </c:pt>
                <c:pt idx="74">
                  <c:v>40715</c:v>
                </c:pt>
                <c:pt idx="75">
                  <c:v>40722</c:v>
                </c:pt>
                <c:pt idx="76">
                  <c:v>40723</c:v>
                </c:pt>
              </c:numCache>
            </c:numRef>
          </c:xVal>
          <c:yVal>
            <c:numRef>
              <c:f>'Original Data'!$L$1:$L$77</c:f>
              <c:numCache>
                <c:formatCode>_(* #,##0.00_);_(* \(#,##0.00\);_(* "-"??_);_(@_)</c:formatCode>
                <c:ptCount val="77"/>
                <c:pt idx="0">
                  <c:v>6.8678548770228103</c:v>
                </c:pt>
                <c:pt idx="1">
                  <c:v>7.133520555745406</c:v>
                </c:pt>
                <c:pt idx="2">
                  <c:v>3.2872981961866952</c:v>
                </c:pt>
                <c:pt idx="3">
                  <c:v>10.080419453820859</c:v>
                </c:pt>
                <c:pt idx="4">
                  <c:v>7.5709908928725902</c:v>
                </c:pt>
                <c:pt idx="5">
                  <c:v>3.0936172093111352</c:v>
                </c:pt>
                <c:pt idx="6">
                  <c:v>2.4876033080617139</c:v>
                </c:pt>
                <c:pt idx="7">
                  <c:v>3.728081505895291</c:v>
                </c:pt>
                <c:pt idx="8">
                  <c:v>13.988431131055229</c:v>
                </c:pt>
                <c:pt idx="9">
                  <c:v>9.5569870882596835</c:v>
                </c:pt>
                <c:pt idx="10">
                  <c:v>4.6244224726451959</c:v>
                </c:pt>
                <c:pt idx="11">
                  <c:v>4.9965605528633583</c:v>
                </c:pt>
                <c:pt idx="12">
                  <c:v>4.6561300289904706</c:v>
                </c:pt>
                <c:pt idx="13">
                  <c:v>4.3916028823765059</c:v>
                </c:pt>
                <c:pt idx="14">
                  <c:v>5.0925100309201747</c:v>
                </c:pt>
                <c:pt idx="15">
                  <c:v>10.92054105657868</c:v>
                </c:pt>
                <c:pt idx="16">
                  <c:v>12.393271612327879</c:v>
                </c:pt>
                <c:pt idx="17">
                  <c:v>13.168375746805919</c:v>
                </c:pt>
                <c:pt idx="18">
                  <c:v>9.0904728366505019</c:v>
                </c:pt>
                <c:pt idx="19">
                  <c:v>4.8887596877507438</c:v>
                </c:pt>
                <c:pt idx="20">
                  <c:v>10.567976253295519</c:v>
                </c:pt>
                <c:pt idx="21">
                  <c:v>10.51811195470928</c:v>
                </c:pt>
                <c:pt idx="22">
                  <c:v>9.1615935986360562</c:v>
                </c:pt>
                <c:pt idx="23">
                  <c:v>8.2995929262789101</c:v>
                </c:pt>
                <c:pt idx="24">
                  <c:v>10.937139030073981</c:v>
                </c:pt>
                <c:pt idx="25">
                  <c:v>12.94029638996717</c:v>
                </c:pt>
                <c:pt idx="26">
                  <c:v>7.3746599443961847</c:v>
                </c:pt>
                <c:pt idx="27">
                  <c:v>7.4392648484885333</c:v>
                </c:pt>
                <c:pt idx="28">
                  <c:v>6.2409678366733647</c:v>
                </c:pt>
                <c:pt idx="29">
                  <c:v>5.2532955634849019</c:v>
                </c:pt>
                <c:pt idx="30">
                  <c:v>12.15429097993305</c:v>
                </c:pt>
                <c:pt idx="31">
                  <c:v>10.204304608933411</c:v>
                </c:pt>
                <c:pt idx="32">
                  <c:v>7.1856195336497386</c:v>
                </c:pt>
                <c:pt idx="33">
                  <c:v>4.8069461863856411</c:v>
                </c:pt>
                <c:pt idx="34">
                  <c:v>5.7102265061710931</c:v>
                </c:pt>
                <c:pt idx="35">
                  <c:v>4.4149944317207339</c:v>
                </c:pt>
                <c:pt idx="36">
                  <c:v>6.9949910001758342</c:v>
                </c:pt>
                <c:pt idx="37">
                  <c:v>8.5850926549875375</c:v>
                </c:pt>
                <c:pt idx="38">
                  <c:v>7.900639676489023</c:v>
                </c:pt>
                <c:pt idx="39">
                  <c:v>6.7205879191327087</c:v>
                </c:pt>
                <c:pt idx="40">
                  <c:v>2.3413734115524529</c:v>
                </c:pt>
                <c:pt idx="41">
                  <c:v>3.3844732150269969</c:v>
                </c:pt>
                <c:pt idx="42">
                  <c:v>4.3585934005757307</c:v>
                </c:pt>
                <c:pt idx="43">
                  <c:v>1.071335127028358</c:v>
                </c:pt>
                <c:pt idx="44">
                  <c:v>3.6453664158057641</c:v>
                </c:pt>
                <c:pt idx="45">
                  <c:v>3.607811555973218</c:v>
                </c:pt>
                <c:pt idx="46">
                  <c:v>6.1376747239658274</c:v>
                </c:pt>
                <c:pt idx="47">
                  <c:v>7.0949631098900579</c:v>
                </c:pt>
                <c:pt idx="48">
                  <c:v>3.385158514393487</c:v>
                </c:pt>
                <c:pt idx="49">
                  <c:v>2.4345856936230912</c:v>
                </c:pt>
                <c:pt idx="50">
                  <c:v>8.1718988305215863</c:v>
                </c:pt>
                <c:pt idx="51">
                  <c:v>4.5726737980302099</c:v>
                </c:pt>
                <c:pt idx="52">
                  <c:v>1.637758481827793</c:v>
                </c:pt>
                <c:pt idx="53">
                  <c:v>5.3524929921396973</c:v>
                </c:pt>
                <c:pt idx="54">
                  <c:v>7.7955053313332368</c:v>
                </c:pt>
                <c:pt idx="55">
                  <c:v>5.8490234034046402</c:v>
                </c:pt>
                <c:pt idx="56">
                  <c:v>2.8801665698230821</c:v>
                </c:pt>
                <c:pt idx="57">
                  <c:v>2.3522615523499391</c:v>
                </c:pt>
                <c:pt idx="58">
                  <c:v>9.5669431308223007</c:v>
                </c:pt>
                <c:pt idx="59">
                  <c:v>7.9006850924982057</c:v>
                </c:pt>
                <c:pt idx="60">
                  <c:v>1.8350617961994791</c:v>
                </c:pt>
                <c:pt idx="61">
                  <c:v>5.8762902107313666</c:v>
                </c:pt>
                <c:pt idx="62">
                  <c:v>4.1770741038660741</c:v>
                </c:pt>
                <c:pt idx="63">
                  <c:v>5.260339844626218</c:v>
                </c:pt>
                <c:pt idx="64">
                  <c:v>4.0214241341047536</c:v>
                </c:pt>
                <c:pt idx="65">
                  <c:v>4.3257492067331</c:v>
                </c:pt>
                <c:pt idx="66">
                  <c:v>7.4190632329875923</c:v>
                </c:pt>
                <c:pt idx="67">
                  <c:v>5.0141201654280954</c:v>
                </c:pt>
                <c:pt idx="68">
                  <c:v>4.0572462373582301</c:v>
                </c:pt>
                <c:pt idx="69">
                  <c:v>10.572719781260201</c:v>
                </c:pt>
                <c:pt idx="70">
                  <c:v>7.2504088900144401</c:v>
                </c:pt>
                <c:pt idx="71">
                  <c:v>8.6810657316563429</c:v>
                </c:pt>
                <c:pt idx="72">
                  <c:v>10.08972432251932</c:v>
                </c:pt>
                <c:pt idx="73">
                  <c:v>8.5096426027718906</c:v>
                </c:pt>
                <c:pt idx="74">
                  <c:v>4.1441504110098917</c:v>
                </c:pt>
                <c:pt idx="75">
                  <c:v>15.894071019219179</c:v>
                </c:pt>
                <c:pt idx="76">
                  <c:v>8.2502205720639292</c:v>
                </c:pt>
              </c:numCache>
            </c:numRef>
          </c:yVal>
          <c:smooth val="0"/>
        </c:ser>
        <c:dLbls>
          <c:showLegendKey val="0"/>
          <c:showVal val="0"/>
          <c:showCatName val="0"/>
          <c:showSerName val="0"/>
          <c:showPercent val="0"/>
          <c:showBubbleSize val="0"/>
        </c:dLbls>
        <c:axId val="70895104"/>
        <c:axId val="70897024"/>
      </c:scatterChart>
      <c:valAx>
        <c:axId val="70895104"/>
        <c:scaling>
          <c:orientation val="minMax"/>
        </c:scaling>
        <c:delete val="0"/>
        <c:axPos val="b"/>
        <c:title>
          <c:tx>
            <c:rich>
              <a:bodyPr/>
              <a:lstStyle/>
              <a:p>
                <a:pPr>
                  <a:defRPr/>
                </a:pPr>
                <a:r>
                  <a:rPr lang="en-US"/>
                  <a:t>Date</a:t>
                </a:r>
              </a:p>
            </c:rich>
          </c:tx>
          <c:layout/>
          <c:overlay val="0"/>
        </c:title>
        <c:numFmt formatCode="m/d/yy" sourceLinked="1"/>
        <c:majorTickMark val="out"/>
        <c:minorTickMark val="none"/>
        <c:tickLblPos val="nextTo"/>
        <c:crossAx val="70897024"/>
        <c:crosses val="autoZero"/>
        <c:crossBetween val="midCat"/>
      </c:valAx>
      <c:valAx>
        <c:axId val="70897024"/>
        <c:scaling>
          <c:orientation val="minMax"/>
        </c:scaling>
        <c:delete val="0"/>
        <c:axPos val="l"/>
        <c:majorGridlines/>
        <c:title>
          <c:tx>
            <c:rich>
              <a:bodyPr rot="-5400000" vert="horz"/>
              <a:lstStyle/>
              <a:p>
                <a:pPr>
                  <a:defRPr/>
                </a:pPr>
                <a:r>
                  <a:rPr lang="en-US"/>
                  <a:t>Black Carbon [] (ug/m</a:t>
                </a:r>
                <a:r>
                  <a:rPr lang="en-US" baseline="30000"/>
                  <a:t>3</a:t>
                </a:r>
                <a:r>
                  <a:rPr lang="en-US"/>
                  <a:t>)</a:t>
                </a:r>
              </a:p>
            </c:rich>
          </c:tx>
          <c:layout/>
          <c:overlay val="0"/>
        </c:title>
        <c:numFmt formatCode="_(* #,##0.00_);_(* \(#,##0.00\);_(* &quot;-&quot;??_);_(@_)" sourceLinked="1"/>
        <c:majorTickMark val="out"/>
        <c:minorTickMark val="none"/>
        <c:tickLblPos val="nextTo"/>
        <c:crossAx val="70895104"/>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scatterChart>
        <c:scatterStyle val="lineMarker"/>
        <c:varyColors val="0"/>
        <c:ser>
          <c:idx val="0"/>
          <c:order val="0"/>
          <c:tx>
            <c:v>Average Temperature vs BC Concentrations</c:v>
          </c:tx>
          <c:spPr>
            <a:ln w="47625">
              <a:noFill/>
            </a:ln>
          </c:spPr>
          <c:trendline>
            <c:trendlineType val="linear"/>
            <c:dispRSqr val="1"/>
            <c:dispEq val="0"/>
            <c:trendlineLbl>
              <c:layout>
                <c:manualLayout>
                  <c:x val="3.5508829642436103E-2"/>
                  <c:y val="-0.50680794514836602"/>
                </c:manualLayout>
              </c:layout>
              <c:numFmt formatCode="General" sourceLinked="0"/>
              <c:txPr>
                <a:bodyPr/>
                <a:lstStyle/>
                <a:p>
                  <a:pPr>
                    <a:defRPr sz="1400"/>
                  </a:pPr>
                  <a:endParaRPr lang="en-US"/>
                </a:p>
              </c:txPr>
            </c:trendlineLbl>
          </c:trendline>
          <c:xVal>
            <c:numRef>
              <c:f>'Total Meteo + MA data'!$F$2:$F$67</c:f>
              <c:numCache>
                <c:formatCode>General</c:formatCode>
                <c:ptCount val="66"/>
                <c:pt idx="0">
                  <c:v>62.1</c:v>
                </c:pt>
                <c:pt idx="1">
                  <c:v>61</c:v>
                </c:pt>
                <c:pt idx="2">
                  <c:v>62.6</c:v>
                </c:pt>
                <c:pt idx="3">
                  <c:v>61</c:v>
                </c:pt>
                <c:pt idx="4">
                  <c:v>61</c:v>
                </c:pt>
                <c:pt idx="5">
                  <c:v>69.8</c:v>
                </c:pt>
                <c:pt idx="6">
                  <c:v>81</c:v>
                </c:pt>
                <c:pt idx="7">
                  <c:v>61</c:v>
                </c:pt>
                <c:pt idx="8">
                  <c:v>64.400000000000006</c:v>
                </c:pt>
                <c:pt idx="9">
                  <c:v>66.2</c:v>
                </c:pt>
                <c:pt idx="10">
                  <c:v>57.9</c:v>
                </c:pt>
                <c:pt idx="11">
                  <c:v>60</c:v>
                </c:pt>
                <c:pt idx="12">
                  <c:v>75</c:v>
                </c:pt>
                <c:pt idx="13">
                  <c:v>75</c:v>
                </c:pt>
                <c:pt idx="14">
                  <c:v>64</c:v>
                </c:pt>
                <c:pt idx="15">
                  <c:v>66</c:v>
                </c:pt>
                <c:pt idx="16">
                  <c:v>73.900000000000006</c:v>
                </c:pt>
                <c:pt idx="17">
                  <c:v>73</c:v>
                </c:pt>
                <c:pt idx="18">
                  <c:v>63</c:v>
                </c:pt>
                <c:pt idx="19">
                  <c:v>64</c:v>
                </c:pt>
                <c:pt idx="20">
                  <c:v>63</c:v>
                </c:pt>
                <c:pt idx="21">
                  <c:v>54</c:v>
                </c:pt>
                <c:pt idx="22">
                  <c:v>72</c:v>
                </c:pt>
                <c:pt idx="23">
                  <c:v>48</c:v>
                </c:pt>
                <c:pt idx="24">
                  <c:v>55.9</c:v>
                </c:pt>
                <c:pt idx="25">
                  <c:v>64.400000000000006</c:v>
                </c:pt>
                <c:pt idx="26">
                  <c:v>75</c:v>
                </c:pt>
                <c:pt idx="27">
                  <c:v>34</c:v>
                </c:pt>
                <c:pt idx="28">
                  <c:v>35.1</c:v>
                </c:pt>
                <c:pt idx="29">
                  <c:v>42.1</c:v>
                </c:pt>
                <c:pt idx="30">
                  <c:v>63</c:v>
                </c:pt>
                <c:pt idx="31">
                  <c:v>64</c:v>
                </c:pt>
                <c:pt idx="32">
                  <c:v>48</c:v>
                </c:pt>
                <c:pt idx="33">
                  <c:v>51.1</c:v>
                </c:pt>
                <c:pt idx="34">
                  <c:v>57</c:v>
                </c:pt>
                <c:pt idx="35">
                  <c:v>57.9</c:v>
                </c:pt>
                <c:pt idx="36">
                  <c:v>66</c:v>
                </c:pt>
                <c:pt idx="37">
                  <c:v>64</c:v>
                </c:pt>
                <c:pt idx="38">
                  <c:v>66.900000000000006</c:v>
                </c:pt>
                <c:pt idx="39">
                  <c:v>71.099999999999994</c:v>
                </c:pt>
                <c:pt idx="40">
                  <c:v>73.900000000000006</c:v>
                </c:pt>
                <c:pt idx="41">
                  <c:v>79</c:v>
                </c:pt>
                <c:pt idx="42">
                  <c:v>72</c:v>
                </c:pt>
                <c:pt idx="43">
                  <c:v>77</c:v>
                </c:pt>
                <c:pt idx="44">
                  <c:v>70</c:v>
                </c:pt>
                <c:pt idx="45">
                  <c:v>43</c:v>
                </c:pt>
                <c:pt idx="46">
                  <c:v>51.1</c:v>
                </c:pt>
                <c:pt idx="47">
                  <c:v>57.9</c:v>
                </c:pt>
                <c:pt idx="48">
                  <c:v>51.1</c:v>
                </c:pt>
                <c:pt idx="49">
                  <c:v>59</c:v>
                </c:pt>
                <c:pt idx="50">
                  <c:v>68</c:v>
                </c:pt>
                <c:pt idx="51">
                  <c:v>48.9</c:v>
                </c:pt>
                <c:pt idx="52">
                  <c:v>60.1</c:v>
                </c:pt>
                <c:pt idx="53">
                  <c:v>52</c:v>
                </c:pt>
                <c:pt idx="54">
                  <c:v>54</c:v>
                </c:pt>
                <c:pt idx="55">
                  <c:v>61</c:v>
                </c:pt>
                <c:pt idx="56">
                  <c:v>64</c:v>
                </c:pt>
                <c:pt idx="57">
                  <c:v>60.8</c:v>
                </c:pt>
                <c:pt idx="58">
                  <c:v>68</c:v>
                </c:pt>
                <c:pt idx="59">
                  <c:v>68</c:v>
                </c:pt>
                <c:pt idx="60">
                  <c:v>69.099999999999994</c:v>
                </c:pt>
                <c:pt idx="61">
                  <c:v>71.599999999999994</c:v>
                </c:pt>
                <c:pt idx="62">
                  <c:v>73.900000000000006</c:v>
                </c:pt>
                <c:pt idx="63">
                  <c:v>75</c:v>
                </c:pt>
                <c:pt idx="64">
                  <c:v>80.099999999999994</c:v>
                </c:pt>
                <c:pt idx="65">
                  <c:v>84.9</c:v>
                </c:pt>
              </c:numCache>
            </c:numRef>
          </c:xVal>
          <c:yVal>
            <c:numRef>
              <c:f>'Total Meteo + MA data'!$O$2:$O$67</c:f>
              <c:numCache>
                <c:formatCode>General</c:formatCode>
                <c:ptCount val="66"/>
                <c:pt idx="0">
                  <c:v>3.96</c:v>
                </c:pt>
                <c:pt idx="1">
                  <c:v>4.7</c:v>
                </c:pt>
                <c:pt idx="2">
                  <c:v>1.86</c:v>
                </c:pt>
                <c:pt idx="3">
                  <c:v>2.63</c:v>
                </c:pt>
                <c:pt idx="4">
                  <c:v>4.6900000000000004</c:v>
                </c:pt>
                <c:pt idx="5">
                  <c:v>1.06</c:v>
                </c:pt>
                <c:pt idx="6">
                  <c:v>1.1599999999999999</c:v>
                </c:pt>
                <c:pt idx="7">
                  <c:v>3.34</c:v>
                </c:pt>
                <c:pt idx="8">
                  <c:v>4.09</c:v>
                </c:pt>
                <c:pt idx="9">
                  <c:v>2.67</c:v>
                </c:pt>
                <c:pt idx="10">
                  <c:v>4.0999999999999996</c:v>
                </c:pt>
                <c:pt idx="11">
                  <c:v>3.69</c:v>
                </c:pt>
                <c:pt idx="12">
                  <c:v>7.8</c:v>
                </c:pt>
                <c:pt idx="13">
                  <c:v>5.8</c:v>
                </c:pt>
                <c:pt idx="14">
                  <c:v>4.1399999999999997</c:v>
                </c:pt>
                <c:pt idx="15">
                  <c:v>5.67</c:v>
                </c:pt>
                <c:pt idx="16">
                  <c:v>2.71</c:v>
                </c:pt>
                <c:pt idx="17">
                  <c:v>8.4700000000000006</c:v>
                </c:pt>
                <c:pt idx="18">
                  <c:v>7.27</c:v>
                </c:pt>
                <c:pt idx="19">
                  <c:v>5.83</c:v>
                </c:pt>
                <c:pt idx="20">
                  <c:v>3.64</c:v>
                </c:pt>
                <c:pt idx="21">
                  <c:v>5.98</c:v>
                </c:pt>
                <c:pt idx="22">
                  <c:v>8.15</c:v>
                </c:pt>
                <c:pt idx="23">
                  <c:v>5.31</c:v>
                </c:pt>
                <c:pt idx="24">
                  <c:v>3.26</c:v>
                </c:pt>
                <c:pt idx="25">
                  <c:v>12.65</c:v>
                </c:pt>
                <c:pt idx="26">
                  <c:v>5.27</c:v>
                </c:pt>
                <c:pt idx="27">
                  <c:v>8.4499999999999993</c:v>
                </c:pt>
                <c:pt idx="28">
                  <c:v>10.19</c:v>
                </c:pt>
                <c:pt idx="29">
                  <c:v>3.78</c:v>
                </c:pt>
                <c:pt idx="30">
                  <c:v>6.62</c:v>
                </c:pt>
                <c:pt idx="31">
                  <c:v>3.57</c:v>
                </c:pt>
                <c:pt idx="32">
                  <c:v>6.12</c:v>
                </c:pt>
                <c:pt idx="33">
                  <c:v>10.89</c:v>
                </c:pt>
                <c:pt idx="34">
                  <c:v>5.23</c:v>
                </c:pt>
                <c:pt idx="35">
                  <c:v>7.45</c:v>
                </c:pt>
                <c:pt idx="36">
                  <c:v>5.46</c:v>
                </c:pt>
                <c:pt idx="37">
                  <c:v>7.54</c:v>
                </c:pt>
                <c:pt idx="38">
                  <c:v>7.08</c:v>
                </c:pt>
                <c:pt idx="39">
                  <c:v>6.87</c:v>
                </c:pt>
                <c:pt idx="40">
                  <c:v>8.81</c:v>
                </c:pt>
                <c:pt idx="41">
                  <c:v>2.9</c:v>
                </c:pt>
                <c:pt idx="42">
                  <c:v>3.49</c:v>
                </c:pt>
                <c:pt idx="43">
                  <c:v>4.6399999999999997</c:v>
                </c:pt>
                <c:pt idx="44">
                  <c:v>4.42</c:v>
                </c:pt>
                <c:pt idx="45">
                  <c:v>7</c:v>
                </c:pt>
                <c:pt idx="46">
                  <c:v>13.41</c:v>
                </c:pt>
                <c:pt idx="47">
                  <c:v>9.0500000000000007</c:v>
                </c:pt>
                <c:pt idx="48">
                  <c:v>5.14</c:v>
                </c:pt>
                <c:pt idx="49">
                  <c:v>12.47</c:v>
                </c:pt>
                <c:pt idx="50">
                  <c:v>4.9800000000000004</c:v>
                </c:pt>
                <c:pt idx="51">
                  <c:v>2.71</c:v>
                </c:pt>
                <c:pt idx="52">
                  <c:v>3.47</c:v>
                </c:pt>
                <c:pt idx="53">
                  <c:v>4.6900000000000004</c:v>
                </c:pt>
                <c:pt idx="54">
                  <c:v>5.22</c:v>
                </c:pt>
                <c:pt idx="55">
                  <c:v>2.4</c:v>
                </c:pt>
                <c:pt idx="56">
                  <c:v>5.93</c:v>
                </c:pt>
                <c:pt idx="57">
                  <c:v>7.51</c:v>
                </c:pt>
                <c:pt idx="58">
                  <c:v>10.69</c:v>
                </c:pt>
                <c:pt idx="59">
                  <c:v>7.69</c:v>
                </c:pt>
                <c:pt idx="60">
                  <c:v>8.73</c:v>
                </c:pt>
                <c:pt idx="61">
                  <c:v>7.88</c:v>
                </c:pt>
                <c:pt idx="62">
                  <c:v>2.17</c:v>
                </c:pt>
                <c:pt idx="63">
                  <c:v>5.53</c:v>
                </c:pt>
                <c:pt idx="64">
                  <c:v>12.02</c:v>
                </c:pt>
                <c:pt idx="65">
                  <c:v>4.12</c:v>
                </c:pt>
              </c:numCache>
            </c:numRef>
          </c:yVal>
          <c:smooth val="0"/>
        </c:ser>
        <c:dLbls>
          <c:showLegendKey val="0"/>
          <c:showVal val="0"/>
          <c:showCatName val="0"/>
          <c:showSerName val="0"/>
          <c:showPercent val="0"/>
          <c:showBubbleSize val="0"/>
        </c:dLbls>
        <c:axId val="71062272"/>
        <c:axId val="71064192"/>
      </c:scatterChart>
      <c:valAx>
        <c:axId val="71062272"/>
        <c:scaling>
          <c:orientation val="minMax"/>
          <c:min val="30"/>
        </c:scaling>
        <c:delete val="0"/>
        <c:axPos val="b"/>
        <c:title>
          <c:tx>
            <c:rich>
              <a:bodyPr/>
              <a:lstStyle/>
              <a:p>
                <a:pPr>
                  <a:defRPr/>
                </a:pPr>
                <a:r>
                  <a:rPr lang="en-US"/>
                  <a:t>Temperature (F)</a:t>
                </a:r>
              </a:p>
            </c:rich>
          </c:tx>
          <c:layout/>
          <c:overlay val="0"/>
        </c:title>
        <c:numFmt formatCode="General" sourceLinked="1"/>
        <c:majorTickMark val="out"/>
        <c:minorTickMark val="none"/>
        <c:tickLblPos val="nextTo"/>
        <c:crossAx val="71064192"/>
        <c:crosses val="autoZero"/>
        <c:crossBetween val="midCat"/>
      </c:valAx>
      <c:valAx>
        <c:axId val="71064192"/>
        <c:scaling>
          <c:orientation val="minMax"/>
        </c:scaling>
        <c:delete val="0"/>
        <c:axPos val="l"/>
        <c:majorGridlines/>
        <c:title>
          <c:tx>
            <c:rich>
              <a:bodyPr rot="-5400000" vert="horz"/>
              <a:lstStyle/>
              <a:p>
                <a:pPr>
                  <a:defRPr/>
                </a:pPr>
                <a:r>
                  <a:rPr lang="en-US"/>
                  <a:t>Black Carbon [] (ug/m</a:t>
                </a:r>
                <a:r>
                  <a:rPr lang="en-US" baseline="30000"/>
                  <a:t>3</a:t>
                </a:r>
                <a:r>
                  <a:rPr lang="en-US"/>
                  <a:t>)</a:t>
                </a:r>
              </a:p>
            </c:rich>
          </c:tx>
          <c:layout/>
          <c:overlay val="0"/>
        </c:title>
        <c:numFmt formatCode="General" sourceLinked="1"/>
        <c:majorTickMark val="out"/>
        <c:minorTickMark val="none"/>
        <c:tickLblPos val="nextTo"/>
        <c:crossAx val="71062272"/>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scatterChart>
        <c:scatterStyle val="lineMarker"/>
        <c:varyColors val="0"/>
        <c:ser>
          <c:idx val="0"/>
          <c:order val="0"/>
          <c:tx>
            <c:v>Average Temperature vs BC Concentrations</c:v>
          </c:tx>
          <c:spPr>
            <a:ln w="47625">
              <a:noFill/>
            </a:ln>
          </c:spPr>
          <c:trendline>
            <c:trendlineType val="linear"/>
            <c:dispRSqr val="1"/>
            <c:dispEq val="0"/>
            <c:trendlineLbl>
              <c:layout>
                <c:manualLayout>
                  <c:x val="-4.2791111269292097E-3"/>
                  <c:y val="-0.41457047806051101"/>
                </c:manualLayout>
              </c:layout>
              <c:numFmt formatCode="General" sourceLinked="0"/>
              <c:txPr>
                <a:bodyPr/>
                <a:lstStyle/>
                <a:p>
                  <a:pPr>
                    <a:defRPr/>
                  </a:pPr>
                  <a:endParaRPr lang="en-US"/>
                </a:p>
              </c:txPr>
            </c:trendlineLbl>
          </c:trendline>
          <c:xVal>
            <c:numRef>
              <c:f>'Total Meteo + MA data'!$G$2:$G$67</c:f>
              <c:numCache>
                <c:formatCode>General</c:formatCode>
                <c:ptCount val="66"/>
                <c:pt idx="0">
                  <c:v>67.23</c:v>
                </c:pt>
                <c:pt idx="1">
                  <c:v>72.25</c:v>
                </c:pt>
                <c:pt idx="2">
                  <c:v>88.02</c:v>
                </c:pt>
                <c:pt idx="3">
                  <c:v>83.31</c:v>
                </c:pt>
                <c:pt idx="4">
                  <c:v>86.7</c:v>
                </c:pt>
                <c:pt idx="5">
                  <c:v>77.94</c:v>
                </c:pt>
                <c:pt idx="6">
                  <c:v>64.8</c:v>
                </c:pt>
                <c:pt idx="7">
                  <c:v>77.5</c:v>
                </c:pt>
                <c:pt idx="8">
                  <c:v>88.11</c:v>
                </c:pt>
                <c:pt idx="9">
                  <c:v>77.64</c:v>
                </c:pt>
                <c:pt idx="10">
                  <c:v>78.05</c:v>
                </c:pt>
                <c:pt idx="11">
                  <c:v>72.150000000000006</c:v>
                </c:pt>
                <c:pt idx="12">
                  <c:v>68.7</c:v>
                </c:pt>
                <c:pt idx="13">
                  <c:v>76.239999999999995</c:v>
                </c:pt>
                <c:pt idx="14">
                  <c:v>83.81</c:v>
                </c:pt>
                <c:pt idx="15">
                  <c:v>87.26</c:v>
                </c:pt>
                <c:pt idx="16">
                  <c:v>76.41</c:v>
                </c:pt>
                <c:pt idx="17">
                  <c:v>89.74</c:v>
                </c:pt>
                <c:pt idx="18">
                  <c:v>86.8</c:v>
                </c:pt>
                <c:pt idx="19">
                  <c:v>78.010000000000005</c:v>
                </c:pt>
                <c:pt idx="20">
                  <c:v>93.19</c:v>
                </c:pt>
                <c:pt idx="21">
                  <c:v>89.89</c:v>
                </c:pt>
                <c:pt idx="22">
                  <c:v>81.5</c:v>
                </c:pt>
                <c:pt idx="23">
                  <c:v>92.74</c:v>
                </c:pt>
                <c:pt idx="24">
                  <c:v>80.540000000000006</c:v>
                </c:pt>
                <c:pt idx="25">
                  <c:v>93.89</c:v>
                </c:pt>
                <c:pt idx="26">
                  <c:v>66.34</c:v>
                </c:pt>
                <c:pt idx="27">
                  <c:v>98.28</c:v>
                </c:pt>
                <c:pt idx="28">
                  <c:v>92.35</c:v>
                </c:pt>
                <c:pt idx="29">
                  <c:v>78.790000000000006</c:v>
                </c:pt>
                <c:pt idx="30">
                  <c:v>86.8</c:v>
                </c:pt>
                <c:pt idx="31">
                  <c:v>87.16</c:v>
                </c:pt>
                <c:pt idx="32">
                  <c:v>89.23</c:v>
                </c:pt>
                <c:pt idx="33">
                  <c:v>85.48</c:v>
                </c:pt>
                <c:pt idx="34">
                  <c:v>77.400000000000006</c:v>
                </c:pt>
                <c:pt idx="35">
                  <c:v>86.83</c:v>
                </c:pt>
                <c:pt idx="36">
                  <c:v>69.930000000000007</c:v>
                </c:pt>
                <c:pt idx="37">
                  <c:v>90</c:v>
                </c:pt>
                <c:pt idx="38">
                  <c:v>87.31</c:v>
                </c:pt>
                <c:pt idx="39">
                  <c:v>84.02</c:v>
                </c:pt>
                <c:pt idx="40">
                  <c:v>81.900000000000006</c:v>
                </c:pt>
                <c:pt idx="41">
                  <c:v>76.849999999999994</c:v>
                </c:pt>
                <c:pt idx="42">
                  <c:v>84.02</c:v>
                </c:pt>
                <c:pt idx="43">
                  <c:v>73.900000000000006</c:v>
                </c:pt>
                <c:pt idx="44">
                  <c:v>83.9</c:v>
                </c:pt>
                <c:pt idx="45">
                  <c:v>92.58</c:v>
                </c:pt>
                <c:pt idx="46">
                  <c:v>76.87</c:v>
                </c:pt>
                <c:pt idx="47">
                  <c:v>62</c:v>
                </c:pt>
                <c:pt idx="48">
                  <c:v>96</c:v>
                </c:pt>
                <c:pt idx="49">
                  <c:v>80.78</c:v>
                </c:pt>
                <c:pt idx="50">
                  <c:v>63.12</c:v>
                </c:pt>
                <c:pt idx="51">
                  <c:v>89.67</c:v>
                </c:pt>
                <c:pt idx="52">
                  <c:v>74.59</c:v>
                </c:pt>
                <c:pt idx="53">
                  <c:v>92.87</c:v>
                </c:pt>
                <c:pt idx="54">
                  <c:v>89.89</c:v>
                </c:pt>
                <c:pt idx="55">
                  <c:v>75.23</c:v>
                </c:pt>
                <c:pt idx="56">
                  <c:v>96.56</c:v>
                </c:pt>
                <c:pt idx="57">
                  <c:v>87.68</c:v>
                </c:pt>
                <c:pt idx="58">
                  <c:v>84.06</c:v>
                </c:pt>
                <c:pt idx="59">
                  <c:v>89.84</c:v>
                </c:pt>
                <c:pt idx="60">
                  <c:v>89.88</c:v>
                </c:pt>
                <c:pt idx="61">
                  <c:v>94.07</c:v>
                </c:pt>
                <c:pt idx="62">
                  <c:v>87.07</c:v>
                </c:pt>
                <c:pt idx="63">
                  <c:v>81.94</c:v>
                </c:pt>
                <c:pt idx="64">
                  <c:v>74.14</c:v>
                </c:pt>
                <c:pt idx="65">
                  <c:v>63.49</c:v>
                </c:pt>
              </c:numCache>
            </c:numRef>
          </c:xVal>
          <c:yVal>
            <c:numRef>
              <c:f>'Total Meteo + MA data'!$O$2:$O$67</c:f>
              <c:numCache>
                <c:formatCode>General</c:formatCode>
                <c:ptCount val="66"/>
                <c:pt idx="0">
                  <c:v>3.96</c:v>
                </c:pt>
                <c:pt idx="1">
                  <c:v>4.7</c:v>
                </c:pt>
                <c:pt idx="2">
                  <c:v>1.86</c:v>
                </c:pt>
                <c:pt idx="3">
                  <c:v>2.63</c:v>
                </c:pt>
                <c:pt idx="4">
                  <c:v>4.6900000000000004</c:v>
                </c:pt>
                <c:pt idx="5">
                  <c:v>1.06</c:v>
                </c:pt>
                <c:pt idx="6">
                  <c:v>1.1599999999999999</c:v>
                </c:pt>
                <c:pt idx="7">
                  <c:v>3.34</c:v>
                </c:pt>
                <c:pt idx="8">
                  <c:v>4.09</c:v>
                </c:pt>
                <c:pt idx="9">
                  <c:v>2.67</c:v>
                </c:pt>
                <c:pt idx="10">
                  <c:v>4.0999999999999996</c:v>
                </c:pt>
                <c:pt idx="11">
                  <c:v>3.69</c:v>
                </c:pt>
                <c:pt idx="12">
                  <c:v>7.8</c:v>
                </c:pt>
                <c:pt idx="13">
                  <c:v>5.8</c:v>
                </c:pt>
                <c:pt idx="14">
                  <c:v>4.1399999999999997</c:v>
                </c:pt>
                <c:pt idx="15">
                  <c:v>5.67</c:v>
                </c:pt>
                <c:pt idx="16">
                  <c:v>2.71</c:v>
                </c:pt>
                <c:pt idx="17">
                  <c:v>8.4700000000000006</c:v>
                </c:pt>
                <c:pt idx="18">
                  <c:v>7.27</c:v>
                </c:pt>
                <c:pt idx="19">
                  <c:v>5.83</c:v>
                </c:pt>
                <c:pt idx="20">
                  <c:v>3.64</c:v>
                </c:pt>
                <c:pt idx="21">
                  <c:v>5.98</c:v>
                </c:pt>
                <c:pt idx="22">
                  <c:v>8.15</c:v>
                </c:pt>
                <c:pt idx="23">
                  <c:v>5.31</c:v>
                </c:pt>
                <c:pt idx="24">
                  <c:v>3.26</c:v>
                </c:pt>
                <c:pt idx="25">
                  <c:v>12.65</c:v>
                </c:pt>
                <c:pt idx="26">
                  <c:v>5.27</c:v>
                </c:pt>
                <c:pt idx="27">
                  <c:v>8.4499999999999993</c:v>
                </c:pt>
                <c:pt idx="28">
                  <c:v>10.19</c:v>
                </c:pt>
                <c:pt idx="29">
                  <c:v>3.78</c:v>
                </c:pt>
                <c:pt idx="30">
                  <c:v>6.62</c:v>
                </c:pt>
                <c:pt idx="31">
                  <c:v>3.57</c:v>
                </c:pt>
                <c:pt idx="32">
                  <c:v>6.12</c:v>
                </c:pt>
                <c:pt idx="33">
                  <c:v>10.89</c:v>
                </c:pt>
                <c:pt idx="34">
                  <c:v>5.23</c:v>
                </c:pt>
                <c:pt idx="35">
                  <c:v>7.45</c:v>
                </c:pt>
                <c:pt idx="36">
                  <c:v>5.46</c:v>
                </c:pt>
                <c:pt idx="37">
                  <c:v>7.54</c:v>
                </c:pt>
                <c:pt idx="38">
                  <c:v>7.08</c:v>
                </c:pt>
                <c:pt idx="39">
                  <c:v>6.87</c:v>
                </c:pt>
                <c:pt idx="40">
                  <c:v>8.81</c:v>
                </c:pt>
                <c:pt idx="41">
                  <c:v>2.9</c:v>
                </c:pt>
                <c:pt idx="42">
                  <c:v>3.49</c:v>
                </c:pt>
                <c:pt idx="43">
                  <c:v>4.6399999999999997</c:v>
                </c:pt>
                <c:pt idx="44">
                  <c:v>4.42</c:v>
                </c:pt>
                <c:pt idx="45">
                  <c:v>7</c:v>
                </c:pt>
                <c:pt idx="46">
                  <c:v>13.41</c:v>
                </c:pt>
                <c:pt idx="47">
                  <c:v>9.0500000000000007</c:v>
                </c:pt>
                <c:pt idx="48">
                  <c:v>5.14</c:v>
                </c:pt>
                <c:pt idx="49">
                  <c:v>12.47</c:v>
                </c:pt>
                <c:pt idx="50">
                  <c:v>4.9800000000000004</c:v>
                </c:pt>
                <c:pt idx="51">
                  <c:v>2.71</c:v>
                </c:pt>
                <c:pt idx="52">
                  <c:v>3.47</c:v>
                </c:pt>
                <c:pt idx="53">
                  <c:v>4.6900000000000004</c:v>
                </c:pt>
                <c:pt idx="54">
                  <c:v>5.22</c:v>
                </c:pt>
                <c:pt idx="55">
                  <c:v>2.4</c:v>
                </c:pt>
                <c:pt idx="56">
                  <c:v>5.93</c:v>
                </c:pt>
                <c:pt idx="57">
                  <c:v>7.51</c:v>
                </c:pt>
                <c:pt idx="58">
                  <c:v>10.69</c:v>
                </c:pt>
                <c:pt idx="59">
                  <c:v>7.69</c:v>
                </c:pt>
                <c:pt idx="60">
                  <c:v>8.73</c:v>
                </c:pt>
                <c:pt idx="61">
                  <c:v>7.88</c:v>
                </c:pt>
                <c:pt idx="62">
                  <c:v>2.17</c:v>
                </c:pt>
                <c:pt idx="63">
                  <c:v>5.53</c:v>
                </c:pt>
                <c:pt idx="64">
                  <c:v>12.02</c:v>
                </c:pt>
                <c:pt idx="65">
                  <c:v>4.12</c:v>
                </c:pt>
              </c:numCache>
            </c:numRef>
          </c:yVal>
          <c:smooth val="0"/>
        </c:ser>
        <c:dLbls>
          <c:showLegendKey val="0"/>
          <c:showVal val="0"/>
          <c:showCatName val="0"/>
          <c:showSerName val="0"/>
          <c:showPercent val="0"/>
          <c:showBubbleSize val="0"/>
        </c:dLbls>
        <c:axId val="24360064"/>
        <c:axId val="24361984"/>
      </c:scatterChart>
      <c:valAx>
        <c:axId val="24360064"/>
        <c:scaling>
          <c:orientation val="minMax"/>
          <c:max val="100"/>
          <c:min val="60"/>
        </c:scaling>
        <c:delete val="0"/>
        <c:axPos val="b"/>
        <c:title>
          <c:tx>
            <c:rich>
              <a:bodyPr/>
              <a:lstStyle/>
              <a:p>
                <a:pPr>
                  <a:defRPr/>
                </a:pPr>
                <a:r>
                  <a:rPr lang="en-US"/>
                  <a:t>Relative Humidity (%)</a:t>
                </a:r>
              </a:p>
            </c:rich>
          </c:tx>
          <c:layout/>
          <c:overlay val="0"/>
        </c:title>
        <c:numFmt formatCode="General" sourceLinked="1"/>
        <c:majorTickMark val="out"/>
        <c:minorTickMark val="none"/>
        <c:tickLblPos val="nextTo"/>
        <c:crossAx val="24361984"/>
        <c:crosses val="autoZero"/>
        <c:crossBetween val="midCat"/>
      </c:valAx>
      <c:valAx>
        <c:axId val="24361984"/>
        <c:scaling>
          <c:orientation val="minMax"/>
        </c:scaling>
        <c:delete val="0"/>
        <c:axPos val="l"/>
        <c:majorGridlines/>
        <c:title>
          <c:tx>
            <c:rich>
              <a:bodyPr rot="-5400000" vert="horz"/>
              <a:lstStyle/>
              <a:p>
                <a:pPr>
                  <a:defRPr/>
                </a:pPr>
                <a:r>
                  <a:rPr lang="en-US"/>
                  <a:t>Black Carbon [] (ug/m</a:t>
                </a:r>
                <a:r>
                  <a:rPr lang="en-US" baseline="30000"/>
                  <a:t>3</a:t>
                </a:r>
                <a:r>
                  <a:rPr lang="en-US"/>
                  <a:t>)</a:t>
                </a:r>
              </a:p>
            </c:rich>
          </c:tx>
          <c:layout/>
          <c:overlay val="0"/>
        </c:title>
        <c:numFmt formatCode="General" sourceLinked="1"/>
        <c:majorTickMark val="out"/>
        <c:minorTickMark val="none"/>
        <c:tickLblPos val="nextTo"/>
        <c:crossAx val="24360064"/>
        <c:crosses val="autoZero"/>
        <c:crossBetween val="midCat"/>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7677371433146324E-2"/>
          <c:y val="3.5269850816001432E-2"/>
          <c:w val="0.90833723658203369"/>
          <c:h val="0.72092229161333932"/>
        </c:manualLayout>
      </c:layout>
      <c:scatterChart>
        <c:scatterStyle val="lineMarker"/>
        <c:varyColors val="0"/>
        <c:ser>
          <c:idx val="0"/>
          <c:order val="0"/>
          <c:tx>
            <c:v>Average Temperature vs BC Concentrations</c:v>
          </c:tx>
          <c:spPr>
            <a:ln w="47625">
              <a:noFill/>
            </a:ln>
          </c:spPr>
          <c:trendline>
            <c:trendlineType val="linear"/>
            <c:dispRSqr val="1"/>
            <c:dispEq val="0"/>
            <c:trendlineLbl>
              <c:layout>
                <c:manualLayout>
                  <c:x val="2.1946236783554281E-2"/>
                  <c:y val="-0.38441110467731476"/>
                </c:manualLayout>
              </c:layout>
              <c:numFmt formatCode="General" sourceLinked="0"/>
              <c:txPr>
                <a:bodyPr/>
                <a:lstStyle/>
                <a:p>
                  <a:pPr>
                    <a:defRPr sz="1400"/>
                  </a:pPr>
                  <a:endParaRPr lang="en-US"/>
                </a:p>
              </c:txPr>
            </c:trendlineLbl>
          </c:trendline>
          <c:xVal>
            <c:numRef>
              <c:f>'Total Meteo + MA data'!$Q$2:$Q$67</c:f>
              <c:numCache>
                <c:formatCode>General</c:formatCode>
                <c:ptCount val="66"/>
                <c:pt idx="0">
                  <c:v>12.7</c:v>
                </c:pt>
                <c:pt idx="1">
                  <c:v>11.5</c:v>
                </c:pt>
                <c:pt idx="2">
                  <c:v>10.4</c:v>
                </c:pt>
                <c:pt idx="3">
                  <c:v>10.4</c:v>
                </c:pt>
                <c:pt idx="4">
                  <c:v>9.1999999999999993</c:v>
                </c:pt>
                <c:pt idx="5">
                  <c:v>6.9</c:v>
                </c:pt>
                <c:pt idx="6">
                  <c:v>6.9</c:v>
                </c:pt>
                <c:pt idx="7">
                  <c:v>5.8</c:v>
                </c:pt>
                <c:pt idx="8">
                  <c:v>5.8</c:v>
                </c:pt>
                <c:pt idx="9">
                  <c:v>5.8</c:v>
                </c:pt>
                <c:pt idx="10">
                  <c:v>5.8</c:v>
                </c:pt>
                <c:pt idx="11">
                  <c:v>5.8</c:v>
                </c:pt>
                <c:pt idx="12">
                  <c:v>4.5999999999999996</c:v>
                </c:pt>
                <c:pt idx="13">
                  <c:v>4.5999999999999996</c:v>
                </c:pt>
                <c:pt idx="14">
                  <c:v>4.5999999999999996</c:v>
                </c:pt>
                <c:pt idx="15">
                  <c:v>4.5999999999999996</c:v>
                </c:pt>
                <c:pt idx="16">
                  <c:v>4.5999999999999996</c:v>
                </c:pt>
                <c:pt idx="17">
                  <c:v>4.5999999999999996</c:v>
                </c:pt>
                <c:pt idx="18">
                  <c:v>3.5</c:v>
                </c:pt>
                <c:pt idx="19">
                  <c:v>3.5</c:v>
                </c:pt>
                <c:pt idx="20">
                  <c:v>3.5</c:v>
                </c:pt>
                <c:pt idx="21">
                  <c:v>3.5</c:v>
                </c:pt>
                <c:pt idx="22">
                  <c:v>3.5</c:v>
                </c:pt>
                <c:pt idx="23">
                  <c:v>3.5</c:v>
                </c:pt>
                <c:pt idx="24">
                  <c:v>3.5</c:v>
                </c:pt>
                <c:pt idx="25">
                  <c:v>3.5</c:v>
                </c:pt>
                <c:pt idx="26">
                  <c:v>3.5</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numCache>
            </c:numRef>
          </c:xVal>
          <c:yVal>
            <c:numRef>
              <c:f>'Total Meteo + MA data'!$O$2:$O$67</c:f>
              <c:numCache>
                <c:formatCode>General</c:formatCode>
                <c:ptCount val="66"/>
                <c:pt idx="0">
                  <c:v>3.96</c:v>
                </c:pt>
                <c:pt idx="1">
                  <c:v>4.7</c:v>
                </c:pt>
                <c:pt idx="2">
                  <c:v>1.86</c:v>
                </c:pt>
                <c:pt idx="3">
                  <c:v>2.63</c:v>
                </c:pt>
                <c:pt idx="4">
                  <c:v>4.6900000000000004</c:v>
                </c:pt>
                <c:pt idx="5">
                  <c:v>1.06</c:v>
                </c:pt>
                <c:pt idx="6">
                  <c:v>1.1599999999999999</c:v>
                </c:pt>
                <c:pt idx="7">
                  <c:v>3.34</c:v>
                </c:pt>
                <c:pt idx="8">
                  <c:v>4.09</c:v>
                </c:pt>
                <c:pt idx="9">
                  <c:v>2.67</c:v>
                </c:pt>
                <c:pt idx="10">
                  <c:v>4.0999999999999996</c:v>
                </c:pt>
                <c:pt idx="11">
                  <c:v>3.69</c:v>
                </c:pt>
                <c:pt idx="12">
                  <c:v>7.8</c:v>
                </c:pt>
                <c:pt idx="13">
                  <c:v>5.8</c:v>
                </c:pt>
                <c:pt idx="14">
                  <c:v>4.1399999999999997</c:v>
                </c:pt>
                <c:pt idx="15">
                  <c:v>5.67</c:v>
                </c:pt>
                <c:pt idx="16">
                  <c:v>2.71</c:v>
                </c:pt>
                <c:pt idx="17">
                  <c:v>8.4700000000000006</c:v>
                </c:pt>
                <c:pt idx="18">
                  <c:v>7.27</c:v>
                </c:pt>
                <c:pt idx="19">
                  <c:v>5.83</c:v>
                </c:pt>
                <c:pt idx="20">
                  <c:v>3.64</c:v>
                </c:pt>
                <c:pt idx="21">
                  <c:v>5.98</c:v>
                </c:pt>
                <c:pt idx="22">
                  <c:v>8.15</c:v>
                </c:pt>
                <c:pt idx="23">
                  <c:v>5.31</c:v>
                </c:pt>
                <c:pt idx="24">
                  <c:v>3.26</c:v>
                </c:pt>
                <c:pt idx="25">
                  <c:v>12.65</c:v>
                </c:pt>
                <c:pt idx="26">
                  <c:v>5.27</c:v>
                </c:pt>
                <c:pt idx="27">
                  <c:v>8.4499999999999993</c:v>
                </c:pt>
                <c:pt idx="28">
                  <c:v>10.19</c:v>
                </c:pt>
                <c:pt idx="29">
                  <c:v>3.78</c:v>
                </c:pt>
                <c:pt idx="30">
                  <c:v>6.62</c:v>
                </c:pt>
                <c:pt idx="31">
                  <c:v>3.57</c:v>
                </c:pt>
                <c:pt idx="32">
                  <c:v>6.12</c:v>
                </c:pt>
                <c:pt idx="33">
                  <c:v>10.89</c:v>
                </c:pt>
                <c:pt idx="34">
                  <c:v>5.23</c:v>
                </c:pt>
                <c:pt idx="35">
                  <c:v>7.45</c:v>
                </c:pt>
                <c:pt idx="36">
                  <c:v>5.46</c:v>
                </c:pt>
                <c:pt idx="37">
                  <c:v>7.54</c:v>
                </c:pt>
                <c:pt idx="38">
                  <c:v>7.08</c:v>
                </c:pt>
                <c:pt idx="39">
                  <c:v>6.87</c:v>
                </c:pt>
                <c:pt idx="40">
                  <c:v>8.81</c:v>
                </c:pt>
                <c:pt idx="41">
                  <c:v>2.9</c:v>
                </c:pt>
                <c:pt idx="42">
                  <c:v>3.49</c:v>
                </c:pt>
                <c:pt idx="43">
                  <c:v>4.6399999999999997</c:v>
                </c:pt>
                <c:pt idx="44">
                  <c:v>4.42</c:v>
                </c:pt>
                <c:pt idx="45">
                  <c:v>7</c:v>
                </c:pt>
                <c:pt idx="46">
                  <c:v>13.41</c:v>
                </c:pt>
                <c:pt idx="47">
                  <c:v>9.0500000000000007</c:v>
                </c:pt>
                <c:pt idx="48">
                  <c:v>5.14</c:v>
                </c:pt>
                <c:pt idx="49">
                  <c:v>12.47</c:v>
                </c:pt>
                <c:pt idx="50">
                  <c:v>4.9800000000000004</c:v>
                </c:pt>
                <c:pt idx="51">
                  <c:v>2.71</c:v>
                </c:pt>
                <c:pt idx="52">
                  <c:v>3.47</c:v>
                </c:pt>
                <c:pt idx="53">
                  <c:v>4.6900000000000004</c:v>
                </c:pt>
                <c:pt idx="54">
                  <c:v>5.22</c:v>
                </c:pt>
                <c:pt idx="55">
                  <c:v>2.4</c:v>
                </c:pt>
                <c:pt idx="56">
                  <c:v>5.93</c:v>
                </c:pt>
                <c:pt idx="57">
                  <c:v>7.51</c:v>
                </c:pt>
                <c:pt idx="58">
                  <c:v>10.69</c:v>
                </c:pt>
                <c:pt idx="59">
                  <c:v>7.69</c:v>
                </c:pt>
                <c:pt idx="60">
                  <c:v>8.73</c:v>
                </c:pt>
                <c:pt idx="61">
                  <c:v>7.88</c:v>
                </c:pt>
                <c:pt idx="62">
                  <c:v>2.17</c:v>
                </c:pt>
                <c:pt idx="63">
                  <c:v>5.53</c:v>
                </c:pt>
                <c:pt idx="64">
                  <c:v>12.02</c:v>
                </c:pt>
                <c:pt idx="65">
                  <c:v>4.12</c:v>
                </c:pt>
              </c:numCache>
            </c:numRef>
          </c:yVal>
          <c:smooth val="0"/>
        </c:ser>
        <c:dLbls>
          <c:showLegendKey val="0"/>
          <c:showVal val="0"/>
          <c:showCatName val="0"/>
          <c:showSerName val="0"/>
          <c:showPercent val="0"/>
          <c:showBubbleSize val="0"/>
        </c:dLbls>
        <c:axId val="68617728"/>
        <c:axId val="68619648"/>
      </c:scatterChart>
      <c:valAx>
        <c:axId val="68617728"/>
        <c:scaling>
          <c:orientation val="minMax"/>
          <c:max val="13"/>
          <c:min val="0"/>
        </c:scaling>
        <c:delete val="0"/>
        <c:axPos val="b"/>
        <c:title>
          <c:tx>
            <c:rich>
              <a:bodyPr/>
              <a:lstStyle/>
              <a:p>
                <a:pPr>
                  <a:defRPr/>
                </a:pPr>
                <a:r>
                  <a:rPr lang="en-US" dirty="0" smtClean="0"/>
                  <a:t>Wind Speed (mph)</a:t>
                </a:r>
                <a:endParaRPr lang="en-US" dirty="0"/>
              </a:p>
            </c:rich>
          </c:tx>
          <c:layout/>
          <c:overlay val="0"/>
        </c:title>
        <c:numFmt formatCode="General" sourceLinked="1"/>
        <c:majorTickMark val="out"/>
        <c:minorTickMark val="none"/>
        <c:tickLblPos val="nextTo"/>
        <c:crossAx val="68619648"/>
        <c:crosses val="autoZero"/>
        <c:crossBetween val="midCat"/>
        <c:majorUnit val="1"/>
      </c:valAx>
      <c:valAx>
        <c:axId val="68619648"/>
        <c:scaling>
          <c:orientation val="minMax"/>
        </c:scaling>
        <c:delete val="0"/>
        <c:axPos val="l"/>
        <c:majorGridlines/>
        <c:title>
          <c:tx>
            <c:rich>
              <a:bodyPr rot="-5400000" vert="horz"/>
              <a:lstStyle/>
              <a:p>
                <a:pPr>
                  <a:defRPr/>
                </a:pPr>
                <a:r>
                  <a:rPr lang="en-US" dirty="0"/>
                  <a:t>Black Carbon [] (</a:t>
                </a:r>
                <a:r>
                  <a:rPr lang="en-US" dirty="0" err="1"/>
                  <a:t>ug</a:t>
                </a:r>
                <a:r>
                  <a:rPr lang="en-US" dirty="0"/>
                  <a:t>/m</a:t>
                </a:r>
                <a:r>
                  <a:rPr lang="en-US" baseline="30000" dirty="0"/>
                  <a:t>3</a:t>
                </a:r>
                <a:r>
                  <a:rPr lang="en-US" dirty="0"/>
                  <a:t>)</a:t>
                </a:r>
              </a:p>
            </c:rich>
          </c:tx>
          <c:layout/>
          <c:overlay val="0"/>
        </c:title>
        <c:numFmt formatCode="General" sourceLinked="1"/>
        <c:majorTickMark val="out"/>
        <c:minorTickMark val="none"/>
        <c:tickLblPos val="nextTo"/>
        <c:crossAx val="68617728"/>
        <c:crosses val="autoZero"/>
        <c:crossBetween val="midCat"/>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scatterChart>
        <c:scatterStyle val="lineMarker"/>
        <c:varyColors val="0"/>
        <c:ser>
          <c:idx val="0"/>
          <c:order val="0"/>
          <c:tx>
            <c:v>Average Temperature vs BC Concentrations</c:v>
          </c:tx>
          <c:spPr>
            <a:ln w="47625">
              <a:noFill/>
            </a:ln>
          </c:spPr>
          <c:trendline>
            <c:trendlineType val="linear"/>
            <c:dispRSqr val="1"/>
            <c:dispEq val="0"/>
            <c:trendlineLbl>
              <c:layout>
                <c:manualLayout>
                  <c:x val="-6.5317147856517904E-2"/>
                  <c:y val="-0.46139909594633999"/>
                </c:manualLayout>
              </c:layout>
              <c:numFmt formatCode="General" sourceLinked="0"/>
              <c:txPr>
                <a:bodyPr/>
                <a:lstStyle/>
                <a:p>
                  <a:pPr>
                    <a:defRPr sz="1400"/>
                  </a:pPr>
                  <a:endParaRPr lang="en-US"/>
                </a:p>
              </c:txPr>
            </c:trendlineLbl>
          </c:trendline>
          <c:xVal>
            <c:numRef>
              <c:f>'Total Meteo + MA data'!$Q$2:$Q$28</c:f>
              <c:numCache>
                <c:formatCode>General</c:formatCode>
                <c:ptCount val="27"/>
                <c:pt idx="0">
                  <c:v>12.7</c:v>
                </c:pt>
                <c:pt idx="1">
                  <c:v>11.5</c:v>
                </c:pt>
                <c:pt idx="2">
                  <c:v>10.4</c:v>
                </c:pt>
                <c:pt idx="3">
                  <c:v>10.4</c:v>
                </c:pt>
                <c:pt idx="4">
                  <c:v>9.1999999999999993</c:v>
                </c:pt>
                <c:pt idx="5">
                  <c:v>6.9</c:v>
                </c:pt>
                <c:pt idx="6">
                  <c:v>6.9</c:v>
                </c:pt>
                <c:pt idx="7">
                  <c:v>5.8</c:v>
                </c:pt>
                <c:pt idx="8">
                  <c:v>5.8</c:v>
                </c:pt>
                <c:pt idx="9">
                  <c:v>5.8</c:v>
                </c:pt>
                <c:pt idx="10">
                  <c:v>5.8</c:v>
                </c:pt>
                <c:pt idx="11">
                  <c:v>5.8</c:v>
                </c:pt>
                <c:pt idx="12">
                  <c:v>4.5999999999999996</c:v>
                </c:pt>
                <c:pt idx="13">
                  <c:v>4.5999999999999996</c:v>
                </c:pt>
                <c:pt idx="14">
                  <c:v>4.5999999999999996</c:v>
                </c:pt>
                <c:pt idx="15">
                  <c:v>4.5999999999999996</c:v>
                </c:pt>
                <c:pt idx="16">
                  <c:v>4.5999999999999996</c:v>
                </c:pt>
                <c:pt idx="17">
                  <c:v>4.5999999999999996</c:v>
                </c:pt>
                <c:pt idx="18">
                  <c:v>3.5</c:v>
                </c:pt>
                <c:pt idx="19">
                  <c:v>3.5</c:v>
                </c:pt>
                <c:pt idx="20">
                  <c:v>3.5</c:v>
                </c:pt>
                <c:pt idx="21">
                  <c:v>3.5</c:v>
                </c:pt>
                <c:pt idx="22">
                  <c:v>3.5</c:v>
                </c:pt>
                <c:pt idx="23">
                  <c:v>3.5</c:v>
                </c:pt>
                <c:pt idx="24">
                  <c:v>3.5</c:v>
                </c:pt>
                <c:pt idx="25">
                  <c:v>3.5</c:v>
                </c:pt>
                <c:pt idx="26">
                  <c:v>3.5</c:v>
                </c:pt>
              </c:numCache>
            </c:numRef>
          </c:xVal>
          <c:yVal>
            <c:numRef>
              <c:f>'Total Meteo + MA data'!$O$2:$O$28</c:f>
              <c:numCache>
                <c:formatCode>General</c:formatCode>
                <c:ptCount val="27"/>
                <c:pt idx="0">
                  <c:v>3.96</c:v>
                </c:pt>
                <c:pt idx="1">
                  <c:v>4.7</c:v>
                </c:pt>
                <c:pt idx="2">
                  <c:v>1.86</c:v>
                </c:pt>
                <c:pt idx="3">
                  <c:v>2.63</c:v>
                </c:pt>
                <c:pt idx="4">
                  <c:v>4.6900000000000004</c:v>
                </c:pt>
                <c:pt idx="5">
                  <c:v>1.06</c:v>
                </c:pt>
                <c:pt idx="6">
                  <c:v>1.1599999999999999</c:v>
                </c:pt>
                <c:pt idx="7">
                  <c:v>3.34</c:v>
                </c:pt>
                <c:pt idx="8">
                  <c:v>4.09</c:v>
                </c:pt>
                <c:pt idx="9">
                  <c:v>2.67</c:v>
                </c:pt>
                <c:pt idx="10">
                  <c:v>4.0999999999999996</c:v>
                </c:pt>
                <c:pt idx="11">
                  <c:v>3.69</c:v>
                </c:pt>
                <c:pt idx="12">
                  <c:v>7.8</c:v>
                </c:pt>
                <c:pt idx="13">
                  <c:v>5.8</c:v>
                </c:pt>
                <c:pt idx="14">
                  <c:v>4.1399999999999997</c:v>
                </c:pt>
                <c:pt idx="15">
                  <c:v>5.67</c:v>
                </c:pt>
                <c:pt idx="16">
                  <c:v>2.71</c:v>
                </c:pt>
                <c:pt idx="17">
                  <c:v>8.4700000000000006</c:v>
                </c:pt>
                <c:pt idx="18">
                  <c:v>7.27</c:v>
                </c:pt>
                <c:pt idx="19">
                  <c:v>5.83</c:v>
                </c:pt>
                <c:pt idx="20">
                  <c:v>3.64</c:v>
                </c:pt>
                <c:pt idx="21">
                  <c:v>5.98</c:v>
                </c:pt>
                <c:pt idx="22">
                  <c:v>8.15</c:v>
                </c:pt>
                <c:pt idx="23">
                  <c:v>5.31</c:v>
                </c:pt>
                <c:pt idx="24">
                  <c:v>3.26</c:v>
                </c:pt>
                <c:pt idx="25">
                  <c:v>12.65</c:v>
                </c:pt>
                <c:pt idx="26">
                  <c:v>5.27</c:v>
                </c:pt>
              </c:numCache>
            </c:numRef>
          </c:yVal>
          <c:smooth val="0"/>
        </c:ser>
        <c:dLbls>
          <c:showLegendKey val="0"/>
          <c:showVal val="0"/>
          <c:showCatName val="0"/>
          <c:showSerName val="0"/>
          <c:showPercent val="0"/>
          <c:showBubbleSize val="0"/>
        </c:dLbls>
        <c:axId val="68636032"/>
        <c:axId val="68666880"/>
      </c:scatterChart>
      <c:valAx>
        <c:axId val="68636032"/>
        <c:scaling>
          <c:orientation val="minMax"/>
          <c:max val="13"/>
          <c:min val="3"/>
        </c:scaling>
        <c:delete val="0"/>
        <c:axPos val="b"/>
        <c:title>
          <c:tx>
            <c:rich>
              <a:bodyPr/>
              <a:lstStyle/>
              <a:p>
                <a:pPr>
                  <a:defRPr/>
                </a:pPr>
                <a:r>
                  <a:rPr lang="en-US"/>
                  <a:t>Wind Speed (mph)</a:t>
                </a:r>
              </a:p>
            </c:rich>
          </c:tx>
          <c:layout/>
          <c:overlay val="0"/>
        </c:title>
        <c:numFmt formatCode="General" sourceLinked="1"/>
        <c:majorTickMark val="out"/>
        <c:minorTickMark val="none"/>
        <c:tickLblPos val="nextTo"/>
        <c:crossAx val="68666880"/>
        <c:crosses val="autoZero"/>
        <c:crossBetween val="midCat"/>
      </c:valAx>
      <c:valAx>
        <c:axId val="68666880"/>
        <c:scaling>
          <c:orientation val="minMax"/>
        </c:scaling>
        <c:delete val="0"/>
        <c:axPos val="l"/>
        <c:majorGridlines/>
        <c:title>
          <c:tx>
            <c:rich>
              <a:bodyPr rot="-5400000" vert="horz"/>
              <a:lstStyle/>
              <a:p>
                <a:pPr>
                  <a:defRPr/>
                </a:pPr>
                <a:r>
                  <a:rPr lang="en-US"/>
                  <a:t>Black Carbon [] (ug/m</a:t>
                </a:r>
                <a:r>
                  <a:rPr lang="en-US" baseline="30000"/>
                  <a:t>3</a:t>
                </a:r>
                <a:r>
                  <a:rPr lang="en-US"/>
                  <a:t>)</a:t>
                </a:r>
              </a:p>
            </c:rich>
          </c:tx>
          <c:layout/>
          <c:overlay val="0"/>
        </c:title>
        <c:numFmt formatCode="General" sourceLinked="1"/>
        <c:majorTickMark val="out"/>
        <c:minorTickMark val="none"/>
        <c:tickLblPos val="nextTo"/>
        <c:crossAx val="68636032"/>
        <c:crosses val="autoZero"/>
        <c:crossBetween val="midCat"/>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BC vs Wind Speed</c:v>
          </c:tx>
          <c:spPr>
            <a:ln w="28575">
              <a:noFill/>
            </a:ln>
          </c:spPr>
          <c:trendline>
            <c:trendlineType val="linear"/>
            <c:dispRSqr val="1"/>
            <c:dispEq val="0"/>
            <c:trendlineLbl>
              <c:layout>
                <c:manualLayout>
                  <c:x val="-4.1817355292334601E-2"/>
                  <c:y val="-0.59469678515944302"/>
                </c:manualLayout>
              </c:layout>
              <c:numFmt formatCode="General" sourceLinked="0"/>
              <c:txPr>
                <a:bodyPr/>
                <a:lstStyle/>
                <a:p>
                  <a:pPr>
                    <a:defRPr sz="1400"/>
                  </a:pPr>
                  <a:endParaRPr lang="en-US"/>
                </a:p>
              </c:txPr>
            </c:trendlineLbl>
          </c:trendline>
          <c:xVal>
            <c:numRef>
              <c:f>'Total BC Comp'!$Q$3:$Q$24</c:f>
              <c:numCache>
                <c:formatCode>General</c:formatCode>
                <c:ptCount val="22"/>
                <c:pt idx="0">
                  <c:v>0</c:v>
                </c:pt>
                <c:pt idx="1">
                  <c:v>1.1599999999999999</c:v>
                </c:pt>
                <c:pt idx="2">
                  <c:v>4.63</c:v>
                </c:pt>
                <c:pt idx="3">
                  <c:v>10</c:v>
                </c:pt>
                <c:pt idx="4">
                  <c:v>10</c:v>
                </c:pt>
                <c:pt idx="5">
                  <c:v>0</c:v>
                </c:pt>
                <c:pt idx="6">
                  <c:v>1.17</c:v>
                </c:pt>
                <c:pt idx="7">
                  <c:v>1.53</c:v>
                </c:pt>
                <c:pt idx="8">
                  <c:v>0</c:v>
                </c:pt>
                <c:pt idx="9">
                  <c:v>2.2999999999999998</c:v>
                </c:pt>
                <c:pt idx="10">
                  <c:v>2.7</c:v>
                </c:pt>
                <c:pt idx="11">
                  <c:v>0</c:v>
                </c:pt>
                <c:pt idx="12">
                  <c:v>0</c:v>
                </c:pt>
                <c:pt idx="13">
                  <c:v>5.3999999999999986</c:v>
                </c:pt>
                <c:pt idx="14">
                  <c:v>2.333333333333333</c:v>
                </c:pt>
                <c:pt idx="15">
                  <c:v>3.8666666666666671</c:v>
                </c:pt>
                <c:pt idx="16">
                  <c:v>4.6666670000000003</c:v>
                </c:pt>
                <c:pt idx="17">
                  <c:v>2.7</c:v>
                </c:pt>
                <c:pt idx="18">
                  <c:v>1.166666666666667</c:v>
                </c:pt>
                <c:pt idx="19">
                  <c:v>1.533333333333333</c:v>
                </c:pt>
                <c:pt idx="20">
                  <c:v>1.533333333333333</c:v>
                </c:pt>
                <c:pt idx="21">
                  <c:v>0</c:v>
                </c:pt>
              </c:numCache>
            </c:numRef>
          </c:xVal>
          <c:yVal>
            <c:numRef>
              <c:f>'Total BC Comp'!$L$3:$L$24</c:f>
              <c:numCache>
                <c:formatCode>General</c:formatCode>
                <c:ptCount val="22"/>
                <c:pt idx="0">
                  <c:v>9.5669431308223007</c:v>
                </c:pt>
                <c:pt idx="1">
                  <c:v>7.9006850924982057</c:v>
                </c:pt>
                <c:pt idx="2">
                  <c:v>5.8762902107313666</c:v>
                </c:pt>
                <c:pt idx="3">
                  <c:v>4.1770741038660741</c:v>
                </c:pt>
                <c:pt idx="4">
                  <c:v>5.260339844626218</c:v>
                </c:pt>
                <c:pt idx="5">
                  <c:v>10.572719781260201</c:v>
                </c:pt>
                <c:pt idx="6">
                  <c:v>7.2504088900144401</c:v>
                </c:pt>
                <c:pt idx="7">
                  <c:v>8.6810657316563429</c:v>
                </c:pt>
                <c:pt idx="8">
                  <c:v>10.08972432251932</c:v>
                </c:pt>
                <c:pt idx="9">
                  <c:v>7.1441504110098899</c:v>
                </c:pt>
                <c:pt idx="10">
                  <c:v>8.2502205720639292</c:v>
                </c:pt>
                <c:pt idx="11" formatCode="_(* #,##0.00_);_(* \(#,##0.00\);_(* &quot;-&quot;??_);_(@_)">
                  <c:v>13.988431131055229</c:v>
                </c:pt>
                <c:pt idx="12" formatCode="_(* #,##0.00_);_(* \(#,##0.00\);_(* &quot;-&quot;??_);_(@_)">
                  <c:v>9.5569870882596835</c:v>
                </c:pt>
                <c:pt idx="13" formatCode="_(* #,##0.00_);_(* \(#,##0.00\);_(* &quot;-&quot;??_);_(@_)">
                  <c:v>4.6244224726451959</c:v>
                </c:pt>
                <c:pt idx="14" formatCode="_(* #,##0.00_);_(* \(#,##0.00\);_(* &quot;-&quot;??_);_(@_)">
                  <c:v>4.9965605528633583</c:v>
                </c:pt>
                <c:pt idx="15" formatCode="_(* #,##0.00_);_(* \(#,##0.00\);_(* &quot;-&quot;??_);_(@_)">
                  <c:v>4.6561300289904706</c:v>
                </c:pt>
                <c:pt idx="16" formatCode="_(* #,##0.00_);_(* \(#,##0.00\);_(* &quot;-&quot;??_);_(@_)">
                  <c:v>5.0925100309201747</c:v>
                </c:pt>
                <c:pt idx="17" formatCode="_(* #,##0.00_);_(* \(#,##0.00\);_(* &quot;-&quot;??_);_(@_)">
                  <c:v>10.92054105657868</c:v>
                </c:pt>
                <c:pt idx="18" formatCode="_(* #,##0.00_);_(* \(#,##0.00\);_(* &quot;-&quot;??_);_(@_)">
                  <c:v>12.393271612327879</c:v>
                </c:pt>
                <c:pt idx="19" formatCode="_(* #,##0.00_);_(* \(#,##0.00\);_(* &quot;-&quot;??_);_(@_)">
                  <c:v>13.168375746805919</c:v>
                </c:pt>
                <c:pt idx="20" formatCode="_(* #,##0.00_);_(* \(#,##0.00\);_(* &quot;-&quot;??_);_(@_)">
                  <c:v>10.567976253295519</c:v>
                </c:pt>
                <c:pt idx="21" formatCode="_(* #,##0.00_);_(* \(#,##0.00\);_(* &quot;-&quot;??_);_(@_)">
                  <c:v>10.51811195470928</c:v>
                </c:pt>
              </c:numCache>
            </c:numRef>
          </c:yVal>
          <c:smooth val="0"/>
        </c:ser>
        <c:dLbls>
          <c:showLegendKey val="0"/>
          <c:showVal val="0"/>
          <c:showCatName val="0"/>
          <c:showSerName val="0"/>
          <c:showPercent val="0"/>
          <c:showBubbleSize val="0"/>
        </c:dLbls>
        <c:axId val="68676992"/>
        <c:axId val="68756992"/>
      </c:scatterChart>
      <c:valAx>
        <c:axId val="68676992"/>
        <c:scaling>
          <c:orientation val="minMax"/>
          <c:max val="10"/>
        </c:scaling>
        <c:delete val="0"/>
        <c:axPos val="b"/>
        <c:title>
          <c:tx>
            <c:rich>
              <a:bodyPr/>
              <a:lstStyle/>
              <a:p>
                <a:pPr>
                  <a:defRPr/>
                </a:pPr>
                <a:r>
                  <a:rPr lang="en-US" dirty="0" smtClean="0"/>
                  <a:t>Wind Speed (mph)</a:t>
                </a:r>
                <a:endParaRPr lang="en-US" dirty="0"/>
              </a:p>
            </c:rich>
          </c:tx>
          <c:layout/>
          <c:overlay val="0"/>
        </c:title>
        <c:numFmt formatCode="General" sourceLinked="1"/>
        <c:majorTickMark val="out"/>
        <c:minorTickMark val="none"/>
        <c:tickLblPos val="nextTo"/>
        <c:crossAx val="68756992"/>
        <c:crosses val="autoZero"/>
        <c:crossBetween val="midCat"/>
      </c:valAx>
      <c:valAx>
        <c:axId val="68756992"/>
        <c:scaling>
          <c:orientation val="minMax"/>
        </c:scaling>
        <c:delete val="0"/>
        <c:axPos val="l"/>
        <c:majorGridlines/>
        <c:title>
          <c:tx>
            <c:rich>
              <a:bodyPr rot="-5400000" vert="horz"/>
              <a:lstStyle/>
              <a:p>
                <a:pPr>
                  <a:defRPr/>
                </a:pPr>
                <a:r>
                  <a:rPr lang="en-US" sz="1050" b="1" i="0" baseline="0" dirty="0" smtClean="0">
                    <a:effectLst/>
                  </a:rPr>
                  <a:t>Black Carbon [] (</a:t>
                </a:r>
                <a:r>
                  <a:rPr lang="en-US" sz="1050" b="1" i="0" baseline="0" dirty="0" err="1" smtClean="0">
                    <a:effectLst/>
                  </a:rPr>
                  <a:t>ug</a:t>
                </a:r>
                <a:r>
                  <a:rPr lang="en-US" sz="1050" b="1" i="0" baseline="0" dirty="0" smtClean="0">
                    <a:effectLst/>
                  </a:rPr>
                  <a:t>/m</a:t>
                </a:r>
                <a:r>
                  <a:rPr lang="en-US" sz="1050" b="1" i="0" baseline="30000" dirty="0" smtClean="0">
                    <a:effectLst/>
                  </a:rPr>
                  <a:t>3</a:t>
                </a:r>
                <a:r>
                  <a:rPr lang="en-US" sz="1050" b="1" i="0" baseline="0" dirty="0" smtClean="0">
                    <a:effectLst/>
                  </a:rPr>
                  <a:t>)</a:t>
                </a:r>
                <a:endParaRPr lang="en-US" sz="1050" dirty="0">
                  <a:effectLst/>
                </a:endParaRPr>
              </a:p>
            </c:rich>
          </c:tx>
          <c:layout/>
          <c:overlay val="0"/>
        </c:title>
        <c:numFmt formatCode="General" sourceLinked="1"/>
        <c:majorTickMark val="out"/>
        <c:minorTickMark val="none"/>
        <c:tickLblPos val="nextTo"/>
        <c:crossAx val="68676992"/>
        <c:crosses val="autoZero"/>
        <c:crossBetween val="midCat"/>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9F2431-7C56-1D4C-954B-2F17F355261E}" type="datetimeFigureOut">
              <a:rPr lang="en-US" smtClean="0"/>
              <a:t>4/23/2013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995355-AF05-774D-A1E4-8F0F361FB04A}" type="slidenum">
              <a:rPr lang="en-US" smtClean="0"/>
              <a:t>‹#›</a:t>
            </a:fld>
            <a:endParaRPr lang="en-US"/>
          </a:p>
        </p:txBody>
      </p:sp>
    </p:spTree>
    <p:extLst>
      <p:ext uri="{BB962C8B-B14F-4D97-AF65-F5344CB8AC3E}">
        <p14:creationId xmlns:p14="http://schemas.microsoft.com/office/powerpoint/2010/main" val="37092711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Atlanta Commuter Exposure study was funded</a:t>
            </a:r>
            <a:r>
              <a:rPr lang="en-US" baseline="0" dirty="0" smtClean="0"/>
              <a:t> by the CDC as a method of looking at in vehicle exposure to air pollution between healthy and asthmatic adults during a 2 hour scripted route along major highways in Atlanta during rush hour traffic</a:t>
            </a:r>
          </a:p>
          <a:p>
            <a:endParaRPr lang="en-US" baseline="0" dirty="0" smtClean="0"/>
          </a:p>
          <a:p>
            <a:r>
              <a:rPr lang="en-US" dirty="0" smtClean="0"/>
              <a:t>*It’s a joint project between Emory University and Georgia Tech</a:t>
            </a:r>
            <a:r>
              <a:rPr lang="en-US" baseline="0" dirty="0" smtClean="0"/>
              <a:t> – most of the health measurements are done at Emory while filter analysis and </a:t>
            </a:r>
            <a:r>
              <a:rPr lang="en-US" baseline="0" dirty="0" smtClean="0"/>
              <a:t>preparation </a:t>
            </a:r>
            <a:r>
              <a:rPr lang="en-US" baseline="0" dirty="0" smtClean="0"/>
              <a:t>is handled here at </a:t>
            </a:r>
            <a:r>
              <a:rPr lang="en-US" baseline="0" dirty="0" err="1" smtClean="0"/>
              <a:t>Gatech</a:t>
            </a:r>
            <a:endParaRPr lang="en-US" baseline="0" dirty="0" smtClean="0"/>
          </a:p>
          <a:p>
            <a:endParaRPr lang="en-US" baseline="0" dirty="0" smtClean="0"/>
          </a:p>
          <a:p>
            <a:r>
              <a:rPr lang="en-US" baseline="0" dirty="0" smtClean="0"/>
              <a:t>*We’re examining PM2.5 mass, particle number, black carbon mass, particle bound PAHs and in cabin noise on a continuous  basis with time stamps ranging from between 1 to 10 minutes</a:t>
            </a:r>
          </a:p>
          <a:p>
            <a:endParaRPr lang="en-US" baseline="0" dirty="0" smtClean="0"/>
          </a:p>
          <a:p>
            <a:r>
              <a:rPr lang="en-US" baseline="0" dirty="0" smtClean="0"/>
              <a:t>*EC / OC / WSOC and organic compounds like alkane groups, </a:t>
            </a:r>
            <a:r>
              <a:rPr lang="en-US" baseline="0" dirty="0" err="1" smtClean="0"/>
              <a:t>hopanes</a:t>
            </a:r>
            <a:r>
              <a:rPr lang="en-US" baseline="0" dirty="0" smtClean="0"/>
              <a:t>, </a:t>
            </a:r>
            <a:r>
              <a:rPr lang="en-US" baseline="0" dirty="0" err="1" smtClean="0"/>
              <a:t>steranes</a:t>
            </a:r>
            <a:r>
              <a:rPr lang="en-US" baseline="0" dirty="0" smtClean="0"/>
              <a:t>, and PAHs are also being analyzed on filters</a:t>
            </a:r>
          </a:p>
          <a:p>
            <a:endParaRPr lang="en-US" baseline="0" dirty="0" smtClean="0"/>
          </a:p>
          <a:p>
            <a:r>
              <a:rPr lang="en-US" baseline="0" dirty="0" smtClean="0"/>
              <a:t>*The reason for this project is that many people commute into Atlanta during the morning and given typical congestion may be stuck in traffic for a long time – sometimes in grid lock. Rush hour commuters on major roadways operate a vehicle directly in a source zone of high UFP concentrations due to vehicle emissions. They’re exposed to elevated concentrations during those commutes, generally 5 days out of a week</a:t>
            </a:r>
          </a:p>
          <a:p>
            <a:endParaRPr lang="en-US" baseline="0" dirty="0" smtClean="0"/>
          </a:p>
          <a:p>
            <a:r>
              <a:rPr lang="en-US" baseline="0" dirty="0" smtClean="0"/>
              <a:t>*Curious about the health effects that might be associated with this, primarily cardiorespiratory diseases and asthma incidence. Some toxicological evidence suggests that since the number size of vehicle emissions is in the ultrafine size range that these particles are able to penetrate the alveolar region of the lungs and cause damage</a:t>
            </a:r>
            <a:endParaRPr lang="en-US" dirty="0"/>
          </a:p>
        </p:txBody>
      </p:sp>
      <p:sp>
        <p:nvSpPr>
          <p:cNvPr id="4" name="Slide Number Placeholder 3"/>
          <p:cNvSpPr>
            <a:spLocks noGrp="1"/>
          </p:cNvSpPr>
          <p:nvPr>
            <p:ph type="sldNum" sz="quarter" idx="10"/>
          </p:nvPr>
        </p:nvSpPr>
        <p:spPr/>
        <p:txBody>
          <a:bodyPr/>
          <a:lstStyle/>
          <a:p>
            <a:fld id="{26995355-AF05-774D-A1E4-8F0F361FB04A}" type="slidenum">
              <a:rPr lang="en-US" smtClean="0"/>
              <a:t>2</a:t>
            </a:fld>
            <a:endParaRPr lang="en-US"/>
          </a:p>
        </p:txBody>
      </p:sp>
    </p:spTree>
    <p:extLst>
      <p:ext uri="{BB962C8B-B14F-4D97-AF65-F5344CB8AC3E}">
        <p14:creationId xmlns:p14="http://schemas.microsoft.com/office/powerpoint/2010/main" val="698452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just</a:t>
            </a:r>
            <a:r>
              <a:rPr lang="en-US" baseline="0" dirty="0" smtClean="0"/>
              <a:t> two examples of precipitation events. The graph on the top was taken from a commute the day before a rainstorm, while the second one was taken two days later during a long rainstorm. The latter one, as you can see, has much lower background concentrations of black carbon, so </a:t>
            </a:r>
            <a:r>
              <a:rPr lang="en-US" baseline="0" dirty="0" err="1" smtClean="0"/>
              <a:t>preciptiation</a:t>
            </a:r>
            <a:r>
              <a:rPr lang="en-US" baseline="0" dirty="0" smtClean="0"/>
              <a:t> can have a large scavenging effect</a:t>
            </a:r>
            <a:endParaRPr lang="en-US" dirty="0"/>
          </a:p>
        </p:txBody>
      </p:sp>
      <p:sp>
        <p:nvSpPr>
          <p:cNvPr id="4" name="Slide Number Placeholder 3"/>
          <p:cNvSpPr>
            <a:spLocks noGrp="1"/>
          </p:cNvSpPr>
          <p:nvPr>
            <p:ph type="sldNum" sz="quarter" idx="10"/>
          </p:nvPr>
        </p:nvSpPr>
        <p:spPr/>
        <p:txBody>
          <a:bodyPr/>
          <a:lstStyle/>
          <a:p>
            <a:fld id="{26995355-AF05-774D-A1E4-8F0F361FB04A}" type="slidenum">
              <a:rPr lang="en-US" smtClean="0"/>
              <a:t>11</a:t>
            </a:fld>
            <a:endParaRPr lang="en-US"/>
          </a:p>
        </p:txBody>
      </p:sp>
    </p:spTree>
    <p:extLst>
      <p:ext uri="{BB962C8B-B14F-4D97-AF65-F5344CB8AC3E}">
        <p14:creationId xmlns:p14="http://schemas.microsoft.com/office/powerpoint/2010/main" val="3632778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Wind speed was one component that I found to have a rather significant effect when compared to the others. This seems to make sense intuitively since you might be blowing particles away from the road and encouraging mixing with the surrounding air</a:t>
            </a:r>
            <a:r>
              <a:rPr lang="en-US" baseline="0" dirty="0" smtClean="0"/>
              <a:t>. We’ve seen from our measurements here at tech versus the interstate that there’s a rapid drop of particle concentrations as you increase your distance away from the road, so it seems to make sense that mixing would have a very significant effect.</a:t>
            </a:r>
          </a:p>
          <a:p>
            <a:endParaRPr lang="en-US" baseline="0" dirty="0" smtClean="0"/>
          </a:p>
          <a:p>
            <a:r>
              <a:rPr lang="en-US" baseline="0" dirty="0" smtClean="0"/>
              <a:t>This first graph is taken with all of the recorded wind speed values, while the second involves those same values with all of the points set at zero removed. There’s still some error here as the wind speed data seems to set itself at certain threshold values rather than reporting real wind speed, however</a:t>
            </a:r>
            <a:endParaRPr lang="en-US" dirty="0"/>
          </a:p>
        </p:txBody>
      </p:sp>
      <p:sp>
        <p:nvSpPr>
          <p:cNvPr id="4" name="Slide Number Placeholder 3"/>
          <p:cNvSpPr>
            <a:spLocks noGrp="1"/>
          </p:cNvSpPr>
          <p:nvPr>
            <p:ph type="sldNum" sz="quarter" idx="10"/>
          </p:nvPr>
        </p:nvSpPr>
        <p:spPr/>
        <p:txBody>
          <a:bodyPr/>
          <a:lstStyle/>
          <a:p>
            <a:fld id="{26995355-AF05-774D-A1E4-8F0F361FB04A}" type="slidenum">
              <a:rPr lang="en-US" smtClean="0"/>
              <a:t>12</a:t>
            </a:fld>
            <a:endParaRPr lang="en-US"/>
          </a:p>
        </p:txBody>
      </p:sp>
    </p:spTree>
    <p:extLst>
      <p:ext uri="{BB962C8B-B14F-4D97-AF65-F5344CB8AC3E}">
        <p14:creationId xmlns:p14="http://schemas.microsoft.com/office/powerpoint/2010/main" val="833040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final graph is one I plotted of the averages of the 3 hour graphs and wind speed. The</a:t>
            </a:r>
            <a:r>
              <a:rPr lang="en-US" baseline="0" dirty="0" smtClean="0"/>
              <a:t> R^2 value seems to improve as you’re taking the averages, which may help to account for the inaccurate wind speed data that was given to us </a:t>
            </a:r>
            <a:endParaRPr lang="en-US" dirty="0"/>
          </a:p>
        </p:txBody>
      </p:sp>
      <p:sp>
        <p:nvSpPr>
          <p:cNvPr id="4" name="Slide Number Placeholder 3"/>
          <p:cNvSpPr>
            <a:spLocks noGrp="1"/>
          </p:cNvSpPr>
          <p:nvPr>
            <p:ph type="sldNum" sz="quarter" idx="10"/>
          </p:nvPr>
        </p:nvSpPr>
        <p:spPr/>
        <p:txBody>
          <a:bodyPr/>
          <a:lstStyle/>
          <a:p>
            <a:fld id="{26995355-AF05-774D-A1E4-8F0F361FB04A}" type="slidenum">
              <a:rPr lang="en-US" smtClean="0"/>
              <a:t>13</a:t>
            </a:fld>
            <a:endParaRPr lang="en-US"/>
          </a:p>
        </p:txBody>
      </p:sp>
    </p:spTree>
    <p:extLst>
      <p:ext uri="{BB962C8B-B14F-4D97-AF65-F5344CB8AC3E}">
        <p14:creationId xmlns:p14="http://schemas.microsoft.com/office/powerpoint/2010/main" val="1884976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95355-AF05-774D-A1E4-8F0F361FB04A}" type="slidenum">
              <a:rPr lang="en-US" smtClean="0"/>
              <a:t>14</a:t>
            </a:fld>
            <a:endParaRPr lang="en-US"/>
          </a:p>
        </p:txBody>
      </p:sp>
    </p:spTree>
    <p:extLst>
      <p:ext uri="{BB962C8B-B14F-4D97-AF65-F5344CB8AC3E}">
        <p14:creationId xmlns:p14="http://schemas.microsoft.com/office/powerpoint/2010/main" val="38885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*Measure in vehicle</a:t>
            </a:r>
            <a:r>
              <a:rPr lang="en-US" baseline="0" dirty="0" smtClean="0"/>
              <a:t> concentration of PM and PM components for 40 test subjects twice for a total of 80 commutes</a:t>
            </a:r>
          </a:p>
          <a:p>
            <a:endParaRPr lang="en-US" baseline="0" dirty="0" smtClean="0"/>
          </a:p>
          <a:p>
            <a:r>
              <a:rPr lang="en-US" baseline="0" dirty="0" smtClean="0"/>
              <a:t>*Follow a route of approximately two hours duration from around 7 to 9.</a:t>
            </a:r>
          </a:p>
          <a:p>
            <a:endParaRPr lang="en-US" baseline="0" dirty="0" smtClean="0"/>
          </a:p>
          <a:p>
            <a:r>
              <a:rPr lang="en-US" baseline="0" dirty="0" smtClean="0"/>
              <a:t>*The filter holders are for measuring EC/OC/WSOC/Elements. We also have a CPC to CPC and PAH meter to measure particle numbers and PAHs, a two stage cascade </a:t>
            </a:r>
            <a:r>
              <a:rPr lang="en-US" baseline="0" dirty="0" err="1" smtClean="0"/>
              <a:t>impactor</a:t>
            </a:r>
            <a:r>
              <a:rPr lang="en-US" baseline="0" dirty="0" smtClean="0"/>
              <a:t> with </a:t>
            </a:r>
            <a:r>
              <a:rPr lang="en-US" baseline="0" dirty="0" err="1" smtClean="0"/>
              <a:t>teflon</a:t>
            </a:r>
            <a:r>
              <a:rPr lang="en-US" baseline="0" dirty="0" smtClean="0"/>
              <a:t> filters for measuring fine mass and metals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6995355-AF05-774D-A1E4-8F0F361FB04A}" type="slidenum">
              <a:rPr lang="en-US" smtClean="0"/>
              <a:t>3</a:t>
            </a:fld>
            <a:endParaRPr lang="en-US"/>
          </a:p>
        </p:txBody>
      </p:sp>
    </p:spTree>
    <p:extLst>
      <p:ext uri="{BB962C8B-B14F-4D97-AF65-F5344CB8AC3E}">
        <p14:creationId xmlns:p14="http://schemas.microsoft.com/office/powerpoint/2010/main" val="3825358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map of a typical ACE commute, seen in blue. The areas with the red don’t typically have much commercial truck traffic so on commutes you tend to see lower amounts of EC, while the areas in gold have them so you of course have larger amounts</a:t>
            </a:r>
            <a:endParaRPr lang="en-US" dirty="0"/>
          </a:p>
        </p:txBody>
      </p:sp>
      <p:sp>
        <p:nvSpPr>
          <p:cNvPr id="4" name="Slide Number Placeholder 3"/>
          <p:cNvSpPr>
            <a:spLocks noGrp="1"/>
          </p:cNvSpPr>
          <p:nvPr>
            <p:ph type="sldNum" sz="quarter" idx="10"/>
          </p:nvPr>
        </p:nvSpPr>
        <p:spPr/>
        <p:txBody>
          <a:bodyPr/>
          <a:lstStyle/>
          <a:p>
            <a:fld id="{26995355-AF05-774D-A1E4-8F0F361FB04A}" type="slidenum">
              <a:rPr lang="en-US" smtClean="0"/>
              <a:t>4</a:t>
            </a:fld>
            <a:endParaRPr lang="en-US"/>
          </a:p>
        </p:txBody>
      </p:sp>
    </p:spTree>
    <p:extLst>
      <p:ext uri="{BB962C8B-B14F-4D97-AF65-F5344CB8AC3E}">
        <p14:creationId xmlns:p14="http://schemas.microsoft.com/office/powerpoint/2010/main" val="1910396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just a slide I kind of threw in there, we ran a principle component analysis and it showed us that these three factors accounted for approximately 90%~ of the variance. Later I’ll be looking at black carbon in specific which is pretty highly correlated with our elemental carbon with an R^2 value of around .85. It’s not the most ideal, but since I had hourly time stamp emissions </a:t>
            </a:r>
            <a:endParaRPr lang="en-US" dirty="0"/>
          </a:p>
        </p:txBody>
      </p:sp>
      <p:sp>
        <p:nvSpPr>
          <p:cNvPr id="4" name="Slide Number Placeholder 3"/>
          <p:cNvSpPr>
            <a:spLocks noGrp="1"/>
          </p:cNvSpPr>
          <p:nvPr>
            <p:ph type="sldNum" sz="quarter" idx="10"/>
          </p:nvPr>
        </p:nvSpPr>
        <p:spPr/>
        <p:txBody>
          <a:bodyPr/>
          <a:lstStyle/>
          <a:p>
            <a:fld id="{26995355-AF05-774D-A1E4-8F0F361FB04A}" type="slidenum">
              <a:rPr lang="en-US" smtClean="0"/>
              <a:t>5</a:t>
            </a:fld>
            <a:endParaRPr lang="en-US"/>
          </a:p>
        </p:txBody>
      </p:sp>
    </p:spTree>
    <p:extLst>
      <p:ext uri="{BB962C8B-B14F-4D97-AF65-F5344CB8AC3E}">
        <p14:creationId xmlns:p14="http://schemas.microsoft.com/office/powerpoint/2010/main" val="301837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 until this point it’s thought that source</a:t>
            </a:r>
            <a:r>
              <a:rPr lang="en-US" baseline="0" dirty="0" smtClean="0"/>
              <a:t> emissions are the primary drivers for pollution on the roadways since you’re basically measuring them at source. </a:t>
            </a:r>
          </a:p>
          <a:p>
            <a:endParaRPr lang="en-US" baseline="0" dirty="0" smtClean="0"/>
          </a:p>
          <a:p>
            <a:r>
              <a:rPr lang="en-US" baseline="0" dirty="0" smtClean="0"/>
              <a:t>*We’ve noticed a significant impact of precipitation in the past, but we never really looked at the effects of temperature, RH, and wind speed on pollution concentrations before. This term paper was going to look into some of those effects, as they’re summarized here</a:t>
            </a:r>
          </a:p>
          <a:p>
            <a:endParaRPr lang="en-US" baseline="0" dirty="0" smtClean="0"/>
          </a:p>
          <a:p>
            <a:r>
              <a:rPr lang="en-US" baseline="0" dirty="0" smtClean="0"/>
              <a:t>*To point out before I start, there are some pretty big limitations to this project. For one, they’re mobile measurements and subsequently don’t have a constant source, so it’s more difficult to tease out relationships like with </a:t>
            </a:r>
            <a:r>
              <a:rPr lang="en-US" baseline="0" dirty="0" err="1" smtClean="0"/>
              <a:t>meterology</a:t>
            </a:r>
            <a:r>
              <a:rPr lang="en-US" baseline="0" dirty="0" smtClean="0"/>
              <a:t>. I also had a lack of detailed </a:t>
            </a:r>
            <a:r>
              <a:rPr lang="en-US" baseline="0" dirty="0" err="1" smtClean="0"/>
              <a:t>meterological</a:t>
            </a:r>
            <a:r>
              <a:rPr lang="en-US" baseline="0" dirty="0" smtClean="0"/>
              <a:t> data, as though we have hourly timestamps that corresponded with my data, I was using a stationary weather monitoring site and wind data that doesn’t display if it’s over 1mph. Finally, I have non continuous observations which means that since there were only a maximum of two commutes a week the </a:t>
            </a:r>
            <a:r>
              <a:rPr lang="en-US" baseline="0" dirty="0" err="1" smtClean="0"/>
              <a:t>meterological</a:t>
            </a:r>
            <a:r>
              <a:rPr lang="en-US" baseline="0" dirty="0" smtClean="0"/>
              <a:t> conditions could change rather significantly and all tended to vary – making it more difficult to determine what factors had significant effects</a:t>
            </a:r>
            <a:endParaRPr lang="en-US" dirty="0"/>
          </a:p>
        </p:txBody>
      </p:sp>
      <p:sp>
        <p:nvSpPr>
          <p:cNvPr id="4" name="Slide Number Placeholder 3"/>
          <p:cNvSpPr>
            <a:spLocks noGrp="1"/>
          </p:cNvSpPr>
          <p:nvPr>
            <p:ph type="sldNum" sz="quarter" idx="10"/>
          </p:nvPr>
        </p:nvSpPr>
        <p:spPr/>
        <p:txBody>
          <a:bodyPr/>
          <a:lstStyle/>
          <a:p>
            <a:fld id="{26995355-AF05-774D-A1E4-8F0F361FB04A}" type="slidenum">
              <a:rPr lang="en-US" smtClean="0"/>
              <a:t>6</a:t>
            </a:fld>
            <a:endParaRPr lang="en-US"/>
          </a:p>
        </p:txBody>
      </p:sp>
    </p:spTree>
    <p:extLst>
      <p:ext uri="{BB962C8B-B14F-4D97-AF65-F5344CB8AC3E}">
        <p14:creationId xmlns:p14="http://schemas.microsoft.com/office/powerpoint/2010/main" val="4146718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Initial</a:t>
            </a:r>
            <a:r>
              <a:rPr lang="en-US" baseline="0" dirty="0" smtClean="0"/>
              <a:t> graph I made of seasonal trends between elemental carbon, black carbon, and organic carbon. As you can see (or maybe can’t see) there’s quite a lot of fluctuation and noise that’s going on there, but we did have some pretty clear trends. Concentrations seem to be higher across the board during summer, and lowest in winter while spring and fall kind of flip flop a bit.  I was primarily concerned with the spring measurements since I had more during those times.</a:t>
            </a:r>
            <a:endParaRPr lang="en-US" dirty="0"/>
          </a:p>
        </p:txBody>
      </p:sp>
      <p:sp>
        <p:nvSpPr>
          <p:cNvPr id="4" name="Slide Number Placeholder 3"/>
          <p:cNvSpPr>
            <a:spLocks noGrp="1"/>
          </p:cNvSpPr>
          <p:nvPr>
            <p:ph type="sldNum" sz="quarter" idx="10"/>
          </p:nvPr>
        </p:nvSpPr>
        <p:spPr/>
        <p:txBody>
          <a:bodyPr/>
          <a:lstStyle/>
          <a:p>
            <a:fld id="{26995355-AF05-774D-A1E4-8F0F361FB04A}" type="slidenum">
              <a:rPr lang="en-US" smtClean="0"/>
              <a:t>7</a:t>
            </a:fld>
            <a:endParaRPr lang="en-US"/>
          </a:p>
        </p:txBody>
      </p:sp>
    </p:spTree>
    <p:extLst>
      <p:ext uri="{BB962C8B-B14F-4D97-AF65-F5344CB8AC3E}">
        <p14:creationId xmlns:p14="http://schemas.microsoft.com/office/powerpoint/2010/main" val="3821709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was a technique that was used by Roby Greenwald in order to automatically point out ‘peaks’ in the datasets that were being run.  This method does so by comparing a preceding period of time with the following period of time – if the future average is more than a delta multiple of the past average and the current data point is more than the overall mean plus a standard deviation multiple of the overall standard deviation, then it’s considered an event. When the concentration level falls below that level (with the exception of short little gaps) the event is considered over. Events that are less than one minute are ignored.</a:t>
            </a:r>
          </a:p>
          <a:p>
            <a:endParaRPr lang="en-US" baseline="0" dirty="0" smtClean="0"/>
          </a:p>
          <a:p>
            <a:r>
              <a:rPr lang="en-US" baseline="0" dirty="0" smtClean="0"/>
              <a:t>*This was utilized in the main study in order to determine where and when peaks were occurring in the data, since these spikes in concentrations are associated most strongly with negative health impact. They also point to times when there’s a very strong source based emission nearby. Most of the peaks that we observed for EC and BC tend to be when the subject car is stuck near “dirty” trucks, and marked times for us to go back and look at the webcam data in order to analyze sources.</a:t>
            </a:r>
          </a:p>
          <a:p>
            <a:endParaRPr lang="en-US" baseline="0" dirty="0" smtClean="0"/>
          </a:p>
          <a:p>
            <a:r>
              <a:rPr lang="en-US" baseline="0" dirty="0" smtClean="0"/>
              <a:t>*Since these are pretty obvious source generated differences in a short time period, I decided to remove them from my correlations for Temp, RH, and wind speed to help prevent skewing of the data</a:t>
            </a:r>
          </a:p>
          <a:p>
            <a:endParaRPr lang="en-US" dirty="0" smtClean="0"/>
          </a:p>
          <a:p>
            <a:r>
              <a:rPr lang="en-US" dirty="0" smtClean="0"/>
              <a:t>*Causes the average</a:t>
            </a:r>
            <a:r>
              <a:rPr lang="en-US" baseline="0" dirty="0" smtClean="0"/>
              <a:t> concentration of black carbon on the commute to go from 7.1 to 9.51</a:t>
            </a:r>
          </a:p>
          <a:p>
            <a:r>
              <a:rPr lang="en-US" baseline="0" dirty="0" smtClean="0"/>
              <a:t>*Average in the beginning to drop from 8.13 to 6.87, average in the middle to drop from 12.42 to 8.81</a:t>
            </a:r>
          </a:p>
          <a:p>
            <a:endParaRPr lang="en-US" baseline="0" dirty="0" smtClean="0"/>
          </a:p>
        </p:txBody>
      </p:sp>
      <p:sp>
        <p:nvSpPr>
          <p:cNvPr id="4" name="Slide Number Placeholder 3"/>
          <p:cNvSpPr>
            <a:spLocks noGrp="1"/>
          </p:cNvSpPr>
          <p:nvPr>
            <p:ph type="sldNum" sz="quarter" idx="10"/>
          </p:nvPr>
        </p:nvSpPr>
        <p:spPr/>
        <p:txBody>
          <a:bodyPr/>
          <a:lstStyle/>
          <a:p>
            <a:fld id="{26995355-AF05-774D-A1E4-8F0F361FB04A}" type="slidenum">
              <a:rPr lang="en-US" smtClean="0"/>
              <a:t>8</a:t>
            </a:fld>
            <a:endParaRPr lang="en-US"/>
          </a:p>
        </p:txBody>
      </p:sp>
    </p:spTree>
    <p:extLst>
      <p:ext uri="{BB962C8B-B14F-4D97-AF65-F5344CB8AC3E}">
        <p14:creationId xmlns:p14="http://schemas.microsoft.com/office/powerpoint/2010/main" val="3808612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*Black carbon showed a very</a:t>
            </a:r>
            <a:r>
              <a:rPr lang="en-US" baseline="0" dirty="0" smtClean="0"/>
              <a:t> small negative trend in concentration as the temperature went down during analysis in spring</a:t>
            </a:r>
          </a:p>
          <a:p>
            <a:endParaRPr lang="en-US" baseline="0" dirty="0" smtClean="0"/>
          </a:p>
          <a:p>
            <a:r>
              <a:rPr lang="en-US" baseline="0" dirty="0" smtClean="0"/>
              <a:t>*Seems to contradict the seasonal trends observed earlier, although it’s so small that it might as well be contributed to random scatter</a:t>
            </a:r>
          </a:p>
          <a:p>
            <a:endParaRPr lang="en-US" baseline="0" dirty="0" smtClean="0"/>
          </a:p>
          <a:p>
            <a:r>
              <a:rPr lang="en-US" baseline="0" dirty="0" smtClean="0"/>
              <a:t>*Other additional explanations are that it is consisting of corrected, ‘event free’ data </a:t>
            </a:r>
            <a:endParaRPr lang="en-US" dirty="0"/>
          </a:p>
        </p:txBody>
      </p:sp>
      <p:sp>
        <p:nvSpPr>
          <p:cNvPr id="4" name="Slide Number Placeholder 3"/>
          <p:cNvSpPr>
            <a:spLocks noGrp="1"/>
          </p:cNvSpPr>
          <p:nvPr>
            <p:ph type="sldNum" sz="quarter" idx="10"/>
          </p:nvPr>
        </p:nvSpPr>
        <p:spPr/>
        <p:txBody>
          <a:bodyPr/>
          <a:lstStyle/>
          <a:p>
            <a:fld id="{26995355-AF05-774D-A1E4-8F0F361FB04A}" type="slidenum">
              <a:rPr lang="en-US" smtClean="0"/>
              <a:t>9</a:t>
            </a:fld>
            <a:endParaRPr lang="en-US"/>
          </a:p>
        </p:txBody>
      </p:sp>
    </p:spTree>
    <p:extLst>
      <p:ext uri="{BB962C8B-B14F-4D97-AF65-F5344CB8AC3E}">
        <p14:creationId xmlns:p14="http://schemas.microsoft.com/office/powerpoint/2010/main" val="322836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 expecting there to be a negative trend, as a higher RH concentration should be associated with precipitation events (and thus scavenging of particles in the atmosphere)</a:t>
            </a:r>
          </a:p>
          <a:p>
            <a:endParaRPr lang="en-US" dirty="0" smtClean="0"/>
          </a:p>
          <a:p>
            <a:r>
              <a:rPr lang="en-US" dirty="0" smtClean="0"/>
              <a:t>Instead, there’s this slight positive trend</a:t>
            </a:r>
          </a:p>
          <a:p>
            <a:endParaRPr lang="en-US" dirty="0" smtClean="0"/>
          </a:p>
          <a:p>
            <a:r>
              <a:rPr lang="en-US" dirty="0" smtClean="0"/>
              <a:t>Not really sure what the effects of RH would be on black</a:t>
            </a:r>
            <a:r>
              <a:rPr lang="en-US" baseline="0" dirty="0" smtClean="0"/>
              <a:t> carbon, look it up</a:t>
            </a:r>
            <a:endParaRPr lang="en-US" dirty="0"/>
          </a:p>
        </p:txBody>
      </p:sp>
      <p:sp>
        <p:nvSpPr>
          <p:cNvPr id="4" name="Slide Number Placeholder 3"/>
          <p:cNvSpPr>
            <a:spLocks noGrp="1"/>
          </p:cNvSpPr>
          <p:nvPr>
            <p:ph type="sldNum" sz="quarter" idx="10"/>
          </p:nvPr>
        </p:nvSpPr>
        <p:spPr/>
        <p:txBody>
          <a:bodyPr/>
          <a:lstStyle/>
          <a:p>
            <a:fld id="{26995355-AF05-774D-A1E4-8F0F361FB04A}" type="slidenum">
              <a:rPr lang="en-US" smtClean="0"/>
              <a:t>10</a:t>
            </a:fld>
            <a:endParaRPr lang="en-US"/>
          </a:p>
        </p:txBody>
      </p:sp>
    </p:spTree>
    <p:extLst>
      <p:ext uri="{BB962C8B-B14F-4D97-AF65-F5344CB8AC3E}">
        <p14:creationId xmlns:p14="http://schemas.microsoft.com/office/powerpoint/2010/main" val="3994465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30E2307-1E40-4E12-8716-25BFDA8E7013}" type="datetime1">
              <a:rPr lang="en-US" smtClean="0"/>
              <a:pPr/>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4/23/2013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5CFCF5A-EA79-452C-A52C-1A2668C2E7DF}" type="datetime1">
              <a:rPr lang="en-US" smtClean="0"/>
              <a:pPr/>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E5C4C28-BD4B-4892-9A2D-6E19BD753A9A}" type="datetime1">
              <a:rPr lang="en-US" smtClean="0"/>
              <a:pPr/>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1FD9D02-426E-46C9-9EE9-0DE1EF8B2838}" type="datetime1">
              <a:rPr lang="en-US" smtClean="0"/>
              <a:pPr/>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D1D110F-3F4E-48D9-B8AA-5D0E825AFDBA}" type="datetime1">
              <a:rPr lang="en-US" smtClean="0"/>
              <a:pPr/>
              <a:t>4/23/2013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1FAA6B6-10E5-4810-BC9F-DA72D8452E73}" type="datetime1">
              <a:rPr lang="en-US" smtClean="0"/>
              <a:pPr/>
              <a:t>4/23/2013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D18D072-EF12-4AA2-BD71-ABC68B06D0E2}" type="datetime1">
              <a:rPr lang="en-US" smtClean="0"/>
              <a:pPr/>
              <a:t>4/23/2013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8CDBF60-6CC3-4B74-A60D-3486985E4346}" type="datetime1">
              <a:rPr lang="en-US" smtClean="0"/>
              <a:pPr/>
              <a:t>4/23/2013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14818-984F-4759-BF72-A33BDC1963BD}" type="datetime1">
              <a:rPr lang="en-US" smtClean="0"/>
              <a:pPr/>
              <a:t>4/23/2013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A7E191-5F94-4FC1-B823-BD7CABF7FA06}" type="datetime1">
              <a:rPr lang="en-US" smtClean="0"/>
              <a:pPr/>
              <a:t>4/23/2013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9D1D110F-3F4E-48D9-B8AA-5D0E825AFDBA}" type="datetime1">
              <a:rPr lang="en-US" smtClean="0"/>
              <a:pPr/>
              <a:t>4/23/2013</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687D7A59-36E2-48B9-B146-C1E59501F6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hf sldNum="0" hdr="0" ft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Meteorological Effects on Morning Rush Hour Air Pollution</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Chris Forehand</a:t>
            </a:r>
          </a:p>
          <a:p>
            <a:endParaRPr lang="en-US" dirty="0"/>
          </a:p>
          <a:p>
            <a:r>
              <a:rPr lang="en-US" dirty="0" smtClean="0"/>
              <a:t>Atlanta Commuter Exposure (ACE) Project</a:t>
            </a:r>
            <a:endParaRPr lang="en-US" dirty="0"/>
          </a:p>
        </p:txBody>
      </p:sp>
    </p:spTree>
    <p:extLst>
      <p:ext uri="{BB962C8B-B14F-4D97-AF65-F5344CB8AC3E}">
        <p14:creationId xmlns:p14="http://schemas.microsoft.com/office/powerpoint/2010/main" val="2241903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Humidity</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890682824"/>
              </p:ext>
            </p:extLst>
          </p:nvPr>
        </p:nvGraphicFramePr>
        <p:xfrm>
          <a:off x="779287" y="1645054"/>
          <a:ext cx="7417662" cy="44012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69132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Precipitation Events</a:t>
            </a:r>
            <a:endParaRPr lang="en-US" dirty="0"/>
          </a:p>
        </p:txBody>
      </p:sp>
      <p:pic>
        <p:nvPicPr>
          <p:cNvPr id="6" name="Picture 5"/>
          <p:cNvPicPr>
            <a:picLocks noChangeAspect="1"/>
          </p:cNvPicPr>
          <p:nvPr/>
        </p:nvPicPr>
        <p:blipFill>
          <a:blip r:embed="rId3"/>
          <a:stretch>
            <a:fillRect/>
          </a:stretch>
        </p:blipFill>
        <p:spPr>
          <a:xfrm>
            <a:off x="1962648" y="3941138"/>
            <a:ext cx="4993213" cy="2496607"/>
          </a:xfrm>
          <a:prstGeom prst="rect">
            <a:avLst/>
          </a:prstGeom>
        </p:spPr>
      </p:pic>
      <p:pic>
        <p:nvPicPr>
          <p:cNvPr id="7" name="Picture 6"/>
          <p:cNvPicPr>
            <a:picLocks noChangeAspect="1"/>
          </p:cNvPicPr>
          <p:nvPr/>
        </p:nvPicPr>
        <p:blipFill>
          <a:blip r:embed="rId4"/>
          <a:stretch>
            <a:fillRect/>
          </a:stretch>
        </p:blipFill>
        <p:spPr>
          <a:xfrm>
            <a:off x="1962648" y="1383879"/>
            <a:ext cx="4993213" cy="2557259"/>
          </a:xfrm>
          <a:prstGeom prst="rect">
            <a:avLst/>
          </a:prstGeom>
        </p:spPr>
      </p:pic>
    </p:spTree>
    <p:extLst>
      <p:ext uri="{BB962C8B-B14F-4D97-AF65-F5344CB8AC3E}">
        <p14:creationId xmlns:p14="http://schemas.microsoft.com/office/powerpoint/2010/main" val="2874897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Speed</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714048166"/>
              </p:ext>
            </p:extLst>
          </p:nvPr>
        </p:nvGraphicFramePr>
        <p:xfrm>
          <a:off x="222330" y="1581200"/>
          <a:ext cx="8768337" cy="20119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695442581"/>
              </p:ext>
            </p:extLst>
          </p:nvPr>
        </p:nvGraphicFramePr>
        <p:xfrm>
          <a:off x="222330" y="3593145"/>
          <a:ext cx="8652888"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792537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Speed (cont.)</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918561075"/>
              </p:ext>
            </p:extLst>
          </p:nvPr>
        </p:nvGraphicFramePr>
        <p:xfrm>
          <a:off x="447368" y="1789358"/>
          <a:ext cx="8144183" cy="44589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5703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Seasonal Variation</a:t>
            </a:r>
          </a:p>
          <a:p>
            <a:pPr lvl="1"/>
            <a:r>
              <a:rPr lang="en-US" dirty="0" smtClean="0"/>
              <a:t>Too much scatter and too few points to be very conclusive</a:t>
            </a:r>
          </a:p>
          <a:p>
            <a:pPr lvl="1"/>
            <a:r>
              <a:rPr lang="en-US" dirty="0" smtClean="0"/>
              <a:t>Pollution seems to dominate in summer, contrary to ABL expectations</a:t>
            </a:r>
          </a:p>
          <a:p>
            <a:r>
              <a:rPr lang="en-US" dirty="0" smtClean="0"/>
              <a:t>Temperature</a:t>
            </a:r>
          </a:p>
          <a:p>
            <a:pPr lvl="1"/>
            <a:r>
              <a:rPr lang="en-US" dirty="0" smtClean="0"/>
              <a:t>Seems to be very loosely correlated</a:t>
            </a:r>
          </a:p>
          <a:p>
            <a:r>
              <a:rPr lang="en-US" dirty="0" smtClean="0"/>
              <a:t>Relative Humidity</a:t>
            </a:r>
          </a:p>
          <a:p>
            <a:pPr lvl="1"/>
            <a:r>
              <a:rPr lang="en-US" dirty="0" smtClean="0"/>
              <a:t>Little correlation for fresh source particulates</a:t>
            </a:r>
          </a:p>
          <a:p>
            <a:r>
              <a:rPr lang="en-US" dirty="0" smtClean="0"/>
              <a:t>Wind Speed</a:t>
            </a:r>
          </a:p>
          <a:p>
            <a:pPr lvl="1"/>
            <a:r>
              <a:rPr lang="en-US" dirty="0" smtClean="0"/>
              <a:t>Limited Data</a:t>
            </a:r>
          </a:p>
          <a:p>
            <a:pPr lvl="1"/>
            <a:r>
              <a:rPr lang="en-US" dirty="0" smtClean="0"/>
              <a:t>Mild Correlation</a:t>
            </a:r>
          </a:p>
          <a:p>
            <a:r>
              <a:rPr lang="en-US" dirty="0" smtClean="0"/>
              <a:t>Precipitation</a:t>
            </a:r>
          </a:p>
          <a:p>
            <a:pPr lvl="1"/>
            <a:r>
              <a:rPr lang="en-US" dirty="0" smtClean="0"/>
              <a:t>Observable trends</a:t>
            </a:r>
            <a:endParaRPr lang="en-US" dirty="0"/>
          </a:p>
        </p:txBody>
      </p:sp>
    </p:spTree>
    <p:extLst>
      <p:ext uri="{BB962C8B-B14F-4D97-AF65-F5344CB8AC3E}">
        <p14:creationId xmlns:p14="http://schemas.microsoft.com/office/powerpoint/2010/main" val="14916101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dirty="0" smtClean="0"/>
              <a:t>Jeremy </a:t>
            </a:r>
            <a:r>
              <a:rPr lang="en-US" dirty="0" err="1" smtClean="0"/>
              <a:t>Sarnat</a:t>
            </a:r>
            <a:r>
              <a:rPr lang="en-US" dirty="0" smtClean="0"/>
              <a:t> &amp; Roby Greenwald </a:t>
            </a:r>
          </a:p>
          <a:p>
            <a:pPr lvl="1"/>
            <a:r>
              <a:rPr lang="en-US" dirty="0" smtClean="0"/>
              <a:t>Emory University, Rollins School of Public Health</a:t>
            </a:r>
          </a:p>
          <a:p>
            <a:r>
              <a:rPr lang="en-US" dirty="0" smtClean="0"/>
              <a:t>Mike Bergin</a:t>
            </a:r>
          </a:p>
          <a:p>
            <a:pPr lvl="1"/>
            <a:r>
              <a:rPr lang="en-US" dirty="0" smtClean="0"/>
              <a:t>Georgia Institute of Technology</a:t>
            </a:r>
          </a:p>
          <a:p>
            <a:r>
              <a:rPr lang="en-US" dirty="0" smtClean="0"/>
              <a:t>Martin Shafer</a:t>
            </a:r>
          </a:p>
          <a:p>
            <a:pPr lvl="1"/>
            <a:r>
              <a:rPr lang="en-US" dirty="0" smtClean="0"/>
              <a:t>University of Wisconsin</a:t>
            </a:r>
          </a:p>
          <a:p>
            <a:r>
              <a:rPr lang="en-US" dirty="0" err="1" smtClean="0"/>
              <a:t>Priya</a:t>
            </a:r>
            <a:r>
              <a:rPr lang="en-US" dirty="0" smtClean="0"/>
              <a:t> </a:t>
            </a:r>
            <a:r>
              <a:rPr lang="en-US" dirty="0" err="1" smtClean="0"/>
              <a:t>Kewada</a:t>
            </a:r>
            <a:r>
              <a:rPr lang="en-US" dirty="0" smtClean="0"/>
              <a:t>, James Gooch, Kyle Manning, and everyone else on the ACE / SCAPE team!</a:t>
            </a:r>
            <a:endParaRPr lang="en-US" dirty="0"/>
          </a:p>
        </p:txBody>
      </p:sp>
    </p:spTree>
    <p:extLst>
      <p:ext uri="{BB962C8B-B14F-4D97-AF65-F5344CB8AC3E}">
        <p14:creationId xmlns:p14="http://schemas.microsoft.com/office/powerpoint/2010/main" val="318835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Background</a:t>
            </a:r>
            <a:endParaRPr lang="en-US" dirty="0"/>
          </a:p>
        </p:txBody>
      </p:sp>
      <p:sp>
        <p:nvSpPr>
          <p:cNvPr id="2" name="Content Placeholder 1"/>
          <p:cNvSpPr>
            <a:spLocks noGrp="1"/>
          </p:cNvSpPr>
          <p:nvPr>
            <p:ph idx="1"/>
          </p:nvPr>
        </p:nvSpPr>
        <p:spPr/>
        <p:txBody>
          <a:bodyPr/>
          <a:lstStyle/>
          <a:p>
            <a:r>
              <a:rPr lang="en-US" dirty="0" smtClean="0"/>
              <a:t>What is the ACE project?</a:t>
            </a:r>
          </a:p>
          <a:p>
            <a:pPr lvl="1"/>
            <a:r>
              <a:rPr lang="en-US" dirty="0" smtClean="0"/>
              <a:t>Funded by the CDC</a:t>
            </a:r>
          </a:p>
          <a:p>
            <a:pPr lvl="1"/>
            <a:r>
              <a:rPr lang="en-US" dirty="0" smtClean="0"/>
              <a:t>Joint project between Emory University and </a:t>
            </a:r>
            <a:r>
              <a:rPr lang="en-US" dirty="0" err="1" smtClean="0"/>
              <a:t>Gatech</a:t>
            </a:r>
            <a:endParaRPr lang="en-US" dirty="0" smtClean="0"/>
          </a:p>
          <a:p>
            <a:pPr lvl="1"/>
            <a:r>
              <a:rPr lang="en-US" dirty="0" smtClean="0"/>
              <a:t>Uses continuous and time integrated measurement</a:t>
            </a:r>
          </a:p>
          <a:p>
            <a:r>
              <a:rPr lang="en-US" dirty="0" smtClean="0"/>
              <a:t>Why is it important?</a:t>
            </a:r>
          </a:p>
          <a:p>
            <a:pPr lvl="1"/>
            <a:r>
              <a:rPr lang="en-US" dirty="0" smtClean="0"/>
              <a:t>High exposure concentrations on a daily basis</a:t>
            </a:r>
          </a:p>
          <a:p>
            <a:pPr lvl="1"/>
            <a:endParaRPr lang="en-US" dirty="0" smtClean="0"/>
          </a:p>
          <a:p>
            <a:pPr marL="349250" lvl="1" indent="0">
              <a:buNone/>
            </a:pPr>
            <a:endParaRPr lang="en-US" dirty="0"/>
          </a:p>
        </p:txBody>
      </p:sp>
    </p:spTree>
    <p:extLst>
      <p:ext uri="{BB962C8B-B14F-4D97-AF65-F5344CB8AC3E}">
        <p14:creationId xmlns:p14="http://schemas.microsoft.com/office/powerpoint/2010/main" val="3388356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pic>
        <p:nvPicPr>
          <p:cNvPr id="6" name="Picture 5" descr="sampler.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09076" y="1298832"/>
            <a:ext cx="6545385" cy="5266091"/>
          </a:xfrm>
          <a:prstGeom prst="rect">
            <a:avLst/>
          </a:prstGeom>
        </p:spPr>
      </p:pic>
    </p:spTree>
    <p:extLst>
      <p:ext uri="{BB962C8B-B14F-4D97-AF65-F5344CB8AC3E}">
        <p14:creationId xmlns:p14="http://schemas.microsoft.com/office/powerpoint/2010/main" val="476164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Figure1_wk.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87586" y="0"/>
            <a:ext cx="6877569" cy="6877569"/>
          </a:xfrm>
          <a:prstGeom prst="rect">
            <a:avLst/>
          </a:prstGeom>
        </p:spPr>
      </p:pic>
      <p:pic>
        <p:nvPicPr>
          <p:cNvPr id="6" name="Picture 2" descr="T:\EohProjs\SCAPE\Project 2\Photos\010.JPG"/>
          <p:cNvPicPr>
            <a:picLocks noChangeAspect="1" noChangeArrowheads="1"/>
          </p:cNvPicPr>
          <p:nvPr/>
        </p:nvPicPr>
        <p:blipFill>
          <a:blip r:embed="rId4" cstate="email">
            <a:extLst>
              <a:ext uri="{BEBA8EAE-BF5A-486C-A8C5-ECC9F3942E4B}">
                <a14:imgProps xmlns:a14="http://schemas.microsoft.com/office/drawing/2010/main">
                  <a14:imgLayer r:embed="rId5">
                    <a14:imgEffect>
                      <a14:saturation sat="145000"/>
                    </a14:imgEffect>
                    <a14:imgEffect>
                      <a14:brightnessContrast bright="16000"/>
                    </a14:imgEffect>
                  </a14:imgLayer>
                </a14:imgProps>
              </a:ext>
              <a:ext uri="{28A0092B-C50C-407E-A947-70E740481C1C}">
                <a14:useLocalDpi xmlns:a14="http://schemas.microsoft.com/office/drawing/2010/main" val="0"/>
              </a:ext>
            </a:extLst>
          </a:blip>
          <a:srcRect/>
          <a:stretch>
            <a:fillRect/>
          </a:stretch>
        </p:blipFill>
        <p:spPr bwMode="auto">
          <a:xfrm>
            <a:off x="5575288" y="937128"/>
            <a:ext cx="2286000" cy="30605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42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photos-4.dropbox.com/t/0/AABo-KpQmnBTkt2nWBEvHOAkSIbijJ1xUMb7CQhMcDirkw/12/58090423/jpeg/32x32/3/_/1/2/Figure2.jpg/znXt1ljOw7OlrRUGiYvvBzgdH8PJQNZpdBEWE9N3KUU?size=1280x96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9756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this </a:t>
            </a:r>
            <a:r>
              <a:rPr lang="en-US" dirty="0" smtClean="0"/>
              <a:t>class…</a:t>
            </a:r>
            <a:endParaRPr lang="en-US" dirty="0"/>
          </a:p>
        </p:txBody>
      </p:sp>
      <p:sp>
        <p:nvSpPr>
          <p:cNvPr id="3" name="Content Placeholder 2"/>
          <p:cNvSpPr>
            <a:spLocks noGrp="1"/>
          </p:cNvSpPr>
          <p:nvPr>
            <p:ph idx="1"/>
          </p:nvPr>
        </p:nvSpPr>
        <p:spPr/>
        <p:txBody>
          <a:bodyPr>
            <a:normAutofit lnSpcReduction="10000"/>
          </a:bodyPr>
          <a:lstStyle/>
          <a:p>
            <a:r>
              <a:rPr lang="en-US" dirty="0" smtClean="0"/>
              <a:t>Examine the effects </a:t>
            </a:r>
            <a:r>
              <a:rPr lang="en-US" dirty="0" smtClean="0"/>
              <a:t>of:</a:t>
            </a:r>
            <a:endParaRPr lang="en-US" dirty="0" smtClean="0"/>
          </a:p>
          <a:p>
            <a:pPr lvl="1"/>
            <a:r>
              <a:rPr lang="en-US" dirty="0" smtClean="0"/>
              <a:t>Seasonal Trends</a:t>
            </a:r>
          </a:p>
          <a:p>
            <a:pPr lvl="1"/>
            <a:r>
              <a:rPr lang="en-US" dirty="0" smtClean="0"/>
              <a:t>Temperature</a:t>
            </a:r>
          </a:p>
          <a:p>
            <a:pPr lvl="1"/>
            <a:r>
              <a:rPr lang="en-US" dirty="0" smtClean="0"/>
              <a:t>Relative Humidity</a:t>
            </a:r>
          </a:p>
          <a:p>
            <a:pPr lvl="1"/>
            <a:r>
              <a:rPr lang="en-US" dirty="0" smtClean="0"/>
              <a:t>Wind Speed</a:t>
            </a:r>
          </a:p>
          <a:p>
            <a:pPr lvl="1"/>
            <a:r>
              <a:rPr lang="en-US" dirty="0" smtClean="0"/>
              <a:t>Precipitation</a:t>
            </a:r>
          </a:p>
          <a:p>
            <a:r>
              <a:rPr lang="en-US" dirty="0" smtClean="0"/>
              <a:t>Limitations</a:t>
            </a:r>
            <a:r>
              <a:rPr lang="en-US" dirty="0" smtClean="0"/>
              <a:t>:</a:t>
            </a:r>
          </a:p>
          <a:p>
            <a:pPr lvl="1"/>
            <a:r>
              <a:rPr lang="en-US" dirty="0" smtClean="0"/>
              <a:t>Mobile measurements</a:t>
            </a:r>
          </a:p>
          <a:p>
            <a:pPr lvl="1"/>
            <a:r>
              <a:rPr lang="en-US" dirty="0" smtClean="0"/>
              <a:t>Limited meteorological data</a:t>
            </a:r>
          </a:p>
          <a:p>
            <a:pPr lvl="1"/>
            <a:r>
              <a:rPr lang="en-US" dirty="0" smtClean="0"/>
              <a:t>Non-continuous observations</a:t>
            </a:r>
            <a:endParaRPr lang="en-US" dirty="0"/>
          </a:p>
          <a:p>
            <a:endParaRPr lang="en-US" dirty="0" smtClean="0"/>
          </a:p>
        </p:txBody>
      </p:sp>
    </p:spTree>
    <p:extLst>
      <p:ext uri="{BB962C8B-B14F-4D97-AF65-F5344CB8AC3E}">
        <p14:creationId xmlns:p14="http://schemas.microsoft.com/office/powerpoint/2010/main" val="4196506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Seasonal Trends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8735125"/>
              </p:ext>
            </p:extLst>
          </p:nvPr>
        </p:nvGraphicFramePr>
        <p:xfrm>
          <a:off x="2844943" y="1586772"/>
          <a:ext cx="3479800" cy="878840"/>
        </p:xfrm>
        <a:graphic>
          <a:graphicData uri="http://schemas.openxmlformats.org/drawingml/2006/table">
            <a:tbl>
              <a:tblPr/>
              <a:tblGrid>
                <a:gridCol w="673100"/>
                <a:gridCol w="812800"/>
                <a:gridCol w="876300"/>
                <a:gridCol w="1117600"/>
              </a:tblGrid>
              <a:tr h="0">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1100" b="0" i="0" u="none" strike="noStrike" dirty="0" smtClean="0">
                          <a:solidFill>
                            <a:srgbClr val="000000"/>
                          </a:solidFill>
                          <a:effectLst/>
                          <a:latin typeface="Calibri"/>
                        </a:rPr>
                        <a:t>EC (</a:t>
                      </a:r>
                      <a:r>
                        <a:rPr lang="en-US" sz="1100" b="0" i="0" u="none" strike="noStrike" dirty="0" err="1" smtClean="0">
                          <a:solidFill>
                            <a:srgbClr val="000000"/>
                          </a:solidFill>
                          <a:effectLst/>
                          <a:latin typeface="Calibri"/>
                        </a:rPr>
                        <a:t>ug</a:t>
                      </a:r>
                      <a:r>
                        <a:rPr lang="en-US" sz="1100" b="0" i="0" u="none" strike="noStrike" dirty="0" smtClean="0">
                          <a:solidFill>
                            <a:srgbClr val="000000"/>
                          </a:solidFill>
                          <a:effectLst/>
                          <a:latin typeface="Calibri"/>
                        </a:rPr>
                        <a:t>/m</a:t>
                      </a:r>
                      <a:r>
                        <a:rPr lang="en-US" sz="1100" b="0" i="0" u="none" strike="noStrike" baseline="30000" dirty="0" smtClean="0">
                          <a:solidFill>
                            <a:srgbClr val="000000"/>
                          </a:solidFill>
                          <a:effectLst/>
                          <a:latin typeface="Calibri"/>
                        </a:rPr>
                        <a:t>3</a:t>
                      </a:r>
                      <a:r>
                        <a:rPr lang="en-US" sz="1100" b="0" i="0" u="none" strike="noStrike" dirty="0" smtClean="0">
                          <a:solidFill>
                            <a:srgbClr val="000000"/>
                          </a:solidFill>
                          <a:effectLst/>
                          <a:latin typeface="Calibri"/>
                        </a:rPr>
                        <a:t>)</a:t>
                      </a:r>
                      <a:endParaRPr lang="en-US" sz="11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smtClean="0">
                          <a:solidFill>
                            <a:srgbClr val="000000"/>
                          </a:solidFill>
                          <a:effectLst/>
                          <a:latin typeface="Calibri"/>
                        </a:rPr>
                        <a:t>BC (</a:t>
                      </a:r>
                      <a:r>
                        <a:rPr lang="en-US" sz="1100" b="0" i="0" u="none" strike="noStrike" dirty="0" err="1" smtClean="0">
                          <a:solidFill>
                            <a:srgbClr val="000000"/>
                          </a:solidFill>
                          <a:effectLst/>
                          <a:latin typeface="Calibri"/>
                        </a:rPr>
                        <a:t>ug</a:t>
                      </a:r>
                      <a:r>
                        <a:rPr lang="en-US" sz="1100" b="0" i="0" u="none" strike="noStrike" dirty="0" smtClean="0">
                          <a:solidFill>
                            <a:srgbClr val="000000"/>
                          </a:solidFill>
                          <a:effectLst/>
                          <a:latin typeface="Calibri"/>
                        </a:rPr>
                        <a:t>/m</a:t>
                      </a:r>
                      <a:r>
                        <a:rPr lang="en-US" sz="1100" b="0" i="0" u="none" strike="noStrike" baseline="30000" dirty="0" smtClean="0">
                          <a:solidFill>
                            <a:srgbClr val="000000"/>
                          </a:solidFill>
                          <a:effectLst/>
                          <a:latin typeface="Calibri"/>
                        </a:rPr>
                        <a:t>3</a:t>
                      </a:r>
                      <a:r>
                        <a:rPr lang="en-US" sz="1100" b="0" i="0" u="none" strike="noStrike" dirty="0" smtClean="0">
                          <a:solidFill>
                            <a:srgbClr val="000000"/>
                          </a:solidFill>
                          <a:effectLst/>
                          <a:latin typeface="Calibri"/>
                        </a:rPr>
                        <a:t>)</a:t>
                      </a:r>
                      <a:endParaRPr lang="en-US" sz="11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Calibri"/>
                        </a:rPr>
                        <a:t>OC (</a:t>
                      </a:r>
                      <a:r>
                        <a:rPr lang="en-US" sz="1100" b="0" i="0" u="none" strike="noStrike" dirty="0" err="1" smtClean="0">
                          <a:solidFill>
                            <a:srgbClr val="000000"/>
                          </a:solidFill>
                          <a:effectLst/>
                          <a:latin typeface="Calibri"/>
                        </a:rPr>
                        <a:t>ug</a:t>
                      </a:r>
                      <a:r>
                        <a:rPr lang="en-US" sz="1100" b="0" i="0" u="none" strike="noStrike" dirty="0" smtClean="0">
                          <a:solidFill>
                            <a:srgbClr val="000000"/>
                          </a:solidFill>
                          <a:effectLst/>
                          <a:latin typeface="Calibri"/>
                        </a:rPr>
                        <a:t>/m</a:t>
                      </a:r>
                      <a:r>
                        <a:rPr lang="en-US" sz="1100" b="0" i="0" u="none" strike="noStrike" baseline="30000" dirty="0" smtClean="0">
                          <a:solidFill>
                            <a:srgbClr val="000000"/>
                          </a:solidFill>
                          <a:effectLst/>
                          <a:latin typeface="Calibri"/>
                        </a:rPr>
                        <a:t>3</a:t>
                      </a:r>
                      <a:r>
                        <a:rPr lang="en-US" sz="1100" b="0" i="0" u="none" strike="noStrike" dirty="0" smtClean="0">
                          <a:solidFill>
                            <a:srgbClr val="000000"/>
                          </a:solidFill>
                          <a:effectLst/>
                          <a:latin typeface="Calibri"/>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177800">
                <a:tc>
                  <a:txBody>
                    <a:bodyPr/>
                    <a:lstStyle/>
                    <a:p>
                      <a:pPr algn="l" fontAlgn="b"/>
                      <a:r>
                        <a:rPr lang="en-US" sz="1100" b="0" i="0" u="none" strike="noStrike">
                          <a:solidFill>
                            <a:srgbClr val="000000"/>
                          </a:solidFill>
                          <a:effectLst/>
                          <a:latin typeface="Calibri"/>
                        </a:rPr>
                        <a:t>Fall</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solidFill>
                            <a:srgbClr val="000000"/>
                          </a:solidFill>
                          <a:effectLst/>
                          <a:latin typeface="Calibri"/>
                        </a:rPr>
                        <a:t>2.209972693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5.351207711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20.97853547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en-US" sz="1100" b="0" i="0" u="none" strike="noStrike">
                          <a:solidFill>
                            <a:srgbClr val="000000"/>
                          </a:solidFill>
                          <a:effectLst/>
                          <a:latin typeface="Calibri"/>
                        </a:rPr>
                        <a:t>Winter</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solidFill>
                            <a:srgbClr val="000000"/>
                          </a:solidFill>
                          <a:effectLst/>
                          <a:latin typeface="Calibri"/>
                        </a:rPr>
                        <a:t>1.370976827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5.327759696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13.91420033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en-US" sz="1100" b="0" i="0" u="none" strike="noStrike">
                          <a:solidFill>
                            <a:srgbClr val="000000"/>
                          </a:solidFill>
                          <a:effectLst/>
                          <a:latin typeface="Calibri"/>
                        </a:rPr>
                        <a:t>Spring</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solidFill>
                            <a:srgbClr val="000000"/>
                          </a:solidFill>
                          <a:effectLst/>
                          <a:latin typeface="Calibri"/>
                        </a:rPr>
                        <a:t>2.260973924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7.706329281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14.18891958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en-US" sz="1100" b="0" i="0" u="none" strike="noStrike">
                          <a:solidFill>
                            <a:srgbClr val="000000"/>
                          </a:solidFill>
                          <a:effectLst/>
                          <a:latin typeface="Calibri"/>
                        </a:rPr>
                        <a:t>Summer</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solidFill>
                            <a:srgbClr val="000000"/>
                          </a:solidFill>
                          <a:effectLst/>
                          <a:latin typeface="Calibri"/>
                        </a:rPr>
                        <a:t>5.018534266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9.479550192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21.95192238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5" name="Chart 4"/>
          <p:cNvGraphicFramePr>
            <a:graphicFrameLocks/>
          </p:cNvGraphicFramePr>
          <p:nvPr>
            <p:extLst>
              <p:ext uri="{D42A27DB-BD31-4B8C-83A1-F6EECF244321}">
                <p14:modId xmlns:p14="http://schemas.microsoft.com/office/powerpoint/2010/main" val="2865815813"/>
              </p:ext>
            </p:extLst>
          </p:nvPr>
        </p:nvGraphicFramePr>
        <p:xfrm>
          <a:off x="549275" y="2539733"/>
          <a:ext cx="8167199" cy="38961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2544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Analysis</a:t>
            </a:r>
            <a:br>
              <a:rPr lang="en-US" dirty="0" smtClean="0"/>
            </a:br>
            <a:r>
              <a:rPr lang="en-US" dirty="0" smtClean="0"/>
              <a:t>Moving Average</a:t>
            </a:r>
            <a:endParaRPr lang="en-US" dirty="0"/>
          </a:p>
        </p:txBody>
      </p:sp>
      <p:pic>
        <p:nvPicPr>
          <p:cNvPr id="10" name="Picture 9" descr="AS33_BC_moving_delta_graph.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0781" y="1725623"/>
            <a:ext cx="8439319" cy="4219660"/>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12327" y="1612588"/>
            <a:ext cx="3829953" cy="2787981"/>
          </a:xfrm>
          <a:prstGeom prst="rect">
            <a:avLst/>
          </a:prstGeom>
        </p:spPr>
      </p:pic>
      <p:cxnSp>
        <p:nvCxnSpPr>
          <p:cNvPr id="13" name="Straight Arrow Connector 12"/>
          <p:cNvCxnSpPr>
            <a:stCxn id="11" idx="1"/>
          </p:cNvCxnSpPr>
          <p:nvPr/>
        </p:nvCxnSpPr>
        <p:spPr>
          <a:xfrm flipH="1">
            <a:off x="3925301" y="3006579"/>
            <a:ext cx="687026" cy="8174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563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583892934"/>
              </p:ext>
            </p:extLst>
          </p:nvPr>
        </p:nvGraphicFramePr>
        <p:xfrm>
          <a:off x="987187" y="2050605"/>
          <a:ext cx="7137605" cy="40198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44505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272</TotalTime>
  <Words>1720</Words>
  <Application>Microsoft Office PowerPoint</Application>
  <PresentationFormat>On-screen Show (4:3)</PresentationFormat>
  <Paragraphs>142</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Breeze</vt:lpstr>
      <vt:lpstr>Meteorological Effects on Morning Rush Hour Air Pollution</vt:lpstr>
      <vt:lpstr>Background</vt:lpstr>
      <vt:lpstr>Methodology</vt:lpstr>
      <vt:lpstr>PowerPoint Presentation</vt:lpstr>
      <vt:lpstr>PowerPoint Presentation</vt:lpstr>
      <vt:lpstr>For this class…</vt:lpstr>
      <vt:lpstr>Seasonal Trends</vt:lpstr>
      <vt:lpstr>Event Analysis Moving Average</vt:lpstr>
      <vt:lpstr>Temperature</vt:lpstr>
      <vt:lpstr>Relative Humidity</vt:lpstr>
      <vt:lpstr>Precipitation Events</vt:lpstr>
      <vt:lpstr>Wind Speed</vt:lpstr>
      <vt:lpstr>Wind Speed (cont.)</vt:lpstr>
      <vt:lpstr>Conclusions</vt:lpstr>
      <vt:lpstr>Acknowledgements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Meteorological Effects on Morning Rush Hour Air Pollution</dc:title>
  <dc:creator>c</dc:creator>
  <cp:lastModifiedBy>Forehand, Christopher W</cp:lastModifiedBy>
  <cp:revision>23</cp:revision>
  <dcterms:created xsi:type="dcterms:W3CDTF">2013-04-21T17:23:51Z</dcterms:created>
  <dcterms:modified xsi:type="dcterms:W3CDTF">2013-04-23T15:32:29Z</dcterms:modified>
</cp:coreProperties>
</file>