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2" r:id="rId3"/>
    <p:sldId id="258" r:id="rId4"/>
    <p:sldId id="261" r:id="rId5"/>
    <p:sldId id="263" r:id="rId6"/>
    <p:sldId id="264" r:id="rId7"/>
    <p:sldId id="273" r:id="rId8"/>
    <p:sldId id="274" r:id="rId9"/>
    <p:sldId id="265" r:id="rId10"/>
    <p:sldId id="266" r:id="rId11"/>
    <p:sldId id="256" r:id="rId12"/>
    <p:sldId id="267" r:id="rId13"/>
    <p:sldId id="270" r:id="rId14"/>
    <p:sldId id="268" r:id="rId15"/>
    <p:sldId id="269" r:id="rId16"/>
    <p:sldId id="271" r:id="rId17"/>
    <p:sldId id="272" r:id="rId18"/>
    <p:sldId id="260" r:id="rId19"/>
    <p:sldId id="277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34" d="100"/>
          <a:sy n="134" d="100"/>
        </p:scale>
        <p:origin x="-9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590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5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72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1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17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5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1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6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5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5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ebofknowledge.com/full_record.do?product=WOS&amp;search_mode=GeneralSearch&amp;qid=6&amp;SID=3EBHCEcalBpHhDJ3eDK&amp;page=1&amp;doc=1" TargetMode="External"/><Relationship Id="rId2" Type="http://schemas.openxmlformats.org/officeDocument/2006/relationships/hyperlink" Target="http://apps.webofknowledge.com/full_record.do?product=UA&amp;search_mode=CitationReport&amp;qid=5&amp;SID=3EBHCEcalBpHhDJ3eDK&amp;page=1&amp;doc=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Extreme Ozone Episodes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2057400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Boundary Layer Meteorology of Extended, High and non-Seasonal Events</a:t>
            </a:r>
          </a:p>
          <a:p>
            <a:pPr marL="514350" indent="-514350">
              <a:buAutoNum type="arabicParenR"/>
            </a:pPr>
            <a:r>
              <a:rPr lang="en-US" sz="2800" dirty="0" smtClean="0"/>
              <a:t>Forensic Analysis of Unusual Episodes in 1980-2010 Continental US Ozone Record</a:t>
            </a:r>
            <a:endParaRPr lang="en-US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0" y="44958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EAS 6792 Spring 2013</a:t>
            </a:r>
          </a:p>
          <a:p>
            <a:r>
              <a:rPr lang="en-US" dirty="0" smtClean="0"/>
              <a:t>Tom </a:t>
            </a:r>
            <a:r>
              <a:rPr lang="en-US" dirty="0" err="1" smtClean="0"/>
              <a:t>Loadholt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Uintah Basin Utah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3" y="1863181"/>
            <a:ext cx="5333334" cy="4000000"/>
          </a:xfrm>
        </p:spPr>
      </p:pic>
      <p:sp>
        <p:nvSpPr>
          <p:cNvPr id="5" name="TextBox 4"/>
          <p:cNvSpPr txBox="1"/>
          <p:nvPr/>
        </p:nvSpPr>
        <p:spPr>
          <a:xfrm>
            <a:off x="4419600" y="23622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Start date 2/16/2010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868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0" y="1552575"/>
            <a:ext cx="5715000" cy="3752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1200" y="990600"/>
            <a:ext cx="2023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Uintah Basin Utah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5715000"/>
            <a:ext cx="42991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Wells have compressors = </a:t>
            </a:r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 and VOC’s</a:t>
            </a:r>
          </a:p>
          <a:p>
            <a:r>
              <a:rPr lang="en-US" dirty="0" smtClean="0"/>
              <a:t>Add a winter ingredient = Ozone episode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5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and Snow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957216"/>
            <a:ext cx="5198086" cy="3898565"/>
          </a:xfrm>
        </p:spPr>
      </p:pic>
      <p:cxnSp>
        <p:nvCxnSpPr>
          <p:cNvPr id="8" name="Straight Connector 7"/>
          <p:cNvCxnSpPr/>
          <p:nvPr/>
        </p:nvCxnSpPr>
        <p:spPr>
          <a:xfrm>
            <a:off x="3685952" y="4199074"/>
            <a:ext cx="0" cy="1218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15583" y="3810000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340 nm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5867400"/>
            <a:ext cx="3242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phenomenon?  Not really.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90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PBL Identification at Uintah</a:t>
            </a:r>
            <a:br>
              <a:rPr lang="en-US" sz="3200" dirty="0" smtClean="0"/>
            </a:br>
            <a:r>
              <a:rPr lang="en-US" sz="3200" dirty="0" smtClean="0"/>
              <a:t>Using Tethered Balloon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49" y="1600200"/>
            <a:ext cx="3610902" cy="4525963"/>
          </a:xfrm>
        </p:spPr>
      </p:pic>
      <p:sp>
        <p:nvSpPr>
          <p:cNvPr id="5" name="TextBox 4"/>
          <p:cNvSpPr txBox="1"/>
          <p:nvPr/>
        </p:nvSpPr>
        <p:spPr>
          <a:xfrm>
            <a:off x="6248400" y="2743200"/>
            <a:ext cx="29031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for </a:t>
            </a:r>
            <a:r>
              <a:rPr lang="el-GR" dirty="0" smtClean="0"/>
              <a:t>Θ</a:t>
            </a:r>
            <a:r>
              <a:rPr lang="en-US" baseline="-25000" dirty="0" smtClean="0"/>
              <a:t>v</a:t>
            </a:r>
            <a:r>
              <a:rPr lang="en-US" dirty="0" smtClean="0"/>
              <a:t>(Z)=</a:t>
            </a:r>
            <a:r>
              <a:rPr lang="el-GR" dirty="0" smtClean="0"/>
              <a:t>Θ</a:t>
            </a:r>
            <a:r>
              <a:rPr lang="en-US" baseline="-25000" dirty="0" smtClean="0"/>
              <a:t>v</a:t>
            </a:r>
            <a:r>
              <a:rPr lang="en-US" dirty="0" smtClean="0"/>
              <a:t>(surface)</a:t>
            </a:r>
          </a:p>
          <a:p>
            <a:r>
              <a:rPr lang="en-US" dirty="0" smtClean="0"/>
              <a:t>Θ=T(P</a:t>
            </a:r>
            <a:r>
              <a:rPr lang="en-US" baseline="-25000" dirty="0" smtClean="0"/>
              <a:t>0</a:t>
            </a:r>
            <a:r>
              <a:rPr lang="en-US" dirty="0" smtClean="0"/>
              <a:t>/P)</a:t>
            </a:r>
            <a:r>
              <a:rPr lang="en-US" baseline="30000" dirty="0" smtClean="0"/>
              <a:t>0.286</a:t>
            </a:r>
          </a:p>
          <a:p>
            <a:r>
              <a:rPr lang="en-US" dirty="0" err="1"/>
              <a:t>Θ</a:t>
            </a:r>
            <a:r>
              <a:rPr lang="en-US" baseline="-25000" dirty="0" err="1"/>
              <a:t>v</a:t>
            </a:r>
            <a:r>
              <a:rPr lang="en-US" dirty="0" smtClean="0"/>
              <a:t>=(1+0.61q)</a:t>
            </a:r>
            <a:r>
              <a:rPr lang="en-US" dirty="0"/>
              <a:t> </a:t>
            </a:r>
            <a:r>
              <a:rPr lang="en-US" dirty="0" smtClean="0"/>
              <a:t>Θ</a:t>
            </a:r>
            <a:endParaRPr lang="en-US" baseline="-25000" dirty="0" smtClean="0"/>
          </a:p>
          <a:p>
            <a:endParaRPr lang="en-US" dirty="0" smtClean="0"/>
          </a:p>
          <a:p>
            <a:r>
              <a:rPr lang="en-US" dirty="0" smtClean="0"/>
              <a:t>Calculations:</a:t>
            </a:r>
          </a:p>
          <a:p>
            <a:r>
              <a:rPr lang="en-US" dirty="0" smtClean="0"/>
              <a:t>RH=80% (surface)</a:t>
            </a:r>
          </a:p>
          <a:p>
            <a:r>
              <a:rPr lang="en-US" dirty="0" smtClean="0"/>
              <a:t>q=0.0026 (surface)</a:t>
            </a:r>
          </a:p>
          <a:p>
            <a:endParaRPr lang="en-US" dirty="0" smtClean="0"/>
          </a:p>
          <a:p>
            <a:r>
              <a:rPr lang="en-US" dirty="0" smtClean="0"/>
              <a:t>Iteration via MATLAB</a:t>
            </a:r>
          </a:p>
          <a:p>
            <a:r>
              <a:rPr lang="en-US" dirty="0"/>
              <a:t>c</a:t>
            </a:r>
            <a:r>
              <a:rPr lang="en-US" dirty="0" smtClean="0"/>
              <a:t>onfirms PBL~50m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7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Granville NC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333" y="1863181"/>
            <a:ext cx="5333334" cy="4000000"/>
          </a:xfrm>
        </p:spPr>
      </p:pic>
    </p:spTree>
    <p:extLst>
      <p:ext uri="{BB962C8B-B14F-4D97-AF65-F5344CB8AC3E}">
        <p14:creationId xmlns:p14="http://schemas.microsoft.com/office/powerpoint/2010/main" val="295595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NC </a:t>
            </a:r>
            <a:r>
              <a:rPr lang="en-US" sz="4000" dirty="0" err="1" smtClean="0"/>
              <a:t>Radiosonde</a:t>
            </a:r>
            <a:r>
              <a:rPr lang="en-US" sz="4000" dirty="0" smtClean="0"/>
              <a:t> Data</a:t>
            </a:r>
            <a:endParaRPr lang="en-US" sz="40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7" y="1143000"/>
            <a:ext cx="3378276" cy="2533707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23" y="3810000"/>
            <a:ext cx="3403450" cy="25525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60721"/>
            <a:ext cx="3352800" cy="2514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790893"/>
            <a:ext cx="34544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NOAA Rescue Map 7/11/1987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2505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data continued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78262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Meteorology data provides a means to vet long duration ozone episodes</a:t>
            </a:r>
          </a:p>
          <a:p>
            <a:r>
              <a:rPr lang="en-US" sz="2800" dirty="0" smtClean="0"/>
              <a:t>Data from multiple sources provides options on characterizing conditions within and near episodes</a:t>
            </a:r>
          </a:p>
          <a:p>
            <a:pPr lvl="1"/>
            <a:r>
              <a:rPr lang="en-US" sz="2400" dirty="0" smtClean="0"/>
              <a:t>Archived surface data</a:t>
            </a:r>
          </a:p>
          <a:p>
            <a:pPr lvl="1"/>
            <a:r>
              <a:rPr lang="en-US" sz="2400" dirty="0" err="1" smtClean="0"/>
              <a:t>Radiosonde</a:t>
            </a:r>
            <a:r>
              <a:rPr lang="en-US" sz="2400" dirty="0" smtClean="0"/>
              <a:t> data</a:t>
            </a:r>
          </a:p>
          <a:p>
            <a:pPr lvl="1"/>
            <a:r>
              <a:rPr lang="en-US" sz="2400" dirty="0" smtClean="0"/>
              <a:t>Station data (where available)</a:t>
            </a:r>
          </a:p>
          <a:p>
            <a:r>
              <a:rPr lang="en-US" sz="2600" dirty="0" smtClean="0"/>
              <a:t>Persistent conditions consistent with long duration ozone appears with each episode reviewed so far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3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San Bernardino – classic California episode with a persistent high level ridge</a:t>
            </a:r>
          </a:p>
          <a:p>
            <a:r>
              <a:rPr lang="en-US" sz="2800" dirty="0" err="1" smtClean="0"/>
              <a:t>Unitah</a:t>
            </a:r>
            <a:r>
              <a:rPr lang="en-US" sz="2800" dirty="0" smtClean="0"/>
              <a:t> – a surprise five years ago but consistent with expectations upon analysis</a:t>
            </a:r>
          </a:p>
          <a:p>
            <a:r>
              <a:rPr lang="en-US" sz="2600" dirty="0" smtClean="0"/>
              <a:t>North Carolina – typical summer conditions with an atypical persistence.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4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for This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Vetting of unusual events in the 1980-2010 ozone record</a:t>
            </a:r>
          </a:p>
          <a:p>
            <a:r>
              <a:rPr lang="en-US" dirty="0" smtClean="0"/>
              <a:t>Ozone trend is downward, especially in CA, due to EPA requirements</a:t>
            </a:r>
          </a:p>
          <a:p>
            <a:pPr lvl="1"/>
            <a:r>
              <a:rPr lang="en-US" dirty="0" smtClean="0"/>
              <a:t>Meteorological factors are more significant</a:t>
            </a:r>
          </a:p>
          <a:p>
            <a:pPr lvl="1"/>
            <a:r>
              <a:rPr lang="en-US" dirty="0" smtClean="0"/>
              <a:t>New sources stand out</a:t>
            </a:r>
          </a:p>
          <a:p>
            <a:pPr lvl="1"/>
            <a:r>
              <a:rPr lang="en-US" dirty="0" smtClean="0"/>
              <a:t>Seasonal trends potentially track climate</a:t>
            </a:r>
          </a:p>
          <a:p>
            <a:r>
              <a:rPr lang="en-US" dirty="0" smtClean="0"/>
              <a:t>Already doing informal, implicit boundary layer 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2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This study is a supplement to ongoing analysis of ozone trends and events in Dr. </a:t>
            </a:r>
            <a:r>
              <a:rPr lang="en-US" sz="2800" dirty="0" err="1" smtClean="0"/>
              <a:t>Yuhang</a:t>
            </a:r>
            <a:r>
              <a:rPr lang="en-US" sz="2800" dirty="0" smtClean="0"/>
              <a:t> Wang’s research group.</a:t>
            </a:r>
          </a:p>
          <a:p>
            <a:r>
              <a:rPr lang="en-US" sz="2800" dirty="0" smtClean="0"/>
              <a:t>Ozone data provided by Dr. </a:t>
            </a:r>
            <a:r>
              <a:rPr lang="en-US" sz="2800" dirty="0" err="1" smtClean="0"/>
              <a:t>Yongjia</a:t>
            </a:r>
            <a:r>
              <a:rPr lang="en-US" sz="2800" dirty="0" smtClean="0"/>
              <a:t> Song within the group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87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1752600"/>
            <a:ext cx="678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00" b="1" dirty="0" smtClean="0"/>
              <a:t>DOCUMENT </a:t>
            </a:r>
            <a:r>
              <a:rPr lang="en-US" sz="700" b="1" dirty="0"/>
              <a:t>NUMBER: </a:t>
            </a:r>
            <a:r>
              <a:rPr lang="en-US" sz="700" dirty="0"/>
              <a:t>EDL/11-039 </a:t>
            </a:r>
            <a:r>
              <a:rPr lang="en-US" sz="700" b="1" dirty="0"/>
              <a:t>REVISION: </a:t>
            </a:r>
            <a:r>
              <a:rPr lang="en-US" sz="700" dirty="0"/>
              <a:t>ORIGINAL RELEASE </a:t>
            </a:r>
            <a:r>
              <a:rPr lang="en-US" sz="700" b="1" dirty="0"/>
              <a:t>DATE: </a:t>
            </a:r>
            <a:r>
              <a:rPr lang="en-US" sz="700" dirty="0"/>
              <a:t>JUNE 14, 2011 </a:t>
            </a:r>
          </a:p>
          <a:p>
            <a:pPr algn="just"/>
            <a:r>
              <a:rPr lang="en-US" sz="700" dirty="0"/>
              <a:t> </a:t>
            </a:r>
            <a:r>
              <a:rPr lang="en-US" sz="700" b="1" dirty="0"/>
              <a:t>Final Report: </a:t>
            </a:r>
            <a:endParaRPr lang="en-US" sz="700" dirty="0"/>
          </a:p>
          <a:p>
            <a:pPr algn="just"/>
            <a:r>
              <a:rPr lang="en-US" sz="700" b="1" dirty="0"/>
              <a:t>Uinta Basin Winter Ozone and Air Quality Study </a:t>
            </a:r>
            <a:endParaRPr lang="en-US" sz="700" dirty="0"/>
          </a:p>
          <a:p>
            <a:pPr algn="just"/>
            <a:r>
              <a:rPr lang="en-US" sz="700" dirty="0"/>
              <a:t>December 2010 - March 2011 </a:t>
            </a:r>
          </a:p>
          <a:p>
            <a:pPr algn="just"/>
            <a:r>
              <a:rPr lang="en-US" sz="700" b="1" dirty="0"/>
              <a:t>Submitted To: </a:t>
            </a:r>
            <a:endParaRPr lang="en-US" sz="700" dirty="0"/>
          </a:p>
          <a:p>
            <a:pPr algn="just"/>
            <a:r>
              <a:rPr lang="en-US" sz="700" dirty="0"/>
              <a:t>Uintah Impact Mitigation Special Service District </a:t>
            </a:r>
          </a:p>
          <a:p>
            <a:pPr algn="just"/>
            <a:r>
              <a:rPr lang="en-US" sz="700" dirty="0"/>
              <a:t>320 North Aggie Boulevard </a:t>
            </a:r>
          </a:p>
          <a:p>
            <a:pPr algn="just"/>
            <a:r>
              <a:rPr lang="en-US" sz="700" dirty="0"/>
              <a:t>Vernal, Utah 84078 </a:t>
            </a:r>
          </a:p>
          <a:p>
            <a:pPr algn="just"/>
            <a:r>
              <a:rPr lang="en-US" sz="700" b="1" dirty="0"/>
              <a:t>Submitted By: </a:t>
            </a:r>
            <a:endParaRPr lang="en-US" sz="700" dirty="0"/>
          </a:p>
          <a:p>
            <a:pPr algn="just"/>
            <a:r>
              <a:rPr lang="en-US" sz="700" dirty="0"/>
              <a:t>Energy Dynamics Laboratory, Utah State University Research Foundation (USURF) </a:t>
            </a:r>
          </a:p>
          <a:p>
            <a:pPr algn="just"/>
            <a:r>
              <a:rPr lang="en-US" sz="700" dirty="0"/>
              <a:t>Bingham Research Center </a:t>
            </a:r>
          </a:p>
          <a:p>
            <a:pPr algn="just"/>
            <a:r>
              <a:rPr lang="en-US" sz="700" dirty="0"/>
              <a:t>320 North Aggie Boulevard Vernal, Utah 84078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3276600"/>
            <a:ext cx="678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 smtClean="0"/>
              <a:t>FINAL </a:t>
            </a:r>
            <a:r>
              <a:rPr lang="en-US" sz="700" b="1" dirty="0"/>
              <a:t>REPORT</a:t>
            </a:r>
          </a:p>
          <a:p>
            <a:r>
              <a:rPr lang="en-US" sz="700" b="1" dirty="0"/>
              <a:t>2012 UINTAH BASIN WINTER OZONE &amp; AIR QUALITY </a:t>
            </a:r>
            <a:r>
              <a:rPr lang="en-US" sz="700" b="1" dirty="0" smtClean="0"/>
              <a:t>STUDY</a:t>
            </a:r>
          </a:p>
          <a:p>
            <a:r>
              <a:rPr lang="en-US" sz="700" b="1" dirty="0" smtClean="0"/>
              <a:t>GENERAL </a:t>
            </a:r>
            <a:r>
              <a:rPr lang="en-US" sz="700" b="1" dirty="0"/>
              <a:t>EDITORS</a:t>
            </a:r>
          </a:p>
          <a:p>
            <a:r>
              <a:rPr lang="en-US" sz="700" dirty="0"/>
              <a:t>SETH LYMAN AND HOWARD SHORTHILL, UTAH STATE UNIVERSITY</a:t>
            </a:r>
          </a:p>
          <a:p>
            <a:r>
              <a:rPr lang="en-US" sz="700" b="1" dirty="0"/>
              <a:t>STUDY COORDINATION</a:t>
            </a:r>
          </a:p>
          <a:p>
            <a:r>
              <a:rPr lang="en-US" sz="700" dirty="0"/>
              <a:t>UTAH DEPARTMENT OF ENVIRONMENTAL QUALITY</a:t>
            </a:r>
            <a:endParaRPr lang="en-US" sz="6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4343400"/>
            <a:ext cx="6781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2"/>
              </a:rPr>
              <a:t>Winter </a:t>
            </a:r>
            <a:r>
              <a:rPr lang="en-US" sz="800" dirty="0">
                <a:hlinkClick r:id="rId2"/>
              </a:rPr>
              <a:t>ozone formation and VOC incremental </a:t>
            </a:r>
            <a:r>
              <a:rPr lang="en-US" sz="800" dirty="0" err="1">
                <a:hlinkClick r:id="rId2"/>
              </a:rPr>
              <a:t>reactivities</a:t>
            </a:r>
            <a:r>
              <a:rPr lang="en-US" sz="800" dirty="0">
                <a:hlinkClick r:id="rId2"/>
              </a:rPr>
              <a:t> in the Upper Green River Basin of Wyoming </a:t>
            </a:r>
            <a:r>
              <a:rPr lang="en-US" sz="800" dirty="0"/>
              <a:t>Author(s): Carter, William P. L.; Seinfeld, John H.</a:t>
            </a:r>
          </a:p>
          <a:p>
            <a:r>
              <a:rPr lang="en-US" sz="800" dirty="0"/>
              <a:t>Source: ATMOSPHERIC ENVIRONMENT  Volume: 50   Pages: 255-266   DOI: 10.1016/j.atmosenv.2011.12.025   Published: APR 2012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4800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Climatology of the planetary boundary layer over the continental United States and Europe </a:t>
            </a:r>
            <a:endParaRPr lang="en-US" sz="800" dirty="0"/>
          </a:p>
          <a:p>
            <a:r>
              <a:rPr lang="en-US" sz="800" dirty="0"/>
              <a:t>Author(s): Seidel, Dian J.; Zhang, </a:t>
            </a:r>
            <a:r>
              <a:rPr lang="en-US" sz="800" dirty="0" err="1"/>
              <a:t>Yehui</a:t>
            </a:r>
            <a:r>
              <a:rPr lang="en-US" sz="800" dirty="0"/>
              <a:t>; </a:t>
            </a:r>
            <a:r>
              <a:rPr lang="en-US" sz="800" dirty="0" err="1"/>
              <a:t>Beljaars</a:t>
            </a:r>
            <a:r>
              <a:rPr lang="en-US" sz="800" dirty="0"/>
              <a:t>, Anton; et al.</a:t>
            </a:r>
          </a:p>
          <a:p>
            <a:r>
              <a:rPr lang="en-US" sz="800" dirty="0"/>
              <a:t>Source: JOURNAL OF GEOPHYSICAL RESEARCH-ATMOSPHERES  Volume: 117     Article Number: D17106   DOI: 10.1029/2012JD018143   Published: SEP 6 2012 </a:t>
            </a:r>
          </a:p>
        </p:txBody>
      </p:sp>
    </p:spTree>
    <p:extLst>
      <p:ext uri="{BB962C8B-B14F-4D97-AF65-F5344CB8AC3E}">
        <p14:creationId xmlns:p14="http://schemas.microsoft.com/office/powerpoint/2010/main" val="116665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EPA Ozone Stations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4400"/>
            <a:ext cx="3505200" cy="270906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276600"/>
            <a:ext cx="3505200" cy="2762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1245275"/>
            <a:ext cx="236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1=Green</a:t>
            </a:r>
          </a:p>
          <a:p>
            <a:r>
              <a:rPr lang="en-US" sz="1600" dirty="0" smtClean="0"/>
              <a:t>2=White</a:t>
            </a:r>
          </a:p>
          <a:p>
            <a:r>
              <a:rPr lang="en-US" sz="1600" dirty="0" smtClean="0"/>
              <a:t>3=Light Blue</a:t>
            </a:r>
          </a:p>
          <a:p>
            <a:r>
              <a:rPr lang="en-US" sz="1600" dirty="0" smtClean="0"/>
              <a:t>4=Yellow</a:t>
            </a:r>
          </a:p>
          <a:p>
            <a:r>
              <a:rPr lang="en-US" sz="1600" dirty="0" smtClean="0"/>
              <a:t>5=Magenta</a:t>
            </a:r>
          </a:p>
          <a:p>
            <a:r>
              <a:rPr lang="en-US" sz="1600" dirty="0" smtClean="0"/>
              <a:t>6=Dark Blue</a:t>
            </a:r>
          </a:p>
          <a:p>
            <a:r>
              <a:rPr lang="en-US" sz="1600" dirty="0" smtClean="0"/>
              <a:t>7=Red (California)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372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Ozone Episode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EPA – Multilevel severity based on threshold and duration</a:t>
            </a:r>
          </a:p>
          <a:p>
            <a:r>
              <a:rPr lang="en-US" dirty="0" smtClean="0"/>
              <a:t>Extreme for this study</a:t>
            </a:r>
          </a:p>
          <a:p>
            <a:pPr lvl="1"/>
            <a:r>
              <a:rPr lang="en-US" dirty="0" smtClean="0"/>
              <a:t>Durations more than three weeks</a:t>
            </a:r>
          </a:p>
          <a:p>
            <a:pPr lvl="1"/>
            <a:r>
              <a:rPr lang="en-US" dirty="0" smtClean="0"/>
              <a:t>Levels more than 100 </a:t>
            </a:r>
            <a:r>
              <a:rPr lang="en-US" dirty="0" err="1" smtClean="0"/>
              <a:t>ppbv</a:t>
            </a:r>
            <a:r>
              <a:rPr lang="en-US" dirty="0" smtClean="0"/>
              <a:t> for multi-day events</a:t>
            </a:r>
          </a:p>
          <a:p>
            <a:pPr lvl="1"/>
            <a:r>
              <a:rPr lang="en-US" dirty="0" smtClean="0"/>
              <a:t>Episodes out of season (EPA is JJA)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104 day event in San Bernardino County CA</a:t>
            </a:r>
          </a:p>
          <a:p>
            <a:pPr lvl="1"/>
            <a:r>
              <a:rPr lang="en-US" sz="2400" dirty="0" smtClean="0"/>
              <a:t>Early in the record (1981)</a:t>
            </a:r>
          </a:p>
          <a:p>
            <a:pPr lvl="1"/>
            <a:r>
              <a:rPr lang="en-US" sz="2400" dirty="0" smtClean="0"/>
              <a:t>Classic southern CA photochemical episode</a:t>
            </a:r>
          </a:p>
          <a:p>
            <a:pPr lvl="1"/>
            <a:r>
              <a:rPr lang="en-US" sz="2400" dirty="0" smtClean="0"/>
              <a:t>Is there meteorological confirmation of a PBL inversion?</a:t>
            </a:r>
          </a:p>
          <a:p>
            <a:r>
              <a:rPr lang="en-US" sz="2800" dirty="0" smtClean="0"/>
              <a:t>18 day winter event in Utah (2010)</a:t>
            </a:r>
          </a:p>
          <a:p>
            <a:pPr lvl="1"/>
            <a:r>
              <a:rPr lang="en-US" sz="2400" dirty="0" smtClean="0"/>
              <a:t>Out of season</a:t>
            </a:r>
          </a:p>
          <a:p>
            <a:pPr lvl="1"/>
            <a:r>
              <a:rPr lang="en-US" sz="2400" dirty="0" smtClean="0"/>
              <a:t>Recently identified source</a:t>
            </a:r>
          </a:p>
          <a:p>
            <a:r>
              <a:rPr lang="en-US" sz="2800" dirty="0" smtClean="0"/>
              <a:t>21 day event in central NC</a:t>
            </a:r>
          </a:p>
          <a:p>
            <a:pPr lvl="1"/>
            <a:r>
              <a:rPr lang="en-US" sz="2400" dirty="0" smtClean="0"/>
              <a:t>Expect typical summer characterization</a:t>
            </a:r>
          </a:p>
          <a:p>
            <a:pPr lvl="1"/>
            <a:r>
              <a:rPr lang="en-US" sz="2400" dirty="0" smtClean="0"/>
              <a:t>Midway in the record (1987)</a:t>
            </a:r>
          </a:p>
        </p:txBody>
      </p:sp>
    </p:spTree>
    <p:extLst>
      <p:ext uri="{BB962C8B-B14F-4D97-AF65-F5344CB8AC3E}">
        <p14:creationId xmlns:p14="http://schemas.microsoft.com/office/powerpoint/2010/main" val="41844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Bernardino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4267201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6600"/>
            <a:ext cx="4114467" cy="3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22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Synoptic Meteorology During San Bernardino Episode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90538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End of San Bernardino Episode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1668621"/>
            <a:ext cx="5852160" cy="4389120"/>
          </a:xfrm>
        </p:spPr>
      </p:pic>
    </p:spTree>
    <p:extLst>
      <p:ext uri="{BB962C8B-B14F-4D97-AF65-F5344CB8AC3E}">
        <p14:creationId xmlns:p14="http://schemas.microsoft.com/office/powerpoint/2010/main" val="279954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9288"/>
            <a:ext cx="8229600" cy="743712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Radiosonde</a:t>
            </a:r>
            <a:r>
              <a:rPr lang="en-US" sz="4000" dirty="0" smtClean="0"/>
              <a:t> Data Vandenberg</a:t>
            </a:r>
            <a:endParaRPr lang="en-US" sz="4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733800" cy="2800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88" y="1143000"/>
            <a:ext cx="3726712" cy="2795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886200"/>
            <a:ext cx="365760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902592"/>
            <a:ext cx="3726712" cy="279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586</Words>
  <Application>Microsoft Office PowerPoint</Application>
  <PresentationFormat>On-screen Show (4:3)</PresentationFormat>
  <Paragraphs>102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Analysis of Extreme Ozone Episodes</vt:lpstr>
      <vt:lpstr>Purpose for This Study</vt:lpstr>
      <vt:lpstr>EPA Ozone Stations</vt:lpstr>
      <vt:lpstr>Ozone Episode Criteria</vt:lpstr>
      <vt:lpstr>Three Events</vt:lpstr>
      <vt:lpstr>San Bernardino</vt:lpstr>
      <vt:lpstr>Synoptic Meteorology During San Bernardino Episode</vt:lpstr>
      <vt:lpstr>End of San Bernardino Episode</vt:lpstr>
      <vt:lpstr>Radiosonde Data Vandenberg</vt:lpstr>
      <vt:lpstr>Uintah Basin Utah</vt:lpstr>
      <vt:lpstr>PowerPoint Presentation</vt:lpstr>
      <vt:lpstr>Ozone and Snow</vt:lpstr>
      <vt:lpstr>PBL Identification at Uintah Using Tethered Balloon</vt:lpstr>
      <vt:lpstr>Granville NC</vt:lpstr>
      <vt:lpstr>NC Radiosonde Data</vt:lpstr>
      <vt:lpstr>NOAA Rescue Map 7/11/1987</vt:lpstr>
      <vt:lpstr>NOAA data continued</vt:lpstr>
      <vt:lpstr>Summary</vt:lpstr>
      <vt:lpstr>Summary</vt:lpstr>
      <vt:lpstr>Acknowledgements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Loadholt, Jay T</dc:creator>
  <cp:lastModifiedBy>Loadholt, Jay T</cp:lastModifiedBy>
  <cp:revision>37</cp:revision>
  <dcterms:created xsi:type="dcterms:W3CDTF">2006-08-16T00:00:00Z</dcterms:created>
  <dcterms:modified xsi:type="dcterms:W3CDTF">2013-04-23T20:20:51Z</dcterms:modified>
</cp:coreProperties>
</file>