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0" r:id="rId8"/>
    <p:sldId id="271" r:id="rId9"/>
    <p:sldId id="261" r:id="rId10"/>
    <p:sldId id="267" r:id="rId11"/>
    <p:sldId id="262" r:id="rId12"/>
    <p:sldId id="263" r:id="rId13"/>
    <p:sldId id="270" r:id="rId14"/>
    <p:sldId id="272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9BDF41"/>
    <a:srgbClr val="92D050"/>
    <a:srgbClr val="D1F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12" y="-1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B648-5FEB-F34A-9841-10A7EB3EA8C9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64A45-F770-2148-B672-E12210847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3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B648-5FEB-F34A-9841-10A7EB3EA8C9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64A45-F770-2148-B672-E12210847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49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B648-5FEB-F34A-9841-10A7EB3EA8C9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64A45-F770-2148-B672-E12210847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97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B648-5FEB-F34A-9841-10A7EB3EA8C9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64A45-F770-2148-B672-E12210847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26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B648-5FEB-F34A-9841-10A7EB3EA8C9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64A45-F770-2148-B672-E12210847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80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B648-5FEB-F34A-9841-10A7EB3EA8C9}" type="datetimeFigureOut">
              <a:rPr lang="en-US" smtClean="0"/>
              <a:t>4/23/13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64A45-F770-2148-B672-E12210847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4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B648-5FEB-F34A-9841-10A7EB3EA8C9}" type="datetimeFigureOut">
              <a:rPr lang="en-US" smtClean="0"/>
              <a:t>4/23/13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64A45-F770-2148-B672-E12210847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05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B648-5FEB-F34A-9841-10A7EB3EA8C9}" type="datetimeFigureOut">
              <a:rPr lang="en-US" smtClean="0"/>
              <a:t>4/23/13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64A45-F770-2148-B672-E12210847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16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B648-5FEB-F34A-9841-10A7EB3EA8C9}" type="datetimeFigureOut">
              <a:rPr lang="en-US" smtClean="0"/>
              <a:t>4/23/13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64A45-F770-2148-B672-E12210847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1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B648-5FEB-F34A-9841-10A7EB3EA8C9}" type="datetimeFigureOut">
              <a:rPr lang="en-US" smtClean="0"/>
              <a:t>4/23/13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64A45-F770-2148-B672-E12210847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87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B648-5FEB-F34A-9841-10A7EB3EA8C9}" type="datetimeFigureOut">
              <a:rPr lang="en-US" smtClean="0"/>
              <a:t>4/23/13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64A45-F770-2148-B672-E12210847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56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9B648-5FEB-F34A-9841-10A7EB3EA8C9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64A45-F770-2148-B672-E12210847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6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wmf"/><Relationship Id="rId6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064" y="1614297"/>
            <a:ext cx="8074152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Surface Ozone during Fall </a:t>
            </a:r>
            <a:br>
              <a:rPr lang="en-US" dirty="0" smtClean="0"/>
            </a:br>
            <a:r>
              <a:rPr lang="en-US" dirty="0" smtClean="0"/>
              <a:t>in the </a:t>
            </a:r>
            <a:r>
              <a:rPr lang="en-US" dirty="0"/>
              <a:t>S</a:t>
            </a:r>
            <a:r>
              <a:rPr lang="en-US" dirty="0" smtClean="0"/>
              <a:t>outheastern </a:t>
            </a:r>
            <a:r>
              <a:rPr lang="en-US" dirty="0"/>
              <a:t>U</a:t>
            </a:r>
            <a:r>
              <a:rPr lang="en-US" dirty="0" smtClean="0"/>
              <a:t>nited States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4664" y="3942080"/>
            <a:ext cx="6400800" cy="904240"/>
          </a:xfrm>
        </p:spPr>
        <p:txBody>
          <a:bodyPr>
            <a:noAutofit/>
          </a:bodyPr>
          <a:lstStyle/>
          <a:p>
            <a:r>
              <a:rPr lang="en-US" dirty="0" smtClean="0"/>
              <a:t>Yuzhong Zhang</a:t>
            </a:r>
          </a:p>
          <a:p>
            <a:r>
              <a:rPr lang="en-US" dirty="0" smtClean="0"/>
              <a:t>April 23, 2013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918" y="4114800"/>
            <a:ext cx="2228964" cy="24815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" y="146304"/>
            <a:ext cx="1634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/>
              <a:t> EAS 6792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14284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0"/>
            <a:ext cx="6259424" cy="6705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Modeled day-to-day variation 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129" y="1331383"/>
            <a:ext cx="5691549" cy="456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" y="0"/>
            <a:ext cx="2221991" cy="670560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solidFill>
                  <a:schemeClr val="bg1"/>
                </a:solidFill>
              </a:rPr>
              <a:t>Simulation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0" y="670560"/>
            <a:ext cx="9144000" cy="0"/>
          </a:xfrm>
          <a:prstGeom prst="line">
            <a:avLst/>
          </a:prstGeom>
          <a:ln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299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2203703" cy="670560"/>
          </a:xfr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Sensitivity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071" y="1217295"/>
            <a:ext cx="5000481" cy="352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0" y="670560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70188" y="5336072"/>
            <a:ext cx="71830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zh-CN" sz="2800" dirty="0" smtClean="0"/>
              <a:t>Less effectiveness of </a:t>
            </a:r>
            <a:r>
              <a:rPr lang="en-US" altLang="zh-CN" sz="2800" dirty="0" err="1" smtClean="0"/>
              <a:t>NOx</a:t>
            </a:r>
            <a:r>
              <a:rPr lang="en-US" altLang="zh-CN" sz="2800" dirty="0" smtClean="0"/>
              <a:t> emission reduction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zh-CN" sz="2800" dirty="0" smtClean="0"/>
              <a:t>Stronger sensitivity to biogenic emission</a:t>
            </a:r>
            <a:endParaRPr lang="zh-CN" alt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203704" y="22217"/>
            <a:ext cx="5030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Comparison with summer</a:t>
            </a:r>
            <a:endParaRPr lang="zh-CN" alt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890665" y="4812852"/>
            <a:ext cx="2406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Oct. ozone has 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14556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2738238" cy="67056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189" y="2572664"/>
            <a:ext cx="8375132" cy="26175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 significant trend in last three decades</a:t>
            </a:r>
          </a:p>
          <a:p>
            <a:r>
              <a:rPr lang="en-US" sz="2800" dirty="0" smtClean="0"/>
              <a:t>Increased inter-annual variability</a:t>
            </a:r>
          </a:p>
          <a:p>
            <a:r>
              <a:rPr lang="en-US" sz="2800" dirty="0" smtClean="0"/>
              <a:t>Extremely high ozone year of 2000 and 2010</a:t>
            </a:r>
          </a:p>
          <a:p>
            <a:r>
              <a:rPr lang="en-US" sz="2800" dirty="0" smtClean="0"/>
              <a:t>Correlation between cloud fraction and monthly mean October ozone.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0" y="67056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88719" y="1762778"/>
            <a:ext cx="2798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Records show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14556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2738238" cy="67056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Conclusions</a:t>
            </a:r>
            <a:endParaRPr lang="en-US" sz="4000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0" y="67056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87552" y="1199008"/>
            <a:ext cx="465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Model simulation shows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987552" y="1783783"/>
            <a:ext cx="76626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sz="2800" dirty="0" smtClean="0"/>
              <a:t>Capability to reproduce monthly mean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2800" dirty="0" smtClean="0"/>
              <a:t>Less day-to-day variability than observations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zh-CN" sz="2800" dirty="0" smtClean="0"/>
          </a:p>
          <a:p>
            <a:pPr marL="285750" indent="-285750">
              <a:buFont typeface="Arial" pitchFamily="34" charset="0"/>
              <a:buChar char="•"/>
            </a:pPr>
            <a:endParaRPr lang="zh-CN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02792" y="3014890"/>
            <a:ext cx="5663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Model sensitivity analysis shows </a:t>
            </a:r>
            <a:endParaRPr lang="zh-CN" alt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002792" y="3599665"/>
            <a:ext cx="7662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sz="2800" dirty="0" smtClean="0"/>
              <a:t>Less benefit from </a:t>
            </a:r>
            <a:r>
              <a:rPr lang="en-US" altLang="zh-CN" sz="2800" dirty="0" err="1" smtClean="0"/>
              <a:t>NOx</a:t>
            </a:r>
            <a:r>
              <a:rPr lang="en-US" altLang="zh-CN" sz="2800" dirty="0" smtClean="0"/>
              <a:t> emission reduction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2800" dirty="0" smtClean="0"/>
              <a:t>Greater impact of biogenic emission</a:t>
            </a:r>
            <a:endParaRPr lang="zh-CN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40664" y="4886406"/>
            <a:ext cx="76626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Climate change may play a bigger role in fall than in summer</a:t>
            </a:r>
            <a:endParaRPr lang="zh-CN" altLang="en-US" sz="3200" dirty="0"/>
          </a:p>
        </p:txBody>
      </p:sp>
      <p:pic>
        <p:nvPicPr>
          <p:cNvPr id="5122" name="Picture 2" descr="https://encrypted-tbn1.gstatic.com/images?q=tbn:ANd9GcSldqddaV7ni7OcPzH4i2GB9_8o1_2F9G43UBaiCaG8gwJYVdQ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7247" flipH="1">
            <a:off x="7836958" y="5537952"/>
            <a:ext cx="1089039" cy="124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等腰三角形 11"/>
          <p:cNvSpPr/>
          <p:nvPr/>
        </p:nvSpPr>
        <p:spPr>
          <a:xfrm>
            <a:off x="7747381" y="5961389"/>
            <a:ext cx="342900" cy="715006"/>
          </a:xfrm>
          <a:prstGeom prst="triangl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079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11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4800600" cy="60005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Supplemental slides</a:t>
            </a:r>
            <a:endParaRPr lang="zh-CN" altLang="en-US" dirty="0"/>
          </a:p>
        </p:txBody>
      </p:sp>
      <p:pic>
        <p:nvPicPr>
          <p:cNvPr id="4" name="Picture 8" descr="Screen Shot 2013-04-20 at 6.30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46" y="1814288"/>
            <a:ext cx="4310605" cy="3410711"/>
          </a:xfrm>
          <a:prstGeom prst="rect">
            <a:avLst/>
          </a:prstGeom>
        </p:spPr>
      </p:pic>
      <p:pic>
        <p:nvPicPr>
          <p:cNvPr id="5" name="Picture 9" descr="Screen Shot 2013-04-20 at 6.07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1" y="1676151"/>
            <a:ext cx="3980823" cy="368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83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4823511" cy="60005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Supplemental slides</a:t>
            </a:r>
            <a:endParaRPr lang="zh-CN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68" y="1809392"/>
            <a:ext cx="3831526" cy="351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387" y="1809392"/>
            <a:ext cx="3858120" cy="353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29187" y="1194732"/>
            <a:ext cx="6482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sz="2800" dirty="0">
                <a:latin typeface="+mj-lt"/>
                <a:ea typeface="+mj-ea"/>
                <a:cs typeface="+mj-cs"/>
              </a:rPr>
              <a:t>Δ</a:t>
            </a:r>
            <a:r>
              <a:rPr lang="en-US" altLang="zh-CN" sz="2800" dirty="0">
                <a:latin typeface="+mj-lt"/>
                <a:ea typeface="+mj-ea"/>
                <a:cs typeface="+mj-cs"/>
              </a:rPr>
              <a:t>O3 due to 20% reduction of </a:t>
            </a:r>
            <a:r>
              <a:rPr lang="en-US" altLang="zh-CN" sz="2800" dirty="0" err="1">
                <a:latin typeface="+mj-lt"/>
                <a:ea typeface="+mj-ea"/>
                <a:cs typeface="+mj-cs"/>
              </a:rPr>
              <a:t>NOx</a:t>
            </a:r>
            <a:r>
              <a:rPr lang="en-US" altLang="zh-CN" sz="2800" dirty="0">
                <a:latin typeface="+mj-lt"/>
                <a:ea typeface="+mj-ea"/>
                <a:cs typeface="+mj-cs"/>
              </a:rPr>
              <a:t> emission</a:t>
            </a:r>
            <a:endParaRPr lang="zh-CN" altLang="en-US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2720" y="1904856"/>
            <a:ext cx="123944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Summer</a:t>
            </a:r>
            <a:endParaRPr lang="zh-CN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823511" y="1900391"/>
            <a:ext cx="74085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Fall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23829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0638"/>
            <a:ext cx="7799833" cy="6499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cares about ozone during fall?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99" y="937564"/>
            <a:ext cx="7621903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34604" y="982110"/>
            <a:ext cx="1683474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June, Aug.</a:t>
            </a:r>
            <a:endParaRPr lang="zh-CN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050025" y="968090"/>
            <a:ext cx="1699504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Sept., Oct.</a:t>
            </a:r>
            <a:endParaRPr lang="zh-CN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546208" y="304155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Nolte et al., 2008</a:t>
            </a:r>
            <a:endParaRPr lang="zh-CN" altLang="en-US" dirty="0"/>
          </a:p>
        </p:txBody>
      </p:sp>
      <p:pic>
        <p:nvPicPr>
          <p:cNvPr id="8" name="Picture 7" descr="Screen Shot 2013-04-20 at 2.47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3" y="3474890"/>
            <a:ext cx="6513357" cy="29740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37064" y="5858711"/>
            <a:ext cx="1761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Chen et al., 2009</a:t>
            </a:r>
            <a:endParaRPr lang="en-US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670560"/>
            <a:ext cx="9144000" cy="0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220" name="Picture 4" descr="https://encrypted-tbn1.gstatic.com/images?q=tbn:ANd9GcSldqddaV7ni7OcPzH4i2GB9_8o1_2F9G43UBaiCaG8gwJYVdQ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16152">
            <a:off x="7791839" y="5389879"/>
            <a:ext cx="1141359" cy="109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Yuzhong\AppData\Local\Microsoft\Windows\Temporary Internet Files\Content.IE5\HVWEBHWO\MC900311118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518" y="4642033"/>
            <a:ext cx="860492" cy="66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Yuzhong\AppData\Local\Microsoft\Windows\Temporary Internet Files\Content.IE5\XNGMY4S3\MC900311116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651" y="6204776"/>
            <a:ext cx="366718" cy="24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Yuzhong\AppData\Local\Microsoft\Windows\Temporary Internet Files\Content.IE5\XNGMY4S3\MC900311116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24518" y="6402998"/>
            <a:ext cx="338000" cy="29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Users\Yuzhong\AppData\Local\Microsoft\Windows\Temporary Internet Files\Content.IE5\XNGMY4S3\MC900311116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933" y="5200650"/>
            <a:ext cx="479577" cy="31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583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846300" y="1095812"/>
            <a:ext cx="4391766" cy="2021320"/>
          </a:xfrm>
          <a:prstGeom prst="wedgeRectCallout">
            <a:avLst>
              <a:gd name="adj1" fmla="val -60848"/>
              <a:gd name="adj2" fmla="val 23968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What are the features of monitoring data in October?</a:t>
            </a:r>
            <a:endParaRPr lang="en-US" sz="2800" dirty="0">
              <a:solidFill>
                <a:schemeClr val="tx1"/>
              </a:solidFill>
            </a:endParaRPr>
          </a:p>
          <a:p>
            <a:pPr algn="ctr">
              <a:spcBef>
                <a:spcPts val="1200"/>
              </a:spcBef>
            </a:pPr>
            <a:r>
              <a:rPr lang="en-US" sz="2000" dirty="0" smtClean="0">
                <a:solidFill>
                  <a:schemeClr val="tx1"/>
                </a:solidFill>
                <a:latin typeface="News Gothic MT"/>
                <a:ea typeface="Gulim" pitchFamily="34" charset="-127"/>
                <a:cs typeface="News Gothic MT"/>
              </a:rPr>
              <a:t>Mean, Trend, Variability</a:t>
            </a:r>
            <a:r>
              <a:rPr lang="zh-CN" altLang="en-US" sz="2000" dirty="0" smtClean="0">
                <a:solidFill>
                  <a:schemeClr val="tx1"/>
                </a:solidFill>
                <a:latin typeface="News Gothic MT"/>
                <a:ea typeface="Gulim" pitchFamily="34" charset="-127"/>
                <a:cs typeface="News Gothic MT"/>
              </a:rPr>
              <a:t>，</a:t>
            </a:r>
            <a:r>
              <a:rPr lang="en-US" sz="2000" dirty="0" smtClean="0">
                <a:solidFill>
                  <a:schemeClr val="tx1"/>
                </a:solidFill>
                <a:latin typeface="News Gothic MT"/>
                <a:ea typeface="Gulim" pitchFamily="34" charset="-127"/>
                <a:cs typeface="News Gothic MT"/>
              </a:rPr>
              <a:t> Distribution</a:t>
            </a:r>
            <a:endParaRPr lang="en-US" sz="2000" dirty="0">
              <a:solidFill>
                <a:schemeClr val="tx1"/>
              </a:solidFill>
              <a:latin typeface="News Gothic MT"/>
              <a:ea typeface="Gulim" pitchFamily="34" charset="-127"/>
              <a:cs typeface="News Gothic MT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3846300" y="2106472"/>
            <a:ext cx="4391766" cy="1825963"/>
          </a:xfrm>
          <a:prstGeom prst="wedgeRectCallout">
            <a:avLst>
              <a:gd name="adj1" fmla="val -58951"/>
              <a:gd name="adj2" fmla="val 15117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What factors affect the </a:t>
            </a:r>
            <a:r>
              <a:rPr lang="en-US" sz="2800" dirty="0" smtClean="0">
                <a:solidFill>
                  <a:schemeClr val="tx1"/>
                </a:solidFill>
              </a:rPr>
              <a:t>October </a:t>
            </a:r>
            <a:r>
              <a:rPr lang="en-US" sz="2800" dirty="0">
                <a:solidFill>
                  <a:schemeClr val="tx1"/>
                </a:solidFill>
              </a:rPr>
              <a:t>ozone in </a:t>
            </a:r>
            <a:r>
              <a:rPr lang="en-US" sz="2800" dirty="0" smtClean="0">
                <a:solidFill>
                  <a:schemeClr val="tx1"/>
                </a:solidFill>
              </a:rPr>
              <a:t>SE </a:t>
            </a:r>
            <a:r>
              <a:rPr lang="en-US" sz="2800" dirty="0">
                <a:solidFill>
                  <a:schemeClr val="tx1"/>
                </a:solidFill>
              </a:rPr>
              <a:t>US?</a:t>
            </a:r>
          </a:p>
          <a:p>
            <a:pPr algn="ctr">
              <a:spcBef>
                <a:spcPts val="1200"/>
              </a:spcBef>
            </a:pPr>
            <a:r>
              <a:rPr lang="en-US" sz="2000" dirty="0">
                <a:solidFill>
                  <a:schemeClr val="tx1"/>
                </a:solidFill>
                <a:latin typeface="News Gothic MT"/>
                <a:ea typeface="Gulim" pitchFamily="34" charset="-127"/>
                <a:cs typeface="News Gothic MT"/>
              </a:rPr>
              <a:t>Meteorology, Emission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3846300" y="3098173"/>
            <a:ext cx="4391766" cy="1948344"/>
          </a:xfrm>
          <a:prstGeom prst="wedgeRectCallout">
            <a:avLst>
              <a:gd name="adj1" fmla="val -58940"/>
              <a:gd name="adj2" fmla="val -5284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Is </a:t>
            </a:r>
            <a:r>
              <a:rPr lang="en-US" sz="2800" dirty="0" smtClean="0">
                <a:solidFill>
                  <a:schemeClr val="tx1"/>
                </a:solidFill>
              </a:rPr>
              <a:t>a current 3D chemical </a:t>
            </a:r>
            <a:r>
              <a:rPr lang="en-US" sz="2800" dirty="0">
                <a:solidFill>
                  <a:schemeClr val="tx1"/>
                </a:solidFill>
              </a:rPr>
              <a:t>transport model able to simulate October ozone</a:t>
            </a:r>
            <a:r>
              <a:rPr lang="en-US" sz="2800" dirty="0" smtClean="0">
                <a:solidFill>
                  <a:schemeClr val="tx1"/>
                </a:solidFill>
              </a:rPr>
              <a:t>?</a:t>
            </a:r>
          </a:p>
          <a:p>
            <a:pPr algn="ctr">
              <a:spcBef>
                <a:spcPts val="1200"/>
              </a:spcBef>
            </a:pPr>
            <a:r>
              <a:rPr lang="en-US" sz="2000" dirty="0">
                <a:solidFill>
                  <a:schemeClr val="tx1"/>
                </a:solidFill>
                <a:latin typeface="News Gothic MT"/>
                <a:ea typeface="Gulim" pitchFamily="34" charset="-127"/>
                <a:cs typeface="News Gothic MT"/>
              </a:rPr>
              <a:t>Day-to-day, Inter-annual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9729"/>
            <a:ext cx="4407408" cy="91285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interests us?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9539" y="2242290"/>
            <a:ext cx="2942449" cy="284501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Features</a:t>
            </a:r>
          </a:p>
          <a:p>
            <a:r>
              <a:rPr lang="en-US" sz="3600" dirty="0" smtClean="0"/>
              <a:t>Factors</a:t>
            </a:r>
          </a:p>
          <a:p>
            <a:r>
              <a:rPr lang="en-US" sz="3600" dirty="0" smtClean="0"/>
              <a:t>Simulation</a:t>
            </a:r>
          </a:p>
          <a:p>
            <a:r>
              <a:rPr lang="en-US" sz="3600" dirty="0" smtClean="0"/>
              <a:t>Sensitivity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35937" y="1022977"/>
            <a:ext cx="2487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Southeast US 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October</a:t>
            </a:r>
            <a:endParaRPr lang="en-US" sz="2800" dirty="0"/>
          </a:p>
        </p:txBody>
      </p:sp>
      <p:sp>
        <p:nvSpPr>
          <p:cNvPr id="8" name="Rectangular Callout 7"/>
          <p:cNvSpPr/>
          <p:nvPr/>
        </p:nvSpPr>
        <p:spPr>
          <a:xfrm>
            <a:off x="3846300" y="4477795"/>
            <a:ext cx="4391766" cy="1886429"/>
          </a:xfrm>
          <a:prstGeom prst="wedgeRectCallout">
            <a:avLst>
              <a:gd name="adj1" fmla="val -57484"/>
              <a:gd name="adj2" fmla="val -44212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Is the sensitivity of ground ozone in October different from that in summer months</a:t>
            </a:r>
            <a:r>
              <a:rPr lang="en-US" sz="2800" dirty="0" smtClean="0">
                <a:solidFill>
                  <a:schemeClr val="tx1"/>
                </a:solidFill>
              </a:rPr>
              <a:t>? Implications?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0" y="670560"/>
            <a:ext cx="9144000" cy="0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www.unep.org/ozonaction/Portals/105/images/information/content_blog_ozz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3633">
            <a:off x="202993" y="5115044"/>
            <a:ext cx="1291987" cy="167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20809467">
            <a:off x="1199218" y="5134144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?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79051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97 0.00579 " pathEditMode="relative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97 0.00579 " pathEditMode="relative" ptsTypes="AA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97 0.00579 " pathEditMode="relative" ptsTypes="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97 0.00579 " pathEditMode="relative" ptsTypes="AA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3" grpId="0" uiExpand="1" build="p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3725" y="0"/>
            <a:ext cx="3108959" cy="78055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Distribution</a:t>
            </a:r>
            <a:endParaRPr lang="en-US" sz="4000" dirty="0"/>
          </a:p>
        </p:txBody>
      </p:sp>
      <p:pic>
        <p:nvPicPr>
          <p:cNvPr id="9" name="Picture 8" descr="Screen Shot 2013-04-20 at 6.09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505" y="1186755"/>
            <a:ext cx="5342990" cy="493779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" y="0"/>
            <a:ext cx="2023724" cy="67056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solidFill>
                  <a:schemeClr val="bg1"/>
                </a:solidFill>
              </a:rPr>
              <a:t>Features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67056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155323" y="1584101"/>
            <a:ext cx="1099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MDA8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35401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1408" y="-36576"/>
            <a:ext cx="2535787" cy="78055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Variance</a:t>
            </a:r>
            <a:endParaRPr lang="en-US" sz="4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" y="0"/>
            <a:ext cx="2023724" cy="67056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solidFill>
                  <a:schemeClr val="bg1"/>
                </a:solidFill>
              </a:rPr>
              <a:t>Features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67056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6167" y="1051560"/>
            <a:ext cx="8707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err="1" smtClean="0"/>
              <a:t>Var</a:t>
            </a:r>
            <a:r>
              <a:rPr lang="en-US" altLang="zh-CN" sz="2800" dirty="0" smtClean="0"/>
              <a:t>(all) = </a:t>
            </a:r>
            <a:r>
              <a:rPr lang="en-US" altLang="zh-CN" sz="2800" dirty="0" err="1" smtClean="0"/>
              <a:t>Var</a:t>
            </a:r>
            <a:r>
              <a:rPr lang="en-US" altLang="zh-CN" sz="2800" dirty="0" smtClean="0"/>
              <a:t>(Spatial) + </a:t>
            </a:r>
            <a:r>
              <a:rPr lang="en-US" altLang="zh-CN" sz="2800" dirty="0" err="1" smtClean="0"/>
              <a:t>Var</a:t>
            </a:r>
            <a:r>
              <a:rPr lang="en-US" altLang="zh-CN" sz="2800" dirty="0" smtClean="0"/>
              <a:t>(Inter-annual) + </a:t>
            </a:r>
            <a:r>
              <a:rPr lang="en-US" altLang="zh-CN" sz="2800" dirty="0" err="1" smtClean="0"/>
              <a:t>Var</a:t>
            </a:r>
            <a:r>
              <a:rPr lang="en-US" altLang="zh-CN" sz="2800" dirty="0" smtClean="0"/>
              <a:t>(Day-to-day)</a:t>
            </a:r>
            <a:endParaRPr lang="zh-CN" altLang="en-US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742610"/>
            <a:ext cx="569595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078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2023724" cy="67056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Features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4" descr="Screen Shot 2013-04-20 at 5.49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725" y="1347900"/>
            <a:ext cx="5429040" cy="46719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901" y="1708405"/>
            <a:ext cx="2962656" cy="457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0.11±0.16 </a:t>
            </a:r>
            <a:r>
              <a:rPr lang="en-US" sz="2800" dirty="0" smtClean="0"/>
              <a:t>ppbv/yr </a:t>
            </a:r>
            <a:endParaRPr lang="en-US" sz="2800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0" y="67056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2023725" y="1396477"/>
            <a:ext cx="6138597" cy="4623323"/>
            <a:chOff x="2261850" y="1205977"/>
            <a:chExt cx="6138597" cy="4623323"/>
          </a:xfrm>
        </p:grpSpPr>
        <p:pic>
          <p:nvPicPr>
            <p:cNvPr id="6" name="Picture 5" descr="Screen Shot 2013-04-20 at 5.52.46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1850" y="1205977"/>
              <a:ext cx="5431536" cy="4623323"/>
            </a:xfrm>
            <a:prstGeom prst="rect">
              <a:avLst/>
            </a:prstGeom>
          </p:spPr>
        </p:pic>
        <p:sp>
          <p:nvSpPr>
            <p:cNvPr id="4" name="右大括号 3"/>
            <p:cNvSpPr/>
            <p:nvPr/>
          </p:nvSpPr>
          <p:spPr>
            <a:xfrm>
              <a:off x="7535835" y="2619374"/>
              <a:ext cx="176760" cy="771525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39075" y="2743526"/>
              <a:ext cx="561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>
                  <a:solidFill>
                    <a:srgbClr val="FF0000"/>
                  </a:solidFill>
                </a:rPr>
                <a:t>2</a:t>
              </a:r>
              <a:r>
                <a:rPr lang="el-GR" altLang="zh-CN" sz="28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σ</a:t>
              </a:r>
              <a:endParaRPr lang="zh-CN" alt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2029968" y="-18288"/>
            <a:ext cx="6108192" cy="780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Trend, variability, and extremes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80881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783079" cy="67056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Factors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 descr="Screen Shot 2013-04-20 at 6.20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65" y="2188499"/>
            <a:ext cx="3585557" cy="3071401"/>
          </a:xfrm>
          <a:prstGeom prst="rect">
            <a:avLst/>
          </a:prstGeom>
        </p:spPr>
      </p:pic>
      <p:pic>
        <p:nvPicPr>
          <p:cNvPr id="5" name="Picture 4" descr="Screen Shot 2013-04-20 at 6.21.0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85"/>
          <a:stretch/>
        </p:blipFill>
        <p:spPr>
          <a:xfrm>
            <a:off x="4572000" y="2188499"/>
            <a:ext cx="3570580" cy="2972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36218" y="2589308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 = -0.13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545813" y="2549267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 = -0.80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921070" y="5029067"/>
            <a:ext cx="1711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Ozone </a:t>
            </a:r>
            <a:r>
              <a:rPr lang="en-US" sz="2400" b="1" dirty="0" err="1" smtClean="0"/>
              <a:t>ppbv</a:t>
            </a:r>
            <a:endParaRPr lang="en-US" sz="2400" b="1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67056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48365" y="0"/>
            <a:ext cx="524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IAV of O</a:t>
            </a:r>
            <a:r>
              <a:rPr lang="en-US" altLang="zh-CN" sz="3600" baseline="-25000" dirty="0" smtClean="0"/>
              <a:t>3</a:t>
            </a:r>
            <a:r>
              <a:rPr lang="en-US" altLang="zh-CN" sz="3600" dirty="0" smtClean="0"/>
              <a:t> and meteorology</a:t>
            </a:r>
            <a:endParaRPr lang="zh-CN" alt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614934" y="1110996"/>
            <a:ext cx="8119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Inter-annual variability of ozone</a:t>
            </a:r>
            <a:endParaRPr lang="zh-CN" altLang="en-US" sz="2800" dirty="0"/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7600950" y="4248150"/>
            <a:ext cx="0" cy="12287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135910" y="5510540"/>
            <a:ext cx="159851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Oct. 2010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1525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3-04-22 at 10.55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91" y="2256247"/>
            <a:ext cx="3619500" cy="2984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783079" cy="67056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Factors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7355" y="2352037"/>
            <a:ext cx="1284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 = -0.58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801003" y="5266505"/>
            <a:ext cx="1711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Ozone </a:t>
            </a:r>
            <a:r>
              <a:rPr lang="en-US" sz="2400" b="1" dirty="0" err="1" smtClean="0"/>
              <a:t>ppbv</a:t>
            </a:r>
            <a:endParaRPr lang="en-US" sz="2400" b="1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67056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48365" y="0"/>
            <a:ext cx="6084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MDA8 O</a:t>
            </a:r>
            <a:r>
              <a:rPr lang="en-US" altLang="zh-CN" sz="3600" baseline="-25000" dirty="0" smtClean="0"/>
              <a:t>3</a:t>
            </a:r>
            <a:r>
              <a:rPr lang="en-US" altLang="zh-CN" sz="3600" dirty="0" smtClean="0"/>
              <a:t> in Oct. 2010 and met.</a:t>
            </a:r>
            <a:endParaRPr lang="zh-CN" alt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328668" y="1034606"/>
            <a:ext cx="8119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Day-to-day variability of ozone</a:t>
            </a:r>
            <a:endParaRPr lang="zh-CN" altLang="en-US" sz="2800" dirty="0"/>
          </a:p>
        </p:txBody>
      </p:sp>
      <p:pic>
        <p:nvPicPr>
          <p:cNvPr id="13" name="Picture 12" descr="Screen Shot 2013-04-22 at 10.55.4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18" y="1584286"/>
            <a:ext cx="3582574" cy="38064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80645" y="2348819"/>
            <a:ext cx="1189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 = 0.71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5808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2221991" cy="670560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Simulation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3504" y="1316962"/>
            <a:ext cx="735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Oct., 2010     Monthly mean afternoon ozone</a:t>
            </a:r>
            <a:endParaRPr lang="zh-CN" altLang="en-US" sz="2800" dirty="0"/>
          </a:p>
        </p:txBody>
      </p:sp>
      <p:pic>
        <p:nvPicPr>
          <p:cNvPr id="6" name="图片 5" descr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26" y="2038846"/>
            <a:ext cx="4142433" cy="3745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 descr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32" y="2050254"/>
            <a:ext cx="4067589" cy="37456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91218" y="4474186"/>
            <a:ext cx="2033794" cy="523220"/>
          </a:xfrm>
          <a:prstGeom prst="rect">
            <a:avLst/>
          </a:prstGeom>
          <a:solidFill>
            <a:srgbClr val="7030A0">
              <a:alpha val="8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r>
              <a:rPr lang="en-US" altLang="zh-CN" dirty="0"/>
              <a:t>Observation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54881" y="4474186"/>
            <a:ext cx="1161287" cy="523220"/>
          </a:xfrm>
          <a:prstGeom prst="rect">
            <a:avLst/>
          </a:prstGeom>
          <a:solidFill>
            <a:srgbClr val="7030A0">
              <a:alpha val="81176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Model</a:t>
            </a:r>
            <a:endParaRPr lang="zh-CN" altLang="en-US" sz="2800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670560"/>
            <a:ext cx="9144000" cy="0"/>
          </a:xfrm>
          <a:prstGeom prst="line">
            <a:avLst/>
          </a:prstGeom>
          <a:ln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95730" y="0"/>
            <a:ext cx="4700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Modeled monthly mean</a:t>
            </a:r>
            <a:endParaRPr lang="zh-CN" alt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03504" y="793742"/>
            <a:ext cx="6501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Regional </a:t>
            </a:r>
            <a:r>
              <a:rPr lang="en-US" altLang="zh-CN" sz="2800" dirty="0" err="1" smtClean="0"/>
              <a:t>chEmical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trAnsport</a:t>
            </a:r>
            <a:r>
              <a:rPr lang="en-US" altLang="zh-CN" sz="2800" dirty="0" smtClean="0"/>
              <a:t> Model (REAM)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18201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356</Words>
  <Application>Microsoft Macintosh PowerPoint</Application>
  <PresentationFormat>On-screen Show (4:3)</PresentationFormat>
  <Paragraphs>79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Surface Ozone during Fall  in the Southeastern United States</vt:lpstr>
      <vt:lpstr>Why cares about ozone during fall?</vt:lpstr>
      <vt:lpstr>What interests us?</vt:lpstr>
      <vt:lpstr>Distribution</vt:lpstr>
      <vt:lpstr>Variance</vt:lpstr>
      <vt:lpstr>Features</vt:lpstr>
      <vt:lpstr>Factors</vt:lpstr>
      <vt:lpstr>Factors</vt:lpstr>
      <vt:lpstr>Simulation</vt:lpstr>
      <vt:lpstr>Modeled day-to-day variation </vt:lpstr>
      <vt:lpstr>Sensitivity</vt:lpstr>
      <vt:lpstr>Conclusions</vt:lpstr>
      <vt:lpstr>Conclusions</vt:lpstr>
      <vt:lpstr>PowerPoint Presentation</vt:lpstr>
      <vt:lpstr>Supplemental slides</vt:lpstr>
      <vt:lpstr>Supplemental slides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Surface Ozone during Fall  in the Southeastern United States</dc:title>
  <dc:creator>Yuzhong</dc:creator>
  <cp:lastModifiedBy>Yuzhong</cp:lastModifiedBy>
  <cp:revision>46</cp:revision>
  <dcterms:created xsi:type="dcterms:W3CDTF">2013-04-20T18:22:42Z</dcterms:created>
  <dcterms:modified xsi:type="dcterms:W3CDTF">2013-04-23T18:12:53Z</dcterms:modified>
</cp:coreProperties>
</file>