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92D8-9E47-4706-B0B9-F399904F8D5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B37E-8EBA-488B-8DBD-C587053B8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3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92D8-9E47-4706-B0B9-F399904F8D5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B37E-8EBA-488B-8DBD-C587053B8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9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92D8-9E47-4706-B0B9-F399904F8D5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B37E-8EBA-488B-8DBD-C587053B8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9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92D8-9E47-4706-B0B9-F399904F8D5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B37E-8EBA-488B-8DBD-C587053B8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5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92D8-9E47-4706-B0B9-F399904F8D5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B37E-8EBA-488B-8DBD-C587053B8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7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92D8-9E47-4706-B0B9-F399904F8D5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B37E-8EBA-488B-8DBD-C587053B8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92D8-9E47-4706-B0B9-F399904F8D5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B37E-8EBA-488B-8DBD-C587053B8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3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92D8-9E47-4706-B0B9-F399904F8D5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B37E-8EBA-488B-8DBD-C587053B8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6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92D8-9E47-4706-B0B9-F399904F8D5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B37E-8EBA-488B-8DBD-C587053B8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8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92D8-9E47-4706-B0B9-F399904F8D5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B37E-8EBA-488B-8DBD-C587053B8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5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92D8-9E47-4706-B0B9-F399904F8D5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B37E-8EBA-488B-8DBD-C587053B8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6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792D8-9E47-4706-B0B9-F399904F8D5F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9B37E-8EBA-488B-8DBD-C587053B8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7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Climate </a:t>
            </a:r>
            <a:r>
              <a:rPr lang="en-US" dirty="0"/>
              <a:t>C</a:t>
            </a:r>
            <a:r>
              <a:rPr lang="en-US" dirty="0" smtClean="0"/>
              <a:t>hange and Extreme Events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Overview - 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Extremes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Heat waves, cold spells</a:t>
            </a:r>
          </a:p>
          <a:p>
            <a:pPr lvl="1"/>
            <a:r>
              <a:rPr lang="en-US" dirty="0" smtClean="0"/>
              <a:t>Impact health and ecosystem</a:t>
            </a:r>
          </a:p>
          <a:p>
            <a:r>
              <a:rPr lang="en-US" dirty="0" smtClean="0"/>
              <a:t>Industrial revolution</a:t>
            </a:r>
          </a:p>
          <a:p>
            <a:r>
              <a:rPr lang="en-US" dirty="0" smtClean="0"/>
              <a:t>Greenhouse gases</a:t>
            </a:r>
          </a:p>
          <a:p>
            <a:r>
              <a:rPr lang="en-US" dirty="0" smtClean="0"/>
              <a:t>Aerosols offset warming due to greenhouse gases</a:t>
            </a:r>
          </a:p>
          <a:p>
            <a:pPr lvl="1"/>
            <a:r>
              <a:rPr lang="en-US" dirty="0" smtClean="0"/>
              <a:t>Difficult to include in models</a:t>
            </a:r>
          </a:p>
          <a:p>
            <a:r>
              <a:rPr lang="en-US" dirty="0" smtClean="0"/>
              <a:t>Very unlikely that the current global weather pattern can be explained by natural causes</a:t>
            </a:r>
          </a:p>
          <a:p>
            <a:r>
              <a:rPr lang="en-US" dirty="0" smtClean="0"/>
              <a:t>Difficult to assess local scale (low signal-to-noise)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88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Temperature: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Summers of 2003 and 2010 in Europe surpassed the hottest temperature since 1540 (</a:t>
            </a:r>
            <a:r>
              <a:rPr lang="en-US" dirty="0" err="1"/>
              <a:t>Barriopedro</a:t>
            </a:r>
            <a:r>
              <a:rPr lang="en-US" dirty="0"/>
              <a:t> et </a:t>
            </a:r>
            <a:r>
              <a:rPr lang="en-US" dirty="0" smtClean="0"/>
              <a:t>al., 2011)</a:t>
            </a:r>
          </a:p>
          <a:p>
            <a:r>
              <a:rPr lang="en-US" dirty="0" smtClean="0"/>
              <a:t>AR4 showed an increase in warm days and nights for 70-75% of land with data (</a:t>
            </a:r>
            <a:r>
              <a:rPr lang="en-US" dirty="0" err="1"/>
              <a:t>Trenberth</a:t>
            </a:r>
            <a:r>
              <a:rPr lang="en-US" dirty="0"/>
              <a:t> et al., </a:t>
            </a:r>
            <a:r>
              <a:rPr lang="en-US" dirty="0" smtClean="0"/>
              <a:t>2007)</a:t>
            </a:r>
          </a:p>
          <a:p>
            <a:r>
              <a:rPr lang="en-US" dirty="0" smtClean="0"/>
              <a:t>Anomalies (Alexander </a:t>
            </a:r>
            <a:r>
              <a:rPr lang="en-US" dirty="0"/>
              <a:t>et </a:t>
            </a:r>
            <a:r>
              <a:rPr lang="en-US" dirty="0" smtClean="0"/>
              <a:t>al., 2006</a:t>
            </a:r>
            <a:r>
              <a:rPr lang="en-US" dirty="0"/>
              <a:t>) </a:t>
            </a:r>
            <a:r>
              <a:rPr lang="en-US" dirty="0" smtClean="0"/>
              <a:t>: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astern United States and Greenland</a:t>
            </a:r>
          </a:p>
          <a:p>
            <a:pPr lvl="2"/>
            <a:r>
              <a:rPr lang="en-US" dirty="0" smtClean="0"/>
              <a:t>Increased cold days, decreased warm days</a:t>
            </a:r>
          </a:p>
          <a:p>
            <a:pPr lvl="1"/>
            <a:r>
              <a:rPr lang="en-US" dirty="0" smtClean="0"/>
              <a:t>South America</a:t>
            </a:r>
          </a:p>
          <a:p>
            <a:pPr lvl="2"/>
            <a:r>
              <a:rPr lang="en-US" dirty="0" smtClean="0"/>
              <a:t>Decrease in warm days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37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Temperature: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 models find that observed changes are simulated by anthropogenic </a:t>
            </a:r>
            <a:r>
              <a:rPr lang="en-US" dirty="0" err="1" smtClean="0"/>
              <a:t>forcings</a:t>
            </a:r>
            <a:endParaRPr lang="en-US" dirty="0"/>
          </a:p>
          <a:p>
            <a:r>
              <a:rPr lang="en-US" dirty="0" smtClean="0"/>
              <a:t>Compare annual maximum and minimum temperature extremes to those simulated with </a:t>
            </a:r>
            <a:r>
              <a:rPr lang="en-US" dirty="0" err="1" smtClean="0"/>
              <a:t>forcings</a:t>
            </a:r>
            <a:endParaRPr lang="en-US" dirty="0" smtClean="0"/>
          </a:p>
          <a:p>
            <a:r>
              <a:rPr lang="en-US" dirty="0" smtClean="0"/>
              <a:t>Models may by overestimating maximum temperature changes and underestimating minimum temperature changes (</a:t>
            </a:r>
            <a:r>
              <a:rPr lang="en-US" dirty="0" err="1"/>
              <a:t>Christidis</a:t>
            </a:r>
            <a:r>
              <a:rPr lang="en-US" dirty="0"/>
              <a:t> et al., 2011b; </a:t>
            </a:r>
            <a:r>
              <a:rPr lang="en-US" dirty="0" err="1" smtClean="0"/>
              <a:t>Zwiers</a:t>
            </a:r>
            <a:r>
              <a:rPr lang="en-US" dirty="0" smtClean="0"/>
              <a:t> et </a:t>
            </a:r>
            <a:r>
              <a:rPr lang="en-US" dirty="0"/>
              <a:t>al., 2011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1590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Temperature: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908299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Increase in the number of warm days</a:t>
            </a:r>
          </a:p>
          <a:p>
            <a:r>
              <a:rPr lang="en-US" dirty="0" smtClean="0"/>
              <a:t>Longer, more intense heat waves</a:t>
            </a:r>
          </a:p>
          <a:p>
            <a:r>
              <a:rPr lang="en-US" dirty="0" smtClean="0"/>
              <a:t>Decrease in cold spells (</a:t>
            </a:r>
            <a:r>
              <a:rPr lang="en-US" dirty="0" err="1" smtClean="0"/>
              <a:t>Meehl</a:t>
            </a:r>
            <a:r>
              <a:rPr lang="en-US" dirty="0" smtClean="0"/>
              <a:t> </a:t>
            </a:r>
            <a:r>
              <a:rPr lang="en-US" dirty="0"/>
              <a:t>et al</a:t>
            </a:r>
            <a:r>
              <a:rPr lang="en-US" dirty="0" smtClean="0"/>
              <a:t>., 2007b)</a:t>
            </a:r>
          </a:p>
          <a:p>
            <a:r>
              <a:rPr lang="en-US" dirty="0" smtClean="0"/>
              <a:t>Estimate </a:t>
            </a:r>
            <a:r>
              <a:rPr lang="en-US" dirty="0"/>
              <a:t>of an increase in 1-3</a:t>
            </a:r>
            <a:r>
              <a:rPr lang="en-US" baseline="30000" dirty="0"/>
              <a:t>o</a:t>
            </a:r>
            <a:r>
              <a:rPr lang="en-US" dirty="0"/>
              <a:t>C in the mid-21</a:t>
            </a:r>
            <a:r>
              <a:rPr lang="en-US" baseline="30000" dirty="0"/>
              <a:t>st</a:t>
            </a:r>
            <a:r>
              <a:rPr lang="en-US" dirty="0"/>
              <a:t> century to 2-5</a:t>
            </a:r>
            <a:r>
              <a:rPr lang="en-US" baseline="30000" dirty="0"/>
              <a:t>o</a:t>
            </a:r>
            <a:r>
              <a:rPr lang="en-US" dirty="0"/>
              <a:t>C toward the </a:t>
            </a:r>
            <a:r>
              <a:rPr lang="en-US" dirty="0" smtClean="0"/>
              <a:t>end</a:t>
            </a:r>
          </a:p>
          <a:p>
            <a:r>
              <a:rPr lang="en-US" dirty="0" smtClean="0"/>
              <a:t>Simulated: 2081-2100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303" t="20660" r="20327" b="21007"/>
          <a:stretch/>
        </p:blipFill>
        <p:spPr>
          <a:xfrm>
            <a:off x="3746499" y="1555751"/>
            <a:ext cx="8224658" cy="462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7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Overall global decrease in the number of cold days/nights and </a:t>
            </a:r>
            <a:r>
              <a:rPr lang="en-US" b="1" dirty="0" smtClean="0"/>
              <a:t>increase in the number of warm days</a:t>
            </a:r>
            <a:r>
              <a:rPr lang="en-US" dirty="0" smtClean="0"/>
              <a:t>/nights (very likely)</a:t>
            </a:r>
          </a:p>
          <a:p>
            <a:r>
              <a:rPr lang="en-US" dirty="0" smtClean="0"/>
              <a:t>Increase in heat waves (medium)</a:t>
            </a:r>
          </a:p>
          <a:p>
            <a:r>
              <a:rPr lang="en-US" b="1" dirty="0" smtClean="0"/>
              <a:t>Anthropogenic sources have lead to warming</a:t>
            </a:r>
            <a:r>
              <a:rPr lang="en-US" dirty="0" smtClean="0"/>
              <a:t> temperature extremes (likely)</a:t>
            </a:r>
          </a:p>
          <a:p>
            <a:r>
              <a:rPr lang="en-US" b="1" dirty="0" smtClean="0"/>
              <a:t>Projected increase in frequency </a:t>
            </a:r>
            <a:r>
              <a:rPr lang="en-US" dirty="0" smtClean="0"/>
              <a:t>and magnitude of warm days/nights (virtually certain)</a:t>
            </a:r>
          </a:p>
          <a:p>
            <a:r>
              <a:rPr lang="en-US" dirty="0" smtClean="0"/>
              <a:t>Increase in length/frequency/intensity of heat waves (very likely)</a:t>
            </a:r>
          </a:p>
          <a:p>
            <a:r>
              <a:rPr lang="en-US" dirty="0" smtClean="0"/>
              <a:t>The hottest day in a 20 year period will become 1 in every 2 year by the end of the 21</a:t>
            </a:r>
            <a:r>
              <a:rPr lang="en-US" baseline="30000" dirty="0" smtClean="0"/>
              <a:t>st</a:t>
            </a:r>
            <a:r>
              <a:rPr lang="en-US" dirty="0" smtClean="0"/>
              <a:t> century (likely)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835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Extremes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 in defining “extreme precipitation” due to differences in regions</a:t>
            </a:r>
          </a:p>
          <a:p>
            <a:pPr lvl="1"/>
            <a:r>
              <a:rPr lang="en-US" dirty="0" smtClean="0"/>
              <a:t>Percentile and absolute thresholds for regions</a:t>
            </a:r>
            <a:endParaRPr lang="en-US" dirty="0"/>
          </a:p>
          <a:p>
            <a:r>
              <a:rPr lang="en-US" dirty="0" err="1" smtClean="0"/>
              <a:t>Clausius-Clapeyron</a:t>
            </a:r>
            <a:endParaRPr lang="en-US" dirty="0"/>
          </a:p>
          <a:p>
            <a:pPr lvl="1"/>
            <a:r>
              <a:rPr lang="en-US" dirty="0" smtClean="0"/>
              <a:t>Saturation vapor pressure increases exponentially with temperature</a:t>
            </a:r>
          </a:p>
          <a:p>
            <a:pPr lvl="1"/>
            <a:r>
              <a:rPr lang="en-US" dirty="0" smtClean="0"/>
              <a:t>Relative humidity estimated to be constant</a:t>
            </a:r>
          </a:p>
          <a:p>
            <a:pPr lvl="1"/>
            <a:r>
              <a:rPr lang="en-US" dirty="0" smtClean="0"/>
              <a:t>Therefore, specific humidity increases ~7% per degree</a:t>
            </a:r>
          </a:p>
          <a:p>
            <a:pPr lvl="1"/>
            <a:r>
              <a:rPr lang="en-US" dirty="0" smtClean="0"/>
              <a:t>Increase moisture content</a:t>
            </a:r>
          </a:p>
        </p:txBody>
      </p:sp>
    </p:spTree>
    <p:extLst>
      <p:ext uri="{BB962C8B-B14F-4D97-AF65-F5344CB8AC3E}">
        <p14:creationId xmlns:p14="http://schemas.microsoft.com/office/powerpoint/2010/main" val="1549994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Precipitation: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in heavy precipitation over the second half of the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Not as spatially coherent or as significant compared to temperature (Alexander et al. (2006))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87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Precipitation: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20</a:t>
            </a:r>
            <a:r>
              <a:rPr lang="en-US" baseline="30000" dirty="0" smtClean="0"/>
              <a:t>th</a:t>
            </a:r>
            <a:r>
              <a:rPr lang="en-US" dirty="0" smtClean="0"/>
              <a:t> century, humans have had an influence on the trend of increasing precipitation (more likely than not)</a:t>
            </a:r>
          </a:p>
          <a:p>
            <a:r>
              <a:rPr lang="en-US" dirty="0" smtClean="0"/>
              <a:t>Northern Hemisphere daily precipitation over land was found to be influenced by anthropogenic sources (Min et al., 2011)</a:t>
            </a:r>
          </a:p>
          <a:p>
            <a:r>
              <a:rPr lang="en-US" dirty="0" smtClean="0"/>
              <a:t>Increasing moisture content leads to extreme precipitation</a:t>
            </a:r>
          </a:p>
          <a:p>
            <a:pPr lvl="1"/>
            <a:r>
              <a:rPr lang="en-US" dirty="0" smtClean="0"/>
              <a:t>Affected by rising temperatures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36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Precipitation: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175000" cy="38893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AR4 suggests increase in frequency and total precipitation</a:t>
            </a:r>
          </a:p>
          <a:p>
            <a:r>
              <a:rPr lang="en-US" dirty="0" smtClean="0"/>
              <a:t>Uncertainties and biases in projections</a:t>
            </a:r>
          </a:p>
          <a:p>
            <a:r>
              <a:rPr lang="en-US" dirty="0" smtClean="0"/>
              <a:t>Difficulty in defining “extreme” for different regions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058" t="17188" r="22474" b="24652"/>
          <a:stretch/>
        </p:blipFill>
        <p:spPr>
          <a:xfrm>
            <a:off x="4013200" y="1690688"/>
            <a:ext cx="7962900" cy="44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76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in the number of heavy precipitation events in the 20</a:t>
            </a:r>
            <a:r>
              <a:rPr lang="en-US" baseline="30000" dirty="0" smtClean="0"/>
              <a:t>th</a:t>
            </a:r>
            <a:r>
              <a:rPr lang="en-US" dirty="0" smtClean="0"/>
              <a:t> century (likely)</a:t>
            </a:r>
          </a:p>
          <a:p>
            <a:r>
              <a:rPr lang="en-US" b="1" dirty="0" smtClean="0"/>
              <a:t>Frequency and total amount of heavy rainfall will increase</a:t>
            </a:r>
            <a:r>
              <a:rPr lang="en-US" dirty="0" smtClean="0"/>
              <a:t>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 (likely)</a:t>
            </a:r>
          </a:p>
          <a:p>
            <a:r>
              <a:rPr lang="en-US" dirty="0" smtClean="0"/>
              <a:t>Single 24-hour maximum rainfall event will go from a 1-in-20 year to a 1-in-5 or -15 year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5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extremes and climate change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Climate extreme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‘Value of a weather or climate variable above (or below) a threshold value near the upper/lower ends of the range of observed values of the variable’</a:t>
            </a:r>
          </a:p>
          <a:p>
            <a:pPr lvl="1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Change in the mean and/or variance in climatic properties that persists for an extended period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19388" y="5410200"/>
            <a:ext cx="63838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93165" y="5490131"/>
            <a:ext cx="381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scale of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Effect: Droughts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“A </a:t>
            </a:r>
            <a:r>
              <a:rPr lang="en-US" i="1" dirty="0"/>
              <a:t>period of abnormally dry weather long enough </a:t>
            </a:r>
            <a:r>
              <a:rPr lang="en-US" i="1" dirty="0" smtClean="0"/>
              <a:t>to cause </a:t>
            </a:r>
            <a:r>
              <a:rPr lang="en-US" i="1" dirty="0"/>
              <a:t>a serious hydrological </a:t>
            </a:r>
            <a:r>
              <a:rPr lang="en-US" i="1" dirty="0" smtClean="0"/>
              <a:t>imbalance”</a:t>
            </a:r>
          </a:p>
          <a:p>
            <a:r>
              <a:rPr lang="en-US" dirty="0" smtClean="0"/>
              <a:t>Not only due to less precipitation</a:t>
            </a:r>
          </a:p>
          <a:p>
            <a:pPr lvl="1"/>
            <a:r>
              <a:rPr lang="en-US" dirty="0" smtClean="0"/>
              <a:t>Wind speed, radiation, evaporation</a:t>
            </a:r>
          </a:p>
          <a:p>
            <a:pPr lvl="1"/>
            <a:r>
              <a:rPr lang="en-US" dirty="0" smtClean="0"/>
              <a:t>Precondition: snow, lakes, soil</a:t>
            </a:r>
          </a:p>
          <a:p>
            <a:r>
              <a:rPr lang="en-US" dirty="0" smtClean="0"/>
              <a:t>Dry areas have doubled since 1970 (</a:t>
            </a:r>
            <a:r>
              <a:rPr lang="en-US" dirty="0" err="1"/>
              <a:t>Trenberth</a:t>
            </a:r>
            <a:r>
              <a:rPr lang="en-US" dirty="0"/>
              <a:t> et al., </a:t>
            </a:r>
            <a:r>
              <a:rPr lang="en-US" dirty="0" smtClean="0"/>
              <a:t>2007)</a:t>
            </a:r>
          </a:p>
          <a:p>
            <a:r>
              <a:rPr lang="en-US" dirty="0" smtClean="0"/>
              <a:t>Temperature changes, and not precipitation, were found to be the largest effect </a:t>
            </a:r>
            <a:r>
              <a:rPr lang="en-US" dirty="0"/>
              <a:t>(Dai et al., 2004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Anthropogenic influence in the 20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 (medium)</a:t>
            </a:r>
          </a:p>
          <a:p>
            <a:r>
              <a:rPr lang="en-US" b="1" dirty="0" smtClean="0"/>
              <a:t>Projected increased duration and intensity (medium)</a:t>
            </a:r>
          </a:p>
        </p:txBody>
      </p:sp>
    </p:spTree>
    <p:extLst>
      <p:ext uri="{BB962C8B-B14F-4D97-AF65-F5344CB8AC3E}">
        <p14:creationId xmlns:p14="http://schemas.microsoft.com/office/powerpoint/2010/main" val="1945340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Effect: Floods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“The </a:t>
            </a:r>
            <a:r>
              <a:rPr lang="en-US" i="1" dirty="0"/>
              <a:t>overflowing of the normal confines of a stream or </a:t>
            </a:r>
            <a:r>
              <a:rPr lang="en-US" i="1" dirty="0" smtClean="0"/>
              <a:t>other body </a:t>
            </a:r>
            <a:r>
              <a:rPr lang="en-US" i="1" dirty="0"/>
              <a:t>of water, or the accumulation of water over areas that are </a:t>
            </a:r>
            <a:r>
              <a:rPr lang="en-US" i="1" dirty="0" smtClean="0"/>
              <a:t>not normally submerged”</a:t>
            </a:r>
          </a:p>
          <a:p>
            <a:r>
              <a:rPr lang="en-US" dirty="0" smtClean="0"/>
              <a:t>Little data on the effect of climate change on flooding</a:t>
            </a:r>
          </a:p>
          <a:p>
            <a:r>
              <a:rPr lang="en-US" dirty="0" smtClean="0"/>
              <a:t>Relation to increased precipitation</a:t>
            </a:r>
          </a:p>
          <a:p>
            <a:r>
              <a:rPr lang="en-US" dirty="0" smtClean="0"/>
              <a:t>No evidence of change in magnitude/frequency in the 20</a:t>
            </a:r>
            <a:r>
              <a:rPr lang="en-US" baseline="30000" dirty="0" smtClean="0"/>
              <a:t>th</a:t>
            </a:r>
            <a:r>
              <a:rPr lang="en-US" dirty="0" smtClean="0"/>
              <a:t> century (</a:t>
            </a:r>
            <a:r>
              <a:rPr lang="en-US" dirty="0" err="1"/>
              <a:t>Rosenzweig</a:t>
            </a:r>
            <a:r>
              <a:rPr lang="en-US" dirty="0"/>
              <a:t> et al., 2007; Bates et al., </a:t>
            </a:r>
            <a:r>
              <a:rPr lang="en-US" dirty="0" smtClean="0"/>
              <a:t>2008)</a:t>
            </a:r>
          </a:p>
          <a:p>
            <a:r>
              <a:rPr lang="en-US" b="1" dirty="0" smtClean="0"/>
              <a:t>Increasing rainfall leads to increasing local flooding  (medium)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4630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and Risk Management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303" t="21528" r="24817" b="18750"/>
          <a:stretch/>
        </p:blipFill>
        <p:spPr>
          <a:xfrm>
            <a:off x="2091512" y="1690688"/>
            <a:ext cx="8008976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98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Risk: Local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the most affected</a:t>
            </a:r>
          </a:p>
          <a:p>
            <a:r>
              <a:rPr lang="en-US" dirty="0" smtClean="0"/>
              <a:t>Most immediate response to disaster</a:t>
            </a:r>
          </a:p>
          <a:p>
            <a:r>
              <a:rPr lang="en-US" dirty="0" smtClean="0"/>
              <a:t>Socioeconomic inequality</a:t>
            </a:r>
          </a:p>
          <a:p>
            <a:pPr lvl="1"/>
            <a:r>
              <a:rPr lang="en-US" dirty="0" smtClean="0"/>
              <a:t>Rapid urbanization</a:t>
            </a:r>
          </a:p>
          <a:p>
            <a:r>
              <a:rPr lang="en-US" dirty="0" smtClean="0"/>
              <a:t>Land and city planning</a:t>
            </a:r>
          </a:p>
          <a:p>
            <a:r>
              <a:rPr lang="en-US" dirty="0" smtClean="0"/>
              <a:t>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87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Risk: National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Legislation</a:t>
            </a:r>
          </a:p>
          <a:p>
            <a:pPr lvl="1"/>
            <a:r>
              <a:rPr lang="en-US" dirty="0" smtClean="0"/>
              <a:t>Climate change and regulation</a:t>
            </a:r>
          </a:p>
          <a:p>
            <a:pPr lvl="1"/>
            <a:r>
              <a:rPr lang="en-US" dirty="0" smtClean="0"/>
              <a:t>Disaster relief/state of emergency</a:t>
            </a:r>
          </a:p>
          <a:p>
            <a:r>
              <a:rPr lang="en-US" dirty="0" smtClean="0"/>
              <a:t>Conservation</a:t>
            </a:r>
          </a:p>
          <a:p>
            <a:r>
              <a:rPr lang="en-US" dirty="0" smtClean="0"/>
              <a:t>Level of preparedness varies between countries</a:t>
            </a:r>
          </a:p>
          <a:p>
            <a:r>
              <a:rPr lang="en-US" dirty="0" smtClean="0"/>
              <a:t>Recent assessments suggest that lack of preparation and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47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Risk: International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Interconnectedness</a:t>
            </a:r>
          </a:p>
          <a:p>
            <a:pPr lvl="1"/>
            <a:r>
              <a:rPr lang="en-US" dirty="0" smtClean="0"/>
              <a:t>Communication, economic, ecological</a:t>
            </a:r>
          </a:p>
          <a:p>
            <a:pPr lvl="1"/>
            <a:r>
              <a:rPr lang="en-US" dirty="0" smtClean="0"/>
              <a:t>Shared borders</a:t>
            </a:r>
          </a:p>
          <a:p>
            <a:r>
              <a:rPr lang="en-US" dirty="0" smtClean="0"/>
              <a:t>Both political interests as well as the common good</a:t>
            </a:r>
          </a:p>
          <a:p>
            <a:r>
              <a:rPr lang="en-US" dirty="0" smtClean="0"/>
              <a:t>Global organizations</a:t>
            </a:r>
          </a:p>
          <a:p>
            <a:r>
              <a:rPr lang="en-US" dirty="0" smtClean="0"/>
              <a:t>Shared responsibility: Millennium Declaration (September 2000):</a:t>
            </a:r>
          </a:p>
          <a:p>
            <a:r>
              <a:rPr lang="en-US" i="1" dirty="0" smtClean="0"/>
              <a:t>“We </a:t>
            </a:r>
            <a:r>
              <a:rPr lang="en-US" i="1" dirty="0"/>
              <a:t>recognize that, in addition to </a:t>
            </a:r>
            <a:r>
              <a:rPr lang="en-US" i="1" dirty="0" smtClean="0"/>
              <a:t>our separate </a:t>
            </a:r>
            <a:r>
              <a:rPr lang="en-US" i="1" dirty="0"/>
              <a:t>responsibilities to our individual societies, we have a </a:t>
            </a:r>
            <a:r>
              <a:rPr lang="en-US" i="1" dirty="0" smtClean="0"/>
              <a:t>collective responsibility </a:t>
            </a:r>
            <a:r>
              <a:rPr lang="en-US" i="1" dirty="0"/>
              <a:t>to uphold the principles of human dignity, equality </a:t>
            </a:r>
            <a:r>
              <a:rPr lang="en-US" i="1" dirty="0" smtClean="0"/>
              <a:t>and equity </a:t>
            </a:r>
            <a:r>
              <a:rPr lang="en-US" i="1" dirty="0"/>
              <a:t>at the global level. Global challenges must be managed in a </a:t>
            </a:r>
            <a:r>
              <a:rPr lang="en-US" i="1" dirty="0" smtClean="0"/>
              <a:t>way that </a:t>
            </a:r>
            <a:r>
              <a:rPr lang="en-US" i="1" dirty="0"/>
              <a:t>distributes the costs and burdens fairly in accordance with </a:t>
            </a:r>
            <a:r>
              <a:rPr lang="en-US" i="1" dirty="0" smtClean="0"/>
              <a:t>basic principles </a:t>
            </a:r>
            <a:r>
              <a:rPr lang="en-US" i="1" dirty="0"/>
              <a:t>of equity and social justice. Those who suffer or who </a:t>
            </a:r>
            <a:r>
              <a:rPr lang="en-US" i="1" dirty="0" smtClean="0"/>
              <a:t>benefit least </a:t>
            </a:r>
            <a:r>
              <a:rPr lang="en-US" i="1" dirty="0"/>
              <a:t>deserve help from those who benefit </a:t>
            </a:r>
            <a:r>
              <a:rPr lang="en-US" i="1" dirty="0" smtClean="0"/>
              <a:t>most”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0010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Wind and climate phenomena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Observed and projected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79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565400" cy="4351338"/>
          </a:xfrm>
        </p:spPr>
        <p:txBody>
          <a:bodyPr/>
          <a:lstStyle/>
          <a:p>
            <a:r>
              <a:rPr lang="en-US" dirty="0" smtClean="0"/>
              <a:t>Generally low confidence in any observed or suggested changes</a:t>
            </a:r>
          </a:p>
          <a:p>
            <a:r>
              <a:rPr lang="en-US" dirty="0" smtClean="0"/>
              <a:t>Small-scale phenomena like tornados are not modeled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867" y="468385"/>
            <a:ext cx="8668223" cy="570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53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Monsoons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Likely increase in precipitation in monsoon regions</a:t>
            </a:r>
          </a:p>
          <a:p>
            <a:r>
              <a:rPr lang="en-US" dirty="0" smtClean="0"/>
              <a:t>Lack of evidence to say if or how monsoons will be affected by global climate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79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Nino/La Nina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Medium confidence – recent trend toward more frequent central equatorial Pacific El Nino episodes</a:t>
            </a:r>
          </a:p>
          <a:p>
            <a:r>
              <a:rPr lang="en-US" dirty="0" smtClean="0"/>
              <a:t>Medium confidence - projected increase in frequency of central equatorial Pacific events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Changes are associated with increased wetness on West coast of South America, SE America, and subtropical latitudes of Western N. America; Drought in SE Asia, India, Australia, SE Africa, Amazonia and NE Brazil; fewer tropical cyclones around Australia and N. Atlantic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8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events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≥ 2 extreme event simultaneously or successfully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Combinations of extreme events with underlying conditions that amplify the impact when combined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Combinations of events that are not extremes themselves, but that lead to extreme events or impacts</a:t>
            </a:r>
          </a:p>
          <a:p>
            <a:pPr marL="0" indent="0">
              <a:buNone/>
            </a:pPr>
            <a:r>
              <a:rPr lang="en-US" dirty="0" smtClean="0"/>
              <a:t>Can be causally unrelated or related via a latent variable/process</a:t>
            </a:r>
          </a:p>
          <a:p>
            <a:pPr lvl="2"/>
            <a:r>
              <a:rPr lang="en-US" dirty="0" smtClean="0"/>
              <a:t>External </a:t>
            </a:r>
            <a:r>
              <a:rPr lang="en-US" dirty="0" err="1" smtClean="0"/>
              <a:t>forcings</a:t>
            </a:r>
            <a:endParaRPr lang="en-US" dirty="0" smtClean="0"/>
          </a:p>
          <a:p>
            <a:pPr lvl="2"/>
            <a:r>
              <a:rPr lang="en-US" dirty="0" smtClean="0"/>
              <a:t>Feedback loops</a:t>
            </a:r>
          </a:p>
          <a:p>
            <a:pPr lvl="2"/>
            <a:r>
              <a:rPr lang="en-US" dirty="0" smtClean="0"/>
              <a:t>Conditional dependence</a:t>
            </a:r>
          </a:p>
        </p:txBody>
      </p:sp>
    </p:spTree>
    <p:extLst>
      <p:ext uri="{BB962C8B-B14F-4D97-AF65-F5344CB8AC3E}">
        <p14:creationId xmlns:p14="http://schemas.microsoft.com/office/powerpoint/2010/main" val="3360787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modes of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Likely anthropogenic influence on recent trends in SAM (Southern Annular Mode) – trend toward positive phase largely due to changes in stratospheric ozone</a:t>
            </a:r>
          </a:p>
          <a:p>
            <a:r>
              <a:rPr lang="en-US" dirty="0" smtClean="0"/>
              <a:t>Models consistently show strengthening of polar vortex in Southern Hemisphere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567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Cyclones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confidence that observed long-term increases in tropical cyclone activity are robust</a:t>
            </a:r>
          </a:p>
          <a:p>
            <a:r>
              <a:rPr lang="en-US" dirty="0" smtClean="0"/>
              <a:t>Low confidence in projections of changes in tropical cyclone genesis, locations, tracks, duration or areas of impact</a:t>
            </a:r>
          </a:p>
          <a:p>
            <a:r>
              <a:rPr lang="en-US" dirty="0" smtClean="0"/>
              <a:t>Likely that cyclone rainfall rates will increase with warming</a:t>
            </a:r>
          </a:p>
          <a:p>
            <a:r>
              <a:rPr lang="en-US" dirty="0" smtClean="0"/>
              <a:t>Likely that global frequency of cyclones will either decrease or remain unchanged</a:t>
            </a:r>
          </a:p>
          <a:p>
            <a:r>
              <a:rPr lang="en-US" dirty="0" smtClean="0"/>
              <a:t>Likely </a:t>
            </a:r>
            <a:r>
              <a:rPr lang="en-US" dirty="0"/>
              <a:t>i</a:t>
            </a:r>
            <a:r>
              <a:rPr lang="en-US" dirty="0" smtClean="0"/>
              <a:t>ncrease in mean tropical cyclone maximum wind speed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Extratropical</a:t>
            </a:r>
            <a:r>
              <a:rPr lang="en-US" dirty="0" smtClean="0"/>
              <a:t> cyclones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Likely </a:t>
            </a:r>
            <a:r>
              <a:rPr lang="en-US" dirty="0" err="1" smtClean="0"/>
              <a:t>poleward</a:t>
            </a:r>
            <a:r>
              <a:rPr lang="en-US" dirty="0" smtClean="0"/>
              <a:t> shift in storm tracks over the past 50 years</a:t>
            </a:r>
          </a:p>
          <a:p>
            <a:r>
              <a:rPr lang="en-US" dirty="0" smtClean="0"/>
              <a:t>Medium confidence in an anthropogenic influence in this shift</a:t>
            </a:r>
          </a:p>
          <a:p>
            <a:r>
              <a:rPr lang="en-US" dirty="0" smtClean="0"/>
              <a:t>Low confidence in changes in regional intensity and frequency</a:t>
            </a:r>
          </a:p>
          <a:p>
            <a:r>
              <a:rPr lang="en-US" dirty="0" smtClean="0"/>
              <a:t>Medium confidence that increased anthropogenic forcing will lead to a reduction in the number of mid-latitude cyclones averaged over each hemisphere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99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Drought</a:t>
            </a:r>
          </a:p>
          <a:p>
            <a:r>
              <a:rPr lang="en-US" dirty="0" smtClean="0"/>
              <a:t>Flood</a:t>
            </a:r>
          </a:p>
          <a:p>
            <a:r>
              <a:rPr lang="en-US" dirty="0" smtClean="0"/>
              <a:t>Extreme sea level</a:t>
            </a:r>
          </a:p>
          <a:p>
            <a:r>
              <a:rPr lang="en-US" dirty="0" smtClean="0"/>
              <a:t>Waves</a:t>
            </a:r>
          </a:p>
          <a:p>
            <a:r>
              <a:rPr lang="en-US" dirty="0" smtClean="0"/>
              <a:t>Glacier, geomorphological, and geological impacts</a:t>
            </a:r>
          </a:p>
          <a:p>
            <a:r>
              <a:rPr lang="en-US" dirty="0" smtClean="0"/>
              <a:t>Permafrost</a:t>
            </a:r>
          </a:p>
          <a:p>
            <a:r>
              <a:rPr lang="en-US" dirty="0" smtClean="0"/>
              <a:t>Sand and Dust storms</a:t>
            </a:r>
          </a:p>
          <a:p>
            <a:r>
              <a:rPr lang="en-US" dirty="0" smtClean="0"/>
              <a:t>Air pollution????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7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changes in climate extremes?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-165" b="443"/>
          <a:stretch/>
        </p:blipFill>
        <p:spPr>
          <a:xfrm>
            <a:off x="6402389" y="42333"/>
            <a:ext cx="3994679" cy="681566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Climate change </a:t>
            </a:r>
            <a:r>
              <a:rPr lang="en-US" dirty="0" smtClean="0"/>
              <a:t>can lead 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hanges in the frequency, duration, intensity, spatial extent and timing of extreme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Unprecedented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 accumulation of non-extreme events over time </a:t>
            </a:r>
          </a:p>
          <a:p>
            <a:r>
              <a:rPr lang="en-US" dirty="0" smtClean="0"/>
              <a:t>By altering the underlying distributions of </a:t>
            </a:r>
            <a:r>
              <a:rPr lang="en-US" i="1" dirty="0" smtClean="0"/>
              <a:t>climate variables </a:t>
            </a:r>
            <a:r>
              <a:rPr lang="en-US" dirty="0" smtClean="0"/>
              <a:t>(Temperature, precipitation, wind speed, etc.)</a:t>
            </a:r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0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extremes defined?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Probability of an event occurring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168525"/>
          </a:xfrm>
        </p:spPr>
        <p:txBody>
          <a:bodyPr/>
          <a:lstStyle/>
          <a:p>
            <a:r>
              <a:rPr lang="en-US" dirty="0" smtClean="0"/>
              <a:t>Typically based on 10</a:t>
            </a:r>
            <a:r>
              <a:rPr lang="en-US" baseline="30000" dirty="0" smtClean="0"/>
              <a:t>th</a:t>
            </a:r>
            <a:r>
              <a:rPr lang="en-US" dirty="0" smtClean="0"/>
              <a:t>, 5</a:t>
            </a:r>
            <a:r>
              <a:rPr lang="en-US" baseline="30000" dirty="0" smtClean="0"/>
              <a:t>th</a:t>
            </a:r>
            <a:r>
              <a:rPr lang="en-US" dirty="0" smtClean="0"/>
              <a:t>, 1</a:t>
            </a:r>
            <a:r>
              <a:rPr lang="en-US" baseline="30000" dirty="0" smtClean="0"/>
              <a:t>st</a:t>
            </a:r>
            <a:r>
              <a:rPr lang="en-US" dirty="0" smtClean="0"/>
              <a:t>, 90</a:t>
            </a:r>
            <a:r>
              <a:rPr lang="en-US" baseline="30000" dirty="0" smtClean="0"/>
              <a:t>th</a:t>
            </a:r>
            <a:r>
              <a:rPr lang="en-US" dirty="0" smtClean="0"/>
              <a:t>, 95</a:t>
            </a:r>
            <a:r>
              <a:rPr lang="en-US" baseline="30000" dirty="0" smtClean="0"/>
              <a:t>th</a:t>
            </a:r>
            <a:r>
              <a:rPr lang="en-US" dirty="0" smtClean="0"/>
              <a:t>, and 99</a:t>
            </a:r>
            <a:r>
              <a:rPr lang="en-US" baseline="30000" dirty="0" smtClean="0"/>
              <a:t>th</a:t>
            </a:r>
            <a:r>
              <a:rPr lang="en-US" dirty="0" smtClean="0"/>
              <a:t> percentiles of data during reference period (1961-1990)</a:t>
            </a:r>
          </a:p>
          <a:p>
            <a:r>
              <a:rPr lang="en-US" dirty="0" smtClean="0"/>
              <a:t>Derived indices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814387" y="4347369"/>
            <a:ext cx="5183188" cy="823912"/>
          </a:xfrm>
        </p:spPr>
        <p:txBody>
          <a:bodyPr/>
          <a:lstStyle/>
          <a:p>
            <a:r>
              <a:rPr lang="en-US" dirty="0" smtClean="0"/>
              <a:t>Specific threshold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839788" y="5244836"/>
            <a:ext cx="5183188" cy="1271058"/>
          </a:xfrm>
        </p:spPr>
        <p:txBody>
          <a:bodyPr/>
          <a:lstStyle/>
          <a:p>
            <a:r>
              <a:rPr lang="en-US" dirty="0" smtClean="0"/>
              <a:t>Tied to biologic, ecologic, and/or human adaptability and rationales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60734" y="2320409"/>
            <a:ext cx="447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Extreme events are by definition rare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716" y="2732881"/>
            <a:ext cx="49911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14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evidence for change assessed?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Observational evidence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observations going back to 1950 in many locations</a:t>
            </a:r>
          </a:p>
          <a:p>
            <a:r>
              <a:rPr lang="en-US" dirty="0" smtClean="0"/>
              <a:t>Confidence in evidence is related to:</a:t>
            </a:r>
          </a:p>
          <a:p>
            <a:pPr lvl="1"/>
            <a:r>
              <a:rPr lang="en-US" dirty="0" smtClean="0"/>
              <a:t>Quality and quantity of data</a:t>
            </a:r>
          </a:p>
          <a:p>
            <a:pPr lvl="1"/>
            <a:r>
              <a:rPr lang="en-US" dirty="0" smtClean="0"/>
              <a:t>Availability of studies analyzing data</a:t>
            </a:r>
          </a:p>
          <a:p>
            <a:pPr lvl="1"/>
            <a:r>
              <a:rPr lang="en-US" dirty="0" smtClean="0"/>
              <a:t>Varies greatly by variable and location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Projected evidence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Ensemble GCM output</a:t>
            </a:r>
          </a:p>
          <a:p>
            <a:pPr lvl="1"/>
            <a:r>
              <a:rPr lang="en-US" dirty="0" smtClean="0"/>
              <a:t>Agreement between models is important criteria</a:t>
            </a:r>
          </a:p>
          <a:p>
            <a:r>
              <a:rPr lang="en-US" dirty="0" smtClean="0"/>
              <a:t>Expectations based on projected changes to related variables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64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biases and sources of uncertainty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 spatial coverage of observations</a:t>
            </a:r>
          </a:p>
          <a:p>
            <a:r>
              <a:rPr lang="en-US" dirty="0" smtClean="0"/>
              <a:t>Low temporal resolution of observations</a:t>
            </a:r>
          </a:p>
          <a:p>
            <a:r>
              <a:rPr lang="en-US" dirty="0" smtClean="0"/>
              <a:t>Inhomogeneous data</a:t>
            </a:r>
          </a:p>
          <a:p>
            <a:pPr lvl="1"/>
            <a:r>
              <a:rPr lang="en-US" dirty="0" smtClean="0"/>
              <a:t>Changes in methods or equipment used to measure variable</a:t>
            </a:r>
          </a:p>
          <a:p>
            <a:pPr lvl="1"/>
            <a:r>
              <a:rPr lang="en-US" dirty="0" smtClean="0"/>
              <a:t>Changes in the likelihood of observing an event</a:t>
            </a:r>
          </a:p>
          <a:p>
            <a:r>
              <a:rPr lang="en-US" dirty="0" smtClean="0"/>
              <a:t>Poor temporal coverage of observations</a:t>
            </a:r>
          </a:p>
          <a:p>
            <a:r>
              <a:rPr lang="en-US" dirty="0" smtClean="0"/>
              <a:t>Problems of aggregation and scale in predictions</a:t>
            </a:r>
          </a:p>
          <a:p>
            <a:r>
              <a:rPr lang="en-US" dirty="0" smtClean="0"/>
              <a:t>Poorly understood interactions between complex phenomena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1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evidence for change reported?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Confidence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Certainty (only reported if there is high confidence)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30" y="2677319"/>
            <a:ext cx="5311089" cy="28175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75" y="2652978"/>
            <a:ext cx="6042226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54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events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479" y="1690688"/>
            <a:ext cx="75142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40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1525</Words>
  <Application>Microsoft Office PowerPoint</Application>
  <PresentationFormat>Widescreen</PresentationFormat>
  <Paragraphs>186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Climate Change and Extreme Events</vt:lpstr>
      <vt:lpstr>Climate extremes and climate change</vt:lpstr>
      <vt:lpstr>Compound events</vt:lpstr>
      <vt:lpstr>What causes changes in climate extremes?</vt:lpstr>
      <vt:lpstr>How are extremes defined?</vt:lpstr>
      <vt:lpstr>How is evidence for change assessed?</vt:lpstr>
      <vt:lpstr>Potential biases and sources of uncertainty</vt:lpstr>
      <vt:lpstr>How is evidence for change reported?</vt:lpstr>
      <vt:lpstr>Impact of events</vt:lpstr>
      <vt:lpstr>Temperature Extremes</vt:lpstr>
      <vt:lpstr>Temperature: Observations</vt:lpstr>
      <vt:lpstr>Temperature: Causes</vt:lpstr>
      <vt:lpstr>Temperature: Projections</vt:lpstr>
      <vt:lpstr>Temperature: Summary</vt:lpstr>
      <vt:lpstr>Precipitation Extremes</vt:lpstr>
      <vt:lpstr>Precipitation: Observations</vt:lpstr>
      <vt:lpstr>Precipitation: Causes</vt:lpstr>
      <vt:lpstr>Precipitation: Projections</vt:lpstr>
      <vt:lpstr>Precipitation: Summary</vt:lpstr>
      <vt:lpstr>Effect: Droughts</vt:lpstr>
      <vt:lpstr>Effect: Floods</vt:lpstr>
      <vt:lpstr>Risk and Risk Management</vt:lpstr>
      <vt:lpstr>Risk: Local</vt:lpstr>
      <vt:lpstr>Risk: National</vt:lpstr>
      <vt:lpstr>Risk: International</vt:lpstr>
      <vt:lpstr>Wind and climate phenomena</vt:lpstr>
      <vt:lpstr>Wind</vt:lpstr>
      <vt:lpstr>Monsoons</vt:lpstr>
      <vt:lpstr>El Nino/La Nina</vt:lpstr>
      <vt:lpstr>Other modes of variability</vt:lpstr>
      <vt:lpstr>Tropical Cyclones</vt:lpstr>
      <vt:lpstr>Extratropical cyclones</vt:lpstr>
      <vt:lpstr>Impacts</vt:lpstr>
    </vt:vector>
  </TitlesOfParts>
  <Company>Georgia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and Extreme Events</dc:title>
  <dc:creator>Maxfield, Taylor D</dc:creator>
  <cp:lastModifiedBy>Maxfield, Taylor D</cp:lastModifiedBy>
  <cp:revision>1</cp:revision>
  <dcterms:created xsi:type="dcterms:W3CDTF">2015-04-09T20:35:32Z</dcterms:created>
  <dcterms:modified xsi:type="dcterms:W3CDTF">2015-04-09T20:35:47Z</dcterms:modified>
</cp:coreProperties>
</file>