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57" r:id="rId14"/>
    <p:sldId id="261" r:id="rId15"/>
    <p:sldId id="272" r:id="rId16"/>
    <p:sldId id="273" r:id="rId17"/>
    <p:sldId id="262" r:id="rId18"/>
    <p:sldId id="258" r:id="rId19"/>
    <p:sldId id="268" r:id="rId20"/>
    <p:sldId id="269" r:id="rId21"/>
    <p:sldId id="274" r:id="rId22"/>
    <p:sldId id="260" r:id="rId23"/>
    <p:sldId id="271" r:id="rId24"/>
    <p:sldId id="259" r:id="rId25"/>
    <p:sldId id="266" r:id="rId26"/>
    <p:sldId id="265" r:id="rId27"/>
    <p:sldId id="26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睿雄" initials="张睿雄" lastIdx="1" clrIdx="0">
    <p:extLst>
      <p:ext uri="{19B8F6BF-5375-455C-9EA6-DF929625EA0E}">
        <p15:presenceInfo xmlns:p15="http://schemas.microsoft.com/office/powerpoint/2012/main" userId="963d504673a383a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13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4-14T15:56:53.552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F3B59-1B83-4884-AC19-843B1E5CCAF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D3CC9C-5E35-4360-A1EB-6092060BF857}">
      <dgm:prSet phldrT="[Text]"/>
      <dgm:spPr/>
      <dgm:t>
        <a:bodyPr/>
        <a:lstStyle/>
        <a:p>
          <a:r>
            <a:rPr lang="en-US" dirty="0" smtClean="0"/>
            <a:t>Fast economy growth</a:t>
          </a:r>
          <a:endParaRPr lang="en-US" dirty="0"/>
        </a:p>
      </dgm:t>
    </dgm:pt>
    <dgm:pt modelId="{F6F79613-76DF-4FAB-8519-9966EE634F2E}" type="parTrans" cxnId="{15A14EA5-4167-4795-9959-CBB6E7727734}">
      <dgm:prSet/>
      <dgm:spPr/>
      <dgm:t>
        <a:bodyPr/>
        <a:lstStyle/>
        <a:p>
          <a:endParaRPr lang="en-US"/>
        </a:p>
      </dgm:t>
    </dgm:pt>
    <dgm:pt modelId="{7D63806A-BF82-4186-BDFE-7A45036068B5}" type="sibTrans" cxnId="{15A14EA5-4167-4795-9959-CBB6E7727734}">
      <dgm:prSet/>
      <dgm:spPr/>
      <dgm:t>
        <a:bodyPr/>
        <a:lstStyle/>
        <a:p>
          <a:endParaRPr lang="en-US"/>
        </a:p>
      </dgm:t>
    </dgm:pt>
    <dgm:pt modelId="{47EDEB4E-1AE3-498B-BD67-0BA89AAAA766}">
      <dgm:prSet phldrT="[Text]"/>
      <dgm:spPr/>
      <dgm:t>
        <a:bodyPr/>
        <a:lstStyle/>
        <a:p>
          <a:r>
            <a:rPr lang="en-US" dirty="0" smtClean="0"/>
            <a:t>Serious pollution </a:t>
          </a:r>
          <a:r>
            <a:rPr lang="en-US" dirty="0" err="1" smtClean="0"/>
            <a:t>proble</a:t>
          </a:r>
          <a:endParaRPr lang="en-US" dirty="0"/>
        </a:p>
      </dgm:t>
    </dgm:pt>
    <dgm:pt modelId="{59E2E5FF-E205-44DF-A63B-70191845FC2D}" type="parTrans" cxnId="{0FA3F4A4-B583-4681-87BE-5B45C54CCCE5}">
      <dgm:prSet/>
      <dgm:spPr/>
      <dgm:t>
        <a:bodyPr/>
        <a:lstStyle/>
        <a:p>
          <a:endParaRPr lang="en-US"/>
        </a:p>
      </dgm:t>
    </dgm:pt>
    <dgm:pt modelId="{98557C40-E646-4D2D-A037-C0D3B5276E6F}" type="sibTrans" cxnId="{0FA3F4A4-B583-4681-87BE-5B45C54CCCE5}">
      <dgm:prSet/>
      <dgm:spPr/>
      <dgm:t>
        <a:bodyPr/>
        <a:lstStyle/>
        <a:p>
          <a:endParaRPr lang="en-US"/>
        </a:p>
      </dgm:t>
    </dgm:pt>
    <dgm:pt modelId="{17633EF5-6015-4EBA-B0B6-CEA7861E1E8A}">
      <dgm:prSet phldrT="[Text]"/>
      <dgm:spPr/>
      <dgm:t>
        <a:bodyPr/>
        <a:lstStyle/>
        <a:p>
          <a:r>
            <a:rPr lang="en-US" dirty="0" smtClean="0"/>
            <a:t>Acid Rain</a:t>
          </a:r>
          <a:endParaRPr lang="en-US" dirty="0"/>
        </a:p>
      </dgm:t>
    </dgm:pt>
    <dgm:pt modelId="{9E17EAC8-7E5F-4148-8452-8E4C23D7B9F2}" type="parTrans" cxnId="{7573C427-0F24-4827-8833-151AC26A4A3D}">
      <dgm:prSet/>
      <dgm:spPr/>
      <dgm:t>
        <a:bodyPr/>
        <a:lstStyle/>
        <a:p>
          <a:endParaRPr lang="en-US"/>
        </a:p>
      </dgm:t>
    </dgm:pt>
    <dgm:pt modelId="{9964ACBD-C49B-421B-A557-BBE60898D4EF}" type="sibTrans" cxnId="{7573C427-0F24-4827-8833-151AC26A4A3D}">
      <dgm:prSet/>
      <dgm:spPr/>
      <dgm:t>
        <a:bodyPr/>
        <a:lstStyle/>
        <a:p>
          <a:endParaRPr lang="en-US"/>
        </a:p>
      </dgm:t>
    </dgm:pt>
    <dgm:pt modelId="{A149323E-D03C-4131-965D-D8D3A6AE87CA}">
      <dgm:prSet phldrT="[Text]"/>
      <dgm:spPr/>
      <dgm:t>
        <a:bodyPr/>
        <a:lstStyle/>
        <a:p>
          <a:r>
            <a:rPr lang="en-US" dirty="0" smtClean="0"/>
            <a:t>Tropospheric Ozone</a:t>
          </a:r>
          <a:endParaRPr lang="en-US" dirty="0"/>
        </a:p>
      </dgm:t>
    </dgm:pt>
    <dgm:pt modelId="{5D37B737-EF73-4960-BFAC-ABE9A13A0362}" type="parTrans" cxnId="{D05F9C96-A373-4EE0-981B-C94FEA2A3FF7}">
      <dgm:prSet/>
      <dgm:spPr/>
      <dgm:t>
        <a:bodyPr/>
        <a:lstStyle/>
        <a:p>
          <a:endParaRPr lang="en-US"/>
        </a:p>
      </dgm:t>
    </dgm:pt>
    <dgm:pt modelId="{6AFA1A38-0413-4888-B4B2-5113C325B7C5}" type="sibTrans" cxnId="{D05F9C96-A373-4EE0-981B-C94FEA2A3FF7}">
      <dgm:prSet/>
      <dgm:spPr/>
      <dgm:t>
        <a:bodyPr/>
        <a:lstStyle/>
        <a:p>
          <a:endParaRPr lang="en-US"/>
        </a:p>
      </dgm:t>
    </dgm:pt>
    <dgm:pt modelId="{138F6E16-85DF-4A01-8B92-4FDC2E790E72}">
      <dgm:prSet phldrT="[Text]"/>
      <dgm:spPr/>
      <dgm:t>
        <a:bodyPr/>
        <a:lstStyle/>
        <a:p>
          <a:r>
            <a:rPr lang="en-US" dirty="0" smtClean="0"/>
            <a:t>Particulate Matter</a:t>
          </a:r>
          <a:endParaRPr lang="en-US" dirty="0"/>
        </a:p>
      </dgm:t>
    </dgm:pt>
    <dgm:pt modelId="{C95B5262-EDA0-4BA3-BA1C-33CF78B34C22}" type="parTrans" cxnId="{C49D4C0C-BF39-4A1C-9805-AC1429114C83}">
      <dgm:prSet/>
      <dgm:spPr/>
      <dgm:t>
        <a:bodyPr/>
        <a:lstStyle/>
        <a:p>
          <a:endParaRPr lang="en-US"/>
        </a:p>
      </dgm:t>
    </dgm:pt>
    <dgm:pt modelId="{DD4F186E-1909-4945-A701-CF791A13891F}" type="sibTrans" cxnId="{C49D4C0C-BF39-4A1C-9805-AC1429114C83}">
      <dgm:prSet/>
      <dgm:spPr/>
      <dgm:t>
        <a:bodyPr/>
        <a:lstStyle/>
        <a:p>
          <a:endParaRPr lang="en-US"/>
        </a:p>
      </dgm:t>
    </dgm:pt>
    <dgm:pt modelId="{746DAB7E-E8EF-457B-AC1B-7E58938A8B8F}">
      <dgm:prSet phldrT="[Text]"/>
      <dgm:spPr/>
      <dgm:t>
        <a:bodyPr/>
        <a:lstStyle/>
        <a:p>
          <a:r>
            <a:rPr lang="en-US" dirty="0" smtClean="0"/>
            <a:t>Climate Change</a:t>
          </a:r>
          <a:endParaRPr lang="en-US" dirty="0"/>
        </a:p>
      </dgm:t>
    </dgm:pt>
    <dgm:pt modelId="{AF21D362-3000-4A02-88BE-8A2859C7E20F}" type="parTrans" cxnId="{29928853-C954-43AD-AFE9-00D9E6D69160}">
      <dgm:prSet/>
      <dgm:spPr/>
      <dgm:t>
        <a:bodyPr/>
        <a:lstStyle/>
        <a:p>
          <a:endParaRPr lang="en-US"/>
        </a:p>
      </dgm:t>
    </dgm:pt>
    <dgm:pt modelId="{B6DE3804-753C-4CF2-9955-E2B2C1660021}" type="sibTrans" cxnId="{29928853-C954-43AD-AFE9-00D9E6D69160}">
      <dgm:prSet/>
      <dgm:spPr/>
      <dgm:t>
        <a:bodyPr/>
        <a:lstStyle/>
        <a:p>
          <a:endParaRPr lang="en-US"/>
        </a:p>
      </dgm:t>
    </dgm:pt>
    <dgm:pt modelId="{4440B487-4C3F-4612-B8F4-42AEF076F21B}" type="pres">
      <dgm:prSet presAssocID="{5AFF3B59-1B83-4884-AC19-843B1E5CCAF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594E3F-F06A-4FAE-A0CD-442E68C9E882}" type="pres">
      <dgm:prSet presAssocID="{FCD3CC9C-5E35-4360-A1EB-6092060BF857}" presName="parentLin" presStyleCnt="0"/>
      <dgm:spPr/>
    </dgm:pt>
    <dgm:pt modelId="{1F2F0F16-0F29-4A57-8504-B74AB05E33C9}" type="pres">
      <dgm:prSet presAssocID="{FCD3CC9C-5E35-4360-A1EB-6092060BF85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A0220E2-CCB8-4D9D-9AC6-B4FC13B329F9}" type="pres">
      <dgm:prSet presAssocID="{FCD3CC9C-5E35-4360-A1EB-6092060BF85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7E007-F2D6-4FCE-BE62-640F1D4953A9}" type="pres">
      <dgm:prSet presAssocID="{FCD3CC9C-5E35-4360-A1EB-6092060BF857}" presName="negativeSpace" presStyleCnt="0"/>
      <dgm:spPr/>
    </dgm:pt>
    <dgm:pt modelId="{901D91F5-EE91-467C-BAEC-BA9F12498856}" type="pres">
      <dgm:prSet presAssocID="{FCD3CC9C-5E35-4360-A1EB-6092060BF857}" presName="childText" presStyleLbl="conFgAcc1" presStyleIdx="0" presStyleCnt="2">
        <dgm:presLayoutVars>
          <dgm:bulletEnabled val="1"/>
        </dgm:presLayoutVars>
      </dgm:prSet>
      <dgm:spPr/>
    </dgm:pt>
    <dgm:pt modelId="{50CF6D2F-9786-4D9B-B31C-CEB6C37A2B5A}" type="pres">
      <dgm:prSet presAssocID="{7D63806A-BF82-4186-BDFE-7A45036068B5}" presName="spaceBetweenRectangles" presStyleCnt="0"/>
      <dgm:spPr/>
    </dgm:pt>
    <dgm:pt modelId="{38F65631-0282-4C67-B69A-0C4581940895}" type="pres">
      <dgm:prSet presAssocID="{47EDEB4E-1AE3-498B-BD67-0BA89AAAA766}" presName="parentLin" presStyleCnt="0"/>
      <dgm:spPr/>
    </dgm:pt>
    <dgm:pt modelId="{BD353259-848B-46F2-A59B-E6BB60EFD530}" type="pres">
      <dgm:prSet presAssocID="{47EDEB4E-1AE3-498B-BD67-0BA89AAAA766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16B2514-E14B-4A86-B27F-D6AF9968E3C2}" type="pres">
      <dgm:prSet presAssocID="{47EDEB4E-1AE3-498B-BD67-0BA89AAAA76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FE60D-34E9-4EF0-99FD-7A395C6E51AB}" type="pres">
      <dgm:prSet presAssocID="{47EDEB4E-1AE3-498B-BD67-0BA89AAAA766}" presName="negativeSpace" presStyleCnt="0"/>
      <dgm:spPr/>
    </dgm:pt>
    <dgm:pt modelId="{242AF888-30BB-47B2-AB80-57D291D3B5C8}" type="pres">
      <dgm:prSet presAssocID="{47EDEB4E-1AE3-498B-BD67-0BA89AAAA766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9806F2-FFDA-403A-9257-1AC872BF9935}" type="presOf" srcId="{A149323E-D03C-4131-965D-D8D3A6AE87CA}" destId="{242AF888-30BB-47B2-AB80-57D291D3B5C8}" srcOrd="0" destOrd="1" presId="urn:microsoft.com/office/officeart/2005/8/layout/list1"/>
    <dgm:cxn modelId="{CA57DE7B-684D-43F3-B87C-C0643D9D2B1D}" type="presOf" srcId="{47EDEB4E-1AE3-498B-BD67-0BA89AAAA766}" destId="{616B2514-E14B-4A86-B27F-D6AF9968E3C2}" srcOrd="1" destOrd="0" presId="urn:microsoft.com/office/officeart/2005/8/layout/list1"/>
    <dgm:cxn modelId="{3AA4742B-413F-4133-92C9-2D186AFC4B5B}" type="presOf" srcId="{FCD3CC9C-5E35-4360-A1EB-6092060BF857}" destId="{1F2F0F16-0F29-4A57-8504-B74AB05E33C9}" srcOrd="0" destOrd="0" presId="urn:microsoft.com/office/officeart/2005/8/layout/list1"/>
    <dgm:cxn modelId="{862FC1F5-A51C-40A1-B632-33271BCE72C9}" type="presOf" srcId="{17633EF5-6015-4EBA-B0B6-CEA7861E1E8A}" destId="{242AF888-30BB-47B2-AB80-57D291D3B5C8}" srcOrd="0" destOrd="0" presId="urn:microsoft.com/office/officeart/2005/8/layout/list1"/>
    <dgm:cxn modelId="{186D46A5-E665-46C5-B641-BC8DD4798CF0}" type="presOf" srcId="{FCD3CC9C-5E35-4360-A1EB-6092060BF857}" destId="{EA0220E2-CCB8-4D9D-9AC6-B4FC13B329F9}" srcOrd="1" destOrd="0" presId="urn:microsoft.com/office/officeart/2005/8/layout/list1"/>
    <dgm:cxn modelId="{15A14EA5-4167-4795-9959-CBB6E7727734}" srcId="{5AFF3B59-1B83-4884-AC19-843B1E5CCAFD}" destId="{FCD3CC9C-5E35-4360-A1EB-6092060BF857}" srcOrd="0" destOrd="0" parTransId="{F6F79613-76DF-4FAB-8519-9966EE634F2E}" sibTransId="{7D63806A-BF82-4186-BDFE-7A45036068B5}"/>
    <dgm:cxn modelId="{DC7DFE6B-07D0-49AE-9A87-6CBAF21AEDBB}" type="presOf" srcId="{138F6E16-85DF-4A01-8B92-4FDC2E790E72}" destId="{242AF888-30BB-47B2-AB80-57D291D3B5C8}" srcOrd="0" destOrd="2" presId="urn:microsoft.com/office/officeart/2005/8/layout/list1"/>
    <dgm:cxn modelId="{D05F9C96-A373-4EE0-981B-C94FEA2A3FF7}" srcId="{47EDEB4E-1AE3-498B-BD67-0BA89AAAA766}" destId="{A149323E-D03C-4131-965D-D8D3A6AE87CA}" srcOrd="1" destOrd="0" parTransId="{5D37B737-EF73-4960-BFAC-ABE9A13A0362}" sibTransId="{6AFA1A38-0413-4888-B4B2-5113C325B7C5}"/>
    <dgm:cxn modelId="{ED80F3A8-D68F-44C8-9782-DCD1875484A3}" type="presOf" srcId="{746DAB7E-E8EF-457B-AC1B-7E58938A8B8F}" destId="{242AF888-30BB-47B2-AB80-57D291D3B5C8}" srcOrd="0" destOrd="3" presId="urn:microsoft.com/office/officeart/2005/8/layout/list1"/>
    <dgm:cxn modelId="{29928853-C954-43AD-AFE9-00D9E6D69160}" srcId="{47EDEB4E-1AE3-498B-BD67-0BA89AAAA766}" destId="{746DAB7E-E8EF-457B-AC1B-7E58938A8B8F}" srcOrd="3" destOrd="0" parTransId="{AF21D362-3000-4A02-88BE-8A2859C7E20F}" sibTransId="{B6DE3804-753C-4CF2-9955-E2B2C1660021}"/>
    <dgm:cxn modelId="{E49B8F8F-176D-4A8E-8879-1A200121034E}" type="presOf" srcId="{47EDEB4E-1AE3-498B-BD67-0BA89AAAA766}" destId="{BD353259-848B-46F2-A59B-E6BB60EFD530}" srcOrd="0" destOrd="0" presId="urn:microsoft.com/office/officeart/2005/8/layout/list1"/>
    <dgm:cxn modelId="{A685F61C-4E31-45CE-B835-328B27378BB4}" type="presOf" srcId="{5AFF3B59-1B83-4884-AC19-843B1E5CCAFD}" destId="{4440B487-4C3F-4612-B8F4-42AEF076F21B}" srcOrd="0" destOrd="0" presId="urn:microsoft.com/office/officeart/2005/8/layout/list1"/>
    <dgm:cxn modelId="{7573C427-0F24-4827-8833-151AC26A4A3D}" srcId="{47EDEB4E-1AE3-498B-BD67-0BA89AAAA766}" destId="{17633EF5-6015-4EBA-B0B6-CEA7861E1E8A}" srcOrd="0" destOrd="0" parTransId="{9E17EAC8-7E5F-4148-8452-8E4C23D7B9F2}" sibTransId="{9964ACBD-C49B-421B-A557-BBE60898D4EF}"/>
    <dgm:cxn modelId="{0FA3F4A4-B583-4681-87BE-5B45C54CCCE5}" srcId="{5AFF3B59-1B83-4884-AC19-843B1E5CCAFD}" destId="{47EDEB4E-1AE3-498B-BD67-0BA89AAAA766}" srcOrd="1" destOrd="0" parTransId="{59E2E5FF-E205-44DF-A63B-70191845FC2D}" sibTransId="{98557C40-E646-4D2D-A037-C0D3B5276E6F}"/>
    <dgm:cxn modelId="{C49D4C0C-BF39-4A1C-9805-AC1429114C83}" srcId="{47EDEB4E-1AE3-498B-BD67-0BA89AAAA766}" destId="{138F6E16-85DF-4A01-8B92-4FDC2E790E72}" srcOrd="2" destOrd="0" parTransId="{C95B5262-EDA0-4BA3-BA1C-33CF78B34C22}" sibTransId="{DD4F186E-1909-4945-A701-CF791A13891F}"/>
    <dgm:cxn modelId="{12DF4C69-81E0-4046-813F-DC693769E909}" type="presParOf" srcId="{4440B487-4C3F-4612-B8F4-42AEF076F21B}" destId="{85594E3F-F06A-4FAE-A0CD-442E68C9E882}" srcOrd="0" destOrd="0" presId="urn:microsoft.com/office/officeart/2005/8/layout/list1"/>
    <dgm:cxn modelId="{0142D43A-2C54-4EF3-BC77-0762728BDB90}" type="presParOf" srcId="{85594E3F-F06A-4FAE-A0CD-442E68C9E882}" destId="{1F2F0F16-0F29-4A57-8504-B74AB05E33C9}" srcOrd="0" destOrd="0" presId="urn:microsoft.com/office/officeart/2005/8/layout/list1"/>
    <dgm:cxn modelId="{C5956286-EA09-47AD-8811-7E98B9DFC11C}" type="presParOf" srcId="{85594E3F-F06A-4FAE-A0CD-442E68C9E882}" destId="{EA0220E2-CCB8-4D9D-9AC6-B4FC13B329F9}" srcOrd="1" destOrd="0" presId="urn:microsoft.com/office/officeart/2005/8/layout/list1"/>
    <dgm:cxn modelId="{161A7C05-689F-4EF7-9B52-0FD2DBBFC816}" type="presParOf" srcId="{4440B487-4C3F-4612-B8F4-42AEF076F21B}" destId="{B1D7E007-F2D6-4FCE-BE62-640F1D4953A9}" srcOrd="1" destOrd="0" presId="urn:microsoft.com/office/officeart/2005/8/layout/list1"/>
    <dgm:cxn modelId="{36CB30D9-BCAC-4D2D-9DEF-F55907EF3F44}" type="presParOf" srcId="{4440B487-4C3F-4612-B8F4-42AEF076F21B}" destId="{901D91F5-EE91-467C-BAEC-BA9F12498856}" srcOrd="2" destOrd="0" presId="urn:microsoft.com/office/officeart/2005/8/layout/list1"/>
    <dgm:cxn modelId="{468E89D0-A295-413D-A878-FE55425049A0}" type="presParOf" srcId="{4440B487-4C3F-4612-B8F4-42AEF076F21B}" destId="{50CF6D2F-9786-4D9B-B31C-CEB6C37A2B5A}" srcOrd="3" destOrd="0" presId="urn:microsoft.com/office/officeart/2005/8/layout/list1"/>
    <dgm:cxn modelId="{CDA5E75C-6AFD-42A0-BEE9-AA7F4290EEBB}" type="presParOf" srcId="{4440B487-4C3F-4612-B8F4-42AEF076F21B}" destId="{38F65631-0282-4C67-B69A-0C4581940895}" srcOrd="4" destOrd="0" presId="urn:microsoft.com/office/officeart/2005/8/layout/list1"/>
    <dgm:cxn modelId="{1AF8A0C9-8838-4B6A-A27A-6855563AE206}" type="presParOf" srcId="{38F65631-0282-4C67-B69A-0C4581940895}" destId="{BD353259-848B-46F2-A59B-E6BB60EFD530}" srcOrd="0" destOrd="0" presId="urn:microsoft.com/office/officeart/2005/8/layout/list1"/>
    <dgm:cxn modelId="{A0370FCE-1B5C-40AC-A21A-F6AB670BD187}" type="presParOf" srcId="{38F65631-0282-4C67-B69A-0C4581940895}" destId="{616B2514-E14B-4A86-B27F-D6AF9968E3C2}" srcOrd="1" destOrd="0" presId="urn:microsoft.com/office/officeart/2005/8/layout/list1"/>
    <dgm:cxn modelId="{CE28F526-DF39-4EE0-8524-5AC4B788ADA3}" type="presParOf" srcId="{4440B487-4C3F-4612-B8F4-42AEF076F21B}" destId="{F3EFE60D-34E9-4EF0-99FD-7A395C6E51AB}" srcOrd="5" destOrd="0" presId="urn:microsoft.com/office/officeart/2005/8/layout/list1"/>
    <dgm:cxn modelId="{1327D688-F6E7-4C87-9E32-027DE6562374}" type="presParOf" srcId="{4440B487-4C3F-4612-B8F4-42AEF076F21B}" destId="{242AF888-30BB-47B2-AB80-57D291D3B5C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D91F5-EE91-467C-BAEC-BA9F12498856}">
      <dsp:nvSpPr>
        <dsp:cNvPr id="0" name=""/>
        <dsp:cNvSpPr/>
      </dsp:nvSpPr>
      <dsp:spPr>
        <a:xfrm>
          <a:off x="0" y="70921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220E2-CCB8-4D9D-9AC6-B4FC13B329F9}">
      <dsp:nvSpPr>
        <dsp:cNvPr id="0" name=""/>
        <dsp:cNvSpPr/>
      </dsp:nvSpPr>
      <dsp:spPr>
        <a:xfrm>
          <a:off x="304800" y="251650"/>
          <a:ext cx="4267200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Fast economy growth</a:t>
          </a:r>
          <a:endParaRPr lang="en-US" sz="3100" kern="1200" dirty="0"/>
        </a:p>
      </dsp:txBody>
      <dsp:txXfrm>
        <a:off x="349472" y="296322"/>
        <a:ext cx="4177856" cy="825776"/>
      </dsp:txXfrm>
    </dsp:sp>
    <dsp:sp modelId="{242AF888-30BB-47B2-AB80-57D291D3B5C8}">
      <dsp:nvSpPr>
        <dsp:cNvPr id="0" name=""/>
        <dsp:cNvSpPr/>
      </dsp:nvSpPr>
      <dsp:spPr>
        <a:xfrm>
          <a:off x="0" y="2115371"/>
          <a:ext cx="6096000" cy="283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645668" rIns="473117" bIns="220472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Acid Rain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Tropospheric Ozone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Particulate Matter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Climate Change</a:t>
          </a:r>
          <a:endParaRPr lang="en-US" sz="3100" kern="1200" dirty="0"/>
        </a:p>
      </dsp:txBody>
      <dsp:txXfrm>
        <a:off x="0" y="2115371"/>
        <a:ext cx="6096000" cy="2831850"/>
      </dsp:txXfrm>
    </dsp:sp>
    <dsp:sp modelId="{616B2514-E14B-4A86-B27F-D6AF9968E3C2}">
      <dsp:nvSpPr>
        <dsp:cNvPr id="0" name=""/>
        <dsp:cNvSpPr/>
      </dsp:nvSpPr>
      <dsp:spPr>
        <a:xfrm>
          <a:off x="304800" y="1657811"/>
          <a:ext cx="4267200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Serious pollution </a:t>
          </a:r>
          <a:r>
            <a:rPr lang="en-US" sz="3100" kern="1200" dirty="0" err="1" smtClean="0"/>
            <a:t>proble</a:t>
          </a:r>
          <a:endParaRPr lang="en-US" sz="3100" kern="1200" dirty="0"/>
        </a:p>
      </dsp:txBody>
      <dsp:txXfrm>
        <a:off x="349472" y="1702483"/>
        <a:ext cx="4177856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32D28-6CA4-4221-A123-9F5A8953E02E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124F1-45CE-4610-83CD-ABB6062ED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0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9732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3259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9488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5987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072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8877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829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 </a:t>
            </a:r>
            <a:r>
              <a:rPr lang="en-US" smtClean="0"/>
              <a:t>at night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7181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 </a:t>
            </a:r>
            <a:r>
              <a:rPr lang="en-US" smtClean="0"/>
              <a:t>at night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562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 </a:t>
            </a:r>
            <a:r>
              <a:rPr lang="en-US" smtClean="0"/>
              <a:t>at night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243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182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187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8331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0523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thank every</a:t>
            </a:r>
            <a:r>
              <a:rPr lang="en-US" baseline="0" dirty="0" smtClean="0"/>
              <a:t> one for coming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1E478-5016-684C-BDA5-148447C2C023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522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04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6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6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0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0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2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2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21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0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2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68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FE2BA-6597-4844-87BF-BB172189523D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17581-81A5-4F55-B770-6F0B0E7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2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Air Pollution in Mega-cities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46918"/>
            <a:ext cx="6858000" cy="1655762"/>
          </a:xfrm>
        </p:spPr>
        <p:txBody>
          <a:bodyPr/>
          <a:lstStyle/>
          <a:p>
            <a:r>
              <a:rPr lang="en-US" dirty="0" smtClean="0"/>
              <a:t>Hang Qu, </a:t>
            </a:r>
            <a:r>
              <a:rPr lang="en-US" dirty="0" err="1" smtClean="0"/>
              <a:t>Ruixiong</a:t>
            </a:r>
            <a:r>
              <a:rPr lang="en-US" dirty="0" smtClean="0"/>
              <a:t> Zhang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Beijing Air Pollution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Time: present</a:t>
            </a:r>
          </a:p>
          <a:p>
            <a:r>
              <a:rPr lang="en-US" dirty="0" smtClean="0"/>
              <a:t>Pollutant: particulate matters</a:t>
            </a:r>
          </a:p>
          <a:p>
            <a:r>
              <a:rPr lang="en-US" dirty="0" smtClean="0"/>
              <a:t>Source: vehicles, factories, coal burning, …</a:t>
            </a:r>
          </a:p>
          <a:p>
            <a:r>
              <a:rPr lang="en-US" dirty="0" smtClean="0"/>
              <a:t>Meteorology: surrounded by mountains</a:t>
            </a:r>
            <a:endParaRPr lang="en-US" dirty="0"/>
          </a:p>
        </p:txBody>
      </p:sp>
      <p:pic>
        <p:nvPicPr>
          <p:cNvPr id="7" name="Picture 2" descr="http://cese.pku.edu.cn/keditor/attached/image/20141201/20141201230301381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3071548"/>
            <a:ext cx="3089275" cy="205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mechanism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878149"/>
            <a:ext cx="6348413" cy="2446315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537" y="1370291"/>
            <a:ext cx="4239589" cy="533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2160588"/>
          <a:ext cx="6348412" cy="3302000"/>
        </p:xfrm>
        <a:graphic>
          <a:graphicData uri="http://schemas.openxmlformats.org/drawingml/2006/table">
            <a:tbl>
              <a:tblPr firstRow="1" firstCol="1">
                <a:tableStyleId>{3B4B98B0-60AC-42C2-AFA5-B58CD77FA1E5}</a:tableStyleId>
              </a:tblPr>
              <a:tblGrid>
                <a:gridCol w="1587103"/>
                <a:gridCol w="1587103"/>
                <a:gridCol w="1587103"/>
                <a:gridCol w="158710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 Angeles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London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Beijing</a:t>
                      </a:r>
                      <a:endParaRPr lang="en-US" dirty="0"/>
                    </a:p>
                  </a:txBody>
                  <a:tcPr marL="73604" marR="7360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Season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Summer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Winter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Winter</a:t>
                      </a:r>
                      <a:endParaRPr lang="en-US" dirty="0"/>
                    </a:p>
                  </a:txBody>
                  <a:tcPr marL="73604" marR="7360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pollutant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Ozone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Sulfur dioxide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Particulate Matters</a:t>
                      </a:r>
                      <a:endParaRPr lang="en-US" dirty="0"/>
                    </a:p>
                  </a:txBody>
                  <a:tcPr marL="73604" marR="7360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Source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Vehicles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Coal</a:t>
                      </a:r>
                      <a:r>
                        <a:rPr lang="en-US" baseline="0" dirty="0" smtClean="0"/>
                        <a:t> burning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(Not</a:t>
                      </a:r>
                      <a:r>
                        <a:rPr lang="en-US" baseline="0" dirty="0" smtClean="0"/>
                        <a:t> well-understood)</a:t>
                      </a:r>
                      <a:endParaRPr lang="en-US" dirty="0"/>
                    </a:p>
                  </a:txBody>
                  <a:tcPr marL="73604" marR="7360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Mechanism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Photochemistry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Mixing</a:t>
                      </a:r>
                      <a:r>
                        <a:rPr lang="en-US" baseline="0" dirty="0" smtClean="0"/>
                        <a:t> of fog and pollutant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(Not well-understood)</a:t>
                      </a:r>
                      <a:endParaRPr lang="en-US" dirty="0"/>
                    </a:p>
                  </a:txBody>
                  <a:tcPr marL="73604" marR="7360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Meteorology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Mountain Surrounding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Anticyclone</a:t>
                      </a:r>
                      <a:r>
                        <a:rPr lang="en-US" baseline="0" dirty="0" smtClean="0"/>
                        <a:t> and windless</a:t>
                      </a:r>
                      <a:endParaRPr lang="en-US" dirty="0"/>
                    </a:p>
                  </a:txBody>
                  <a:tcPr marL="73604" marR="7360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Regional pollution</a:t>
                      </a:r>
                      <a:endParaRPr lang="en-US" dirty="0"/>
                    </a:p>
                  </a:txBody>
                  <a:tcPr marL="73604" marR="7360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1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6264" y="1499910"/>
            <a:ext cx="9057736" cy="103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kern="100" dirty="0" smtClean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Key Issues and Outlook</a:t>
            </a:r>
            <a:endParaRPr lang="en-US" sz="36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2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06362" y="465745"/>
            <a:ext cx="248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Urban Heat Island</a:t>
            </a:r>
            <a:endParaRPr lang="en-US" sz="24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29" y="1510365"/>
            <a:ext cx="4266029" cy="29933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34260" y="6403297"/>
            <a:ext cx="20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NASA.gov</a:t>
            </a:r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840" y="1510365"/>
            <a:ext cx="3375660" cy="421394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15565" y="927410"/>
            <a:ext cx="4034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Look at Hot-</a:t>
            </a:r>
            <a:r>
              <a:rPr lang="en-US" sz="2800" dirty="0" err="1" smtClean="0"/>
              <a:t>lanta</a:t>
            </a:r>
            <a:r>
              <a:rPr lang="en-US" sz="2800" dirty="0" smtClean="0"/>
              <a:t> from sky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37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06362" y="465745"/>
            <a:ext cx="248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Urban Heat Island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518160" y="1361440"/>
                <a:ext cx="7874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Definition: Metropolitan area warmer than rural areas.</a:t>
                </a:r>
              </a:p>
              <a:p>
                <a:endParaRPr lang="en-US" sz="2000" dirty="0" smtClean="0"/>
              </a:p>
              <a:p>
                <a:r>
                  <a:rPr lang="en-US" sz="2000" dirty="0" smtClean="0"/>
                  <a:t>Temperature difference about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sz="2000" dirty="0" smtClean="0"/>
              </a:p>
              <a:p>
                <a:r>
                  <a:rPr lang="en-US" sz="2000" dirty="0" smtClean="0"/>
                  <a:t>Peaks at night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" y="1361440"/>
                <a:ext cx="7874000" cy="1323439"/>
              </a:xfrm>
              <a:prstGeom prst="rect">
                <a:avLst/>
              </a:prstGeom>
              <a:blipFill rotWithShape="0">
                <a:blip r:embed="rId5"/>
                <a:stretch>
                  <a:fillRect l="-774"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94428"/>
              </p:ext>
            </p:extLst>
          </p:nvPr>
        </p:nvGraphicFramePr>
        <p:xfrm>
          <a:off x="609600" y="2921000"/>
          <a:ext cx="7508241" cy="32162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02747"/>
                <a:gridCol w="2502747"/>
                <a:gridCol w="2502747"/>
              </a:tblGrid>
              <a:tr h="4603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Urban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Rural Area</a:t>
                      </a:r>
                      <a:endParaRPr lang="en-US" dirty="0"/>
                    </a:p>
                  </a:txBody>
                  <a:tcPr/>
                </a:tc>
              </a:tr>
              <a:tr h="1475730">
                <a:tc>
                  <a:txBody>
                    <a:bodyPr/>
                    <a:lstStyle/>
                    <a:p>
                      <a:r>
                        <a:rPr lang="en-US" dirty="0" smtClean="0"/>
                        <a:t>Surface 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Concrete &amp;</a:t>
                      </a:r>
                      <a:r>
                        <a:rPr lang="en-US" baseline="0" dirty="0" smtClean="0"/>
                        <a:t> asphalt</a:t>
                      </a:r>
                    </a:p>
                    <a:p>
                      <a:r>
                        <a:rPr lang="en-US" baseline="0" dirty="0" smtClean="0"/>
                        <a:t>absorb shortwave, emit longwave at night (high heat capacity)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Plants</a:t>
                      </a:r>
                      <a:r>
                        <a:rPr lang="en-US" baseline="0" dirty="0" smtClean="0"/>
                        <a:t>’ leaves evaporate 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O, reflect more radiation</a:t>
                      </a:r>
                      <a:endParaRPr lang="en-US" dirty="0"/>
                    </a:p>
                  </a:txBody>
                  <a:tcPr/>
                </a:tc>
              </a:tr>
              <a:tr h="460377">
                <a:tc>
                  <a:txBody>
                    <a:bodyPr/>
                    <a:lstStyle/>
                    <a:p>
                      <a:r>
                        <a:rPr lang="en-US" dirty="0" smtClean="0"/>
                        <a:t>Geometric effects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Building</a:t>
                      </a:r>
                      <a:r>
                        <a:rPr lang="en-US" baseline="0" dirty="0" smtClean="0"/>
                        <a:t>s help trap sunlight, reduce winds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19133">
                <a:tc>
                  <a:txBody>
                    <a:bodyPr/>
                    <a:lstStyle/>
                    <a:p>
                      <a:r>
                        <a:rPr lang="en-US" dirty="0" smtClean="0"/>
                        <a:t>Waste 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Vehicles, air conditioners and etc.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9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06362" y="465745"/>
            <a:ext cx="248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Urban Heat Island</a:t>
            </a:r>
            <a:endParaRPr lang="en-US" sz="24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558800" y="1421348"/>
            <a:ext cx="48371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Environment Impacts: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Increase mortality (Extreme heat)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More cooling appliances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More VOCs emitted by plants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Subsequent more ozone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074" y="927410"/>
            <a:ext cx="3847926" cy="563959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60493" y="6488668"/>
            <a:ext cx="251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O</a:t>
            </a:r>
            <a:r>
              <a:rPr lang="en-US" baseline="-25000" dirty="0" smtClean="0"/>
              <a:t>3</a:t>
            </a:r>
            <a:r>
              <a:rPr lang="en-US" dirty="0" smtClean="0"/>
              <a:t>, b. NOx, c. Isoprene</a:t>
            </a:r>
            <a:endParaRPr 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174596" y="6488668"/>
            <a:ext cx="21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(Narumi et al., 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7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06362" y="465745"/>
            <a:ext cx="248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Urban Heat Island</a:t>
            </a:r>
            <a:endParaRPr lang="en-US" sz="2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1647825"/>
            <a:ext cx="86677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99402" y="714239"/>
            <a:ext cx="261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Inter-city transport</a:t>
            </a:r>
            <a:endParaRPr lang="en-US" sz="2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3360"/>
            <a:ext cx="4606876" cy="448055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28527" y="1889760"/>
            <a:ext cx="4615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Inter-city transport of pollutants can be very important for long-lived species like CO.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739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045" y="1981200"/>
            <a:ext cx="6717909" cy="462850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31765" y="1470265"/>
            <a:ext cx="4741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Megacity pollution transported to small city</a:t>
            </a:r>
            <a:endParaRPr 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99402" y="714239"/>
            <a:ext cx="261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Inter-city transport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776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60" y="1880309"/>
            <a:ext cx="7020560" cy="432834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13045" y="1478927"/>
            <a:ext cx="4917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Small city pollution transported to megacities</a:t>
            </a:r>
            <a:endParaRPr 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99402" y="714239"/>
            <a:ext cx="261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Inter-city transport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411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79082" y="897775"/>
            <a:ext cx="257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Basin of pollutants</a:t>
            </a:r>
            <a:endParaRPr lang="en-US" sz="24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21" y="1753427"/>
            <a:ext cx="2498849" cy="23937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982" y="1672032"/>
            <a:ext cx="5141810" cy="25565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84861" y="5047979"/>
            <a:ext cx="756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South coast of California basin help  trap pollutants at night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045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05" y="1433022"/>
            <a:ext cx="5461234" cy="4895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78339" y="1546167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High pressure system during June 9-14 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&gt;80ppb 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covering &gt;800 million people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114" y="3798915"/>
            <a:ext cx="2498849" cy="239371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7813" y="6488668"/>
            <a:ext cx="174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Zhao et al., 2009</a:t>
            </a:r>
            <a:endParaRPr 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79082" y="897775"/>
            <a:ext cx="257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Basin of pollutants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423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79082" y="897775"/>
            <a:ext cx="4272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Regional Transport of Pollutants</a:t>
            </a:r>
            <a:endParaRPr lang="en-US" sz="24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74" y="2316118"/>
            <a:ext cx="5053794" cy="377435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73838" y="5027769"/>
            <a:ext cx="40944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APEC: from Nov 5</a:t>
            </a:r>
            <a:r>
              <a:rPr lang="en-US" baseline="30000" dirty="0" smtClean="0"/>
              <a:t>th</a:t>
            </a:r>
            <a:r>
              <a:rPr lang="en-US" dirty="0" smtClean="0"/>
              <a:t> to 11</a:t>
            </a:r>
            <a:r>
              <a:rPr lang="en-US" baseline="30000" dirty="0" smtClean="0"/>
              <a:t>th</a:t>
            </a:r>
          </a:p>
          <a:p>
            <a:endParaRPr lang="en-US" baseline="30000" dirty="0" smtClean="0"/>
          </a:p>
          <a:p>
            <a:endParaRPr lang="en-US" baseline="-25000" dirty="0" smtClean="0"/>
          </a:p>
          <a:p>
            <a:r>
              <a:rPr lang="en-US" dirty="0" smtClean="0"/>
              <a:t>North winds during APEC for Nov 1</a:t>
            </a:r>
            <a:r>
              <a:rPr lang="en-US" baseline="30000" dirty="0" smtClean="0"/>
              <a:t>st</a:t>
            </a:r>
            <a:r>
              <a:rPr lang="en-US" dirty="0" smtClean="0"/>
              <a:t>, 2</a:t>
            </a:r>
            <a:r>
              <a:rPr lang="en-US" baseline="30000" dirty="0" smtClean="0"/>
              <a:t>nd</a:t>
            </a:r>
            <a:r>
              <a:rPr lang="en-US" dirty="0" smtClean="0"/>
              <a:t>, 5</a:t>
            </a:r>
            <a:r>
              <a:rPr lang="en-US" baseline="30000" dirty="0" smtClean="0"/>
              <a:t>th</a:t>
            </a:r>
            <a:r>
              <a:rPr lang="en-US" dirty="0" smtClean="0"/>
              <a:t>, 6</a:t>
            </a:r>
            <a:r>
              <a:rPr lang="en-US" baseline="30000" dirty="0" smtClean="0"/>
              <a:t>th</a:t>
            </a:r>
            <a:r>
              <a:rPr lang="en-US" dirty="0" smtClean="0"/>
              <a:t>, 11</a:t>
            </a:r>
            <a:r>
              <a:rPr lang="en-US" baseline="30000" dirty="0" smtClean="0"/>
              <a:t>th</a:t>
            </a:r>
            <a:r>
              <a:rPr lang="en-US" dirty="0" smtClean="0"/>
              <a:t> and 12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72160" y="1551364"/>
            <a:ext cx="6777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APEC blue results from both meteorology and emission control </a:t>
            </a:r>
            <a:endParaRPr lang="en-US" sz="2000" dirty="0"/>
          </a:p>
        </p:txBody>
      </p:sp>
      <p:pic>
        <p:nvPicPr>
          <p:cNvPr id="1026" name="Picture 2" descr="RTR20K6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157" y="2418143"/>
            <a:ext cx="4245843" cy="22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2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479082" y="897775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Monsoon</a:t>
            </a:r>
            <a:endParaRPr lang="en-US" sz="2400" b="1" dirty="0"/>
          </a:p>
        </p:txBody>
      </p:sp>
      <p:pic>
        <p:nvPicPr>
          <p:cNvPr id="1026" name="Picture 2" descr="media/image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1" y="1795165"/>
            <a:ext cx="8588278" cy="455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354217" y="6422172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Yi et al.,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9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479082" y="897775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Monsoon</a:t>
            </a:r>
            <a:endParaRPr lang="en-US" sz="24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86" y="2286928"/>
            <a:ext cx="8189350" cy="339897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38250" y="1905000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Monsoon</a:t>
            </a: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947659" y="6428727"/>
            <a:ext cx="174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Zhao et al.,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2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593382" y="666942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Monsoon</a:t>
            </a:r>
            <a:endParaRPr lang="en-US" sz="2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57" y="1128607"/>
            <a:ext cx="4386262" cy="54983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4213" y="1412387"/>
            <a:ext cx="3440851" cy="12039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849" y="2630774"/>
            <a:ext cx="3339461" cy="12229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850" y="3790871"/>
            <a:ext cx="3345800" cy="11342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1850" y="4934033"/>
            <a:ext cx="3352136" cy="11976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8386" y="6099651"/>
            <a:ext cx="2895600" cy="3016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3075" y="6432708"/>
            <a:ext cx="2209800" cy="19426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138175" y="6529842"/>
            <a:ext cx="174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Zhao et al.,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44681"/>
            <a:ext cx="9144000" cy="546332"/>
            <a:chOff x="0" y="-44681"/>
            <a:chExt cx="9144000" cy="5463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620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480" y="-44681"/>
              <a:ext cx="541085" cy="546332"/>
            </a:xfrm>
            <a:prstGeom prst="rect">
              <a:avLst/>
            </a:prstGeom>
          </p:spPr>
        </p:pic>
      </p:grpSp>
      <p:pic>
        <p:nvPicPr>
          <p:cNvPr id="3074" name="Picture 2" descr="graph of energy consumption in the United States, as explained in the article 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79898"/>
            <a:ext cx="7490451" cy="37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04800" y="805474"/>
            <a:ext cx="31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Energy source trend</a:t>
            </a:r>
            <a:endParaRPr 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6604000" y="6360160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eia.gov</a:t>
            </a:r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58800" y="1582357"/>
            <a:ext cx="7047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smtClean="0"/>
              <a:t>, </a:t>
            </a:r>
            <a:r>
              <a:rPr lang="en-US" sz="2800" smtClean="0"/>
              <a:t>O</a:t>
            </a:r>
            <a:r>
              <a:rPr lang="en-US" sz="2800" baseline="-25000" smtClean="0"/>
              <a:t>3</a:t>
            </a:r>
            <a:r>
              <a:rPr lang="en-US" sz="2800" smtClean="0"/>
              <a:t>, CH</a:t>
            </a:r>
            <a:r>
              <a:rPr lang="en-US" sz="2800" baseline="-25000" smtClean="0"/>
              <a:t>4</a:t>
            </a:r>
            <a:r>
              <a:rPr lang="en-US" sz="2800" dirty="0" smtClean="0"/>
              <a:t>, SO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PM, VOCs, NO</a:t>
            </a:r>
            <a:r>
              <a:rPr lang="en-US" sz="2800" baseline="-25000" dirty="0" smtClean="0"/>
              <a:t>2</a:t>
            </a:r>
            <a:r>
              <a:rPr lang="en-US" sz="2800" smtClean="0"/>
              <a:t>, what’s next?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73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Urbanization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359772"/>
            <a:ext cx="6348413" cy="3483068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/>
          </p:nvPr>
        </p:nvGraphicFramePr>
        <p:xfrm>
          <a:off x="609599" y="1383145"/>
          <a:ext cx="6096000" cy="5198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313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cycle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912844"/>
            <a:ext cx="3087688" cy="237692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68738" y="3020243"/>
            <a:ext cx="3089275" cy="216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pollution and climate change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857875"/>
            <a:ext cx="3087688" cy="248686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68738" y="2945257"/>
            <a:ext cx="3089275" cy="231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5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in</a:t>
            </a:r>
            <a:r>
              <a:rPr lang="en-US" dirty="0"/>
              <a:t> Los Angeles</a:t>
            </a:r>
            <a:r>
              <a:rPr lang="en-US" dirty="0" smtClean="0"/>
              <a:t>, </a:t>
            </a:r>
            <a:r>
              <a:rPr lang="en-US" dirty="0"/>
              <a:t>London</a:t>
            </a:r>
            <a:r>
              <a:rPr lang="en-US" dirty="0" smtClean="0"/>
              <a:t> and Beijing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Angeles Smog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Time: July 26, 1943</a:t>
            </a:r>
          </a:p>
          <a:p>
            <a:r>
              <a:rPr lang="en-US" dirty="0" smtClean="0"/>
              <a:t>Pollutant: NO</a:t>
            </a:r>
            <a:r>
              <a:rPr lang="en-US" baseline="-25000" dirty="0" smtClean="0"/>
              <a:t>X</a:t>
            </a:r>
            <a:r>
              <a:rPr lang="en-US" dirty="0" smtClean="0"/>
              <a:t>, Ozone, PAN, …</a:t>
            </a:r>
          </a:p>
          <a:p>
            <a:r>
              <a:rPr lang="en-US" dirty="0" smtClean="0"/>
              <a:t>Source: vehicles</a:t>
            </a:r>
          </a:p>
          <a:p>
            <a:r>
              <a:rPr lang="en-US" dirty="0" smtClean="0"/>
              <a:t>Meteorology: basin surrounded by mountains</a:t>
            </a:r>
            <a:endParaRPr lang="en-US" dirty="0"/>
          </a:p>
        </p:txBody>
      </p:sp>
      <p:pic>
        <p:nvPicPr>
          <p:cNvPr id="1026" name="Picture 2" descr="http://www.wired.com/images_blogs/thisdayintech/2010/07/smo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7709" y="3028763"/>
            <a:ext cx="3089275" cy="241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11" y="447336"/>
            <a:ext cx="2688925" cy="22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Angeles Smog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177639"/>
            <a:ext cx="3087688" cy="184733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1950s: ozone was recognized as the cause and vehicles were identified as source</a:t>
            </a:r>
          </a:p>
          <a:p>
            <a:r>
              <a:rPr lang="en-US" sz="2400" dirty="0" smtClean="0"/>
              <a:t>1963: first Clean Air Act</a:t>
            </a:r>
          </a:p>
          <a:p>
            <a:r>
              <a:rPr lang="en-US" sz="2400" dirty="0" smtClean="0"/>
              <a:t>1970: Clean Air Act of 1970</a:t>
            </a:r>
          </a:p>
          <a:p>
            <a:r>
              <a:rPr lang="en-US" sz="2400" dirty="0" smtClean="0"/>
              <a:t>1975: catalytic converters required for new cars</a:t>
            </a:r>
          </a:p>
          <a:p>
            <a:r>
              <a:rPr lang="en-US" sz="2400" dirty="0" smtClean="0"/>
              <a:t>Today: still some of  the “worst” air in U.S.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35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London Great Smog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Time: December 5-9, 1952</a:t>
            </a:r>
          </a:p>
          <a:p>
            <a:r>
              <a:rPr lang="en-US" dirty="0" smtClean="0"/>
              <a:t>Pollutant: Sulfur dioxide, Sulfate acid, …</a:t>
            </a:r>
          </a:p>
          <a:p>
            <a:r>
              <a:rPr lang="en-US" dirty="0" smtClean="0"/>
              <a:t>Source: coal burning</a:t>
            </a:r>
          </a:p>
          <a:p>
            <a:r>
              <a:rPr lang="en-US" dirty="0" smtClean="0"/>
              <a:t>Meteorology: anticyclone and windless conditions</a:t>
            </a:r>
            <a:endParaRPr lang="en-US" dirty="0"/>
          </a:p>
        </p:txBody>
      </p:sp>
      <p:pic>
        <p:nvPicPr>
          <p:cNvPr id="2050" name="Picture 2" descr="http://upload.wikimedia.org/wikipedia/commons/0/02/Nelson%27s_Column_during_the_Great_Smog_of_19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0335" y="2718276"/>
            <a:ext cx="2926080" cy="276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2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600</Words>
  <Application>Microsoft Office PowerPoint</Application>
  <PresentationFormat>全屏显示(4:3)</PresentationFormat>
  <Paragraphs>146</Paragraphs>
  <Slides>27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Cambria Math</vt:lpstr>
      <vt:lpstr>Times New Roman</vt:lpstr>
      <vt:lpstr>Office 主题</vt:lpstr>
      <vt:lpstr>Air Pollution in Mega-cities</vt:lpstr>
      <vt:lpstr>Introduction</vt:lpstr>
      <vt:lpstr>Urbanization</vt:lpstr>
      <vt:lpstr>Pollution cycle</vt:lpstr>
      <vt:lpstr>Air pollution and climate change</vt:lpstr>
      <vt:lpstr>Pollution in Los Angeles, London and Beijing</vt:lpstr>
      <vt:lpstr>Los Angeles Smog</vt:lpstr>
      <vt:lpstr>Los Angeles Smog</vt:lpstr>
      <vt:lpstr>London Great Smog</vt:lpstr>
      <vt:lpstr>Beijing Air Pollution</vt:lpstr>
      <vt:lpstr>Possible mechanism</vt:lpstr>
      <vt:lpstr>Comparison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张睿雄</dc:creator>
  <cp:lastModifiedBy>张睿雄</cp:lastModifiedBy>
  <cp:revision>43</cp:revision>
  <dcterms:created xsi:type="dcterms:W3CDTF">2015-04-14T00:26:31Z</dcterms:created>
  <dcterms:modified xsi:type="dcterms:W3CDTF">2015-04-15T00:47:52Z</dcterms:modified>
</cp:coreProperties>
</file>