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6"/>
  </p:notesMasterIdLst>
  <p:handoutMasterIdLst>
    <p:handoutMasterId r:id="rId17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8" r:id="rId9"/>
    <p:sldId id="271" r:id="rId10"/>
    <p:sldId id="270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" y="0"/>
            <a:ext cx="9141714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56115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2610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4/23/2015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4/23/2015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4/23/2015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4/23/2015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4/23/2015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4/23/2015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9141714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18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4/23/2015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Hang Qu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09" y="912610"/>
            <a:ext cx="7398327" cy="2387600"/>
          </a:xfrm>
        </p:spPr>
        <p:txBody>
          <a:bodyPr/>
          <a:lstStyle/>
          <a:p>
            <a:r>
              <a:rPr lang="en-US" dirty="0" smtClean="0"/>
              <a:t>Ambient Flux: Simulation and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heat flux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41" y="2085543"/>
            <a:ext cx="8229600" cy="2315262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457700" y="1690690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665518" y="1690690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450157" y="1690689"/>
            <a:ext cx="207818" cy="67540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624570" y="4297653"/>
            <a:ext cx="6331278" cy="227085"/>
            <a:chOff x="1610590" y="6140766"/>
            <a:chExt cx="6331278" cy="227085"/>
          </a:xfrm>
        </p:grpSpPr>
        <p:sp>
          <p:nvSpPr>
            <p:cNvPr id="17" name="Cloud 16"/>
            <p:cNvSpPr/>
            <p:nvPr/>
          </p:nvSpPr>
          <p:spPr>
            <a:xfrm>
              <a:off x="161059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un 17"/>
            <p:cNvSpPr/>
            <p:nvPr/>
          </p:nvSpPr>
          <p:spPr>
            <a:xfrm>
              <a:off x="1839191" y="6140766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un 18"/>
            <p:cNvSpPr/>
            <p:nvPr/>
          </p:nvSpPr>
          <p:spPr>
            <a:xfrm>
              <a:off x="2305268" y="614671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25427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>
              <a:off x="27713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>
              <a:off x="29999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>
              <a:off x="3228545" y="6161548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un 23"/>
            <p:cNvSpPr/>
            <p:nvPr/>
          </p:nvSpPr>
          <p:spPr>
            <a:xfrm>
              <a:off x="3457145" y="614671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369462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>
              <a:off x="3940973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>
              <a:off x="418451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2076667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ightning Bolt 28"/>
            <p:cNvSpPr/>
            <p:nvPr/>
          </p:nvSpPr>
          <p:spPr>
            <a:xfrm>
              <a:off x="4422094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ightning Bolt 29"/>
            <p:cNvSpPr/>
            <p:nvPr/>
          </p:nvSpPr>
          <p:spPr>
            <a:xfrm>
              <a:off x="4665631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ightning Bolt 30"/>
            <p:cNvSpPr/>
            <p:nvPr/>
          </p:nvSpPr>
          <p:spPr>
            <a:xfrm>
              <a:off x="4909168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ightning Bolt 31"/>
            <p:cNvSpPr/>
            <p:nvPr/>
          </p:nvSpPr>
          <p:spPr>
            <a:xfrm>
              <a:off x="5152705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un 32"/>
            <p:cNvSpPr/>
            <p:nvPr/>
          </p:nvSpPr>
          <p:spPr>
            <a:xfrm>
              <a:off x="5396242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un 33"/>
            <p:cNvSpPr/>
            <p:nvPr/>
          </p:nvSpPr>
          <p:spPr>
            <a:xfrm>
              <a:off x="5614466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ightning Bolt 34"/>
            <p:cNvSpPr/>
            <p:nvPr/>
          </p:nvSpPr>
          <p:spPr>
            <a:xfrm>
              <a:off x="5841539" y="6162305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un 35"/>
            <p:cNvSpPr/>
            <p:nvPr/>
          </p:nvSpPr>
          <p:spPr>
            <a:xfrm>
              <a:off x="6095482" y="6157148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loud 36"/>
            <p:cNvSpPr/>
            <p:nvPr/>
          </p:nvSpPr>
          <p:spPr>
            <a:xfrm>
              <a:off x="631918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ightning Bolt 37"/>
            <p:cNvSpPr/>
            <p:nvPr/>
          </p:nvSpPr>
          <p:spPr>
            <a:xfrm>
              <a:off x="6551587" y="6162305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>
              <a:off x="6803781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un 39"/>
            <p:cNvSpPr/>
            <p:nvPr/>
          </p:nvSpPr>
          <p:spPr>
            <a:xfrm>
              <a:off x="7050125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un 40"/>
            <p:cNvSpPr/>
            <p:nvPr/>
          </p:nvSpPr>
          <p:spPr>
            <a:xfrm>
              <a:off x="7280370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/>
            <p:cNvSpPr/>
            <p:nvPr/>
          </p:nvSpPr>
          <p:spPr>
            <a:xfrm>
              <a:off x="751061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loud 42"/>
            <p:cNvSpPr/>
            <p:nvPr/>
          </p:nvSpPr>
          <p:spPr>
            <a:xfrm>
              <a:off x="7754831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007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376" y="2285412"/>
            <a:ext cx="3047748" cy="3431764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50" y="3510115"/>
                <a:ext cx="3886200" cy="266684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1.35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50" y="3510115"/>
                <a:ext cx="3886200" cy="266684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Richardson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72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4140880"/>
            <a:ext cx="3886200" cy="218793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5"/>
            <a:ext cx="8229600" cy="231525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Simulation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0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5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Comparing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</m:acc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]′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Possible link to pollution</a:t>
                </a:r>
                <a:endParaRPr lang="en-US" dirty="0"/>
              </a:p>
            </p:txBody>
          </p:sp>
        </mc:Choice>
        <mc:Fallback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567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Observation in </a:t>
            </a:r>
            <a:r>
              <a:rPr lang="en-US" dirty="0" err="1" smtClean="0"/>
              <a:t>Wangdu</a:t>
            </a:r>
            <a:r>
              <a:rPr lang="en-US" dirty="0" smtClean="0"/>
              <a:t>, a small town in China</a:t>
            </a:r>
          </a:p>
          <a:p>
            <a:pPr lvl="1"/>
            <a:r>
              <a:rPr lang="en-US" dirty="0" smtClean="0"/>
              <a:t>From June 4</a:t>
            </a:r>
            <a:r>
              <a:rPr lang="en-US" baseline="30000" dirty="0" smtClean="0"/>
              <a:t>th</a:t>
            </a:r>
            <a:r>
              <a:rPr lang="en-US" dirty="0" smtClean="0"/>
              <a:t> to July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Modelling</a:t>
            </a:r>
          </a:p>
          <a:p>
            <a:pPr lvl="1"/>
            <a:r>
              <a:rPr lang="en-US" dirty="0" smtClean="0"/>
              <a:t>Weather Research and Forecast model (WRF)</a:t>
            </a:r>
          </a:p>
          <a:p>
            <a:pPr lvl="1"/>
            <a:r>
              <a:rPr lang="en-US" dirty="0" smtClean="0"/>
              <a:t>Regional Chemistry and Transport Model (REAM)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2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4141077"/>
            <a:ext cx="3886200" cy="218793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7886701" cy="221879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9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4220631"/>
            <a:ext cx="3886200" cy="218793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8169474" cy="229834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wind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4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845" y="4139921"/>
            <a:ext cx="3886200" cy="218793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7882590" cy="221763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wind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0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79" y="1690689"/>
            <a:ext cx="4872471" cy="27432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45" y="1690689"/>
            <a:ext cx="2436234" cy="2743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Sensible heat flux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44" y="1690689"/>
            <a:ext cx="2436235" cy="27432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79" y="1690689"/>
            <a:ext cx="4872472" cy="27432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4433886"/>
            <a:ext cx="8229600" cy="2315260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2076666" y="4353790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567488" y="4353791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51954" y="4353789"/>
            <a:ext cx="207818" cy="67540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1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Sensible heat flux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31028"/>
            <a:ext cx="8229600" cy="2315260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2076667" y="1450932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567489" y="1450933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651955" y="1450931"/>
            <a:ext cx="207818" cy="67540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3846288"/>
            <a:ext cx="8229601" cy="2218790"/>
          </a:xfrm>
        </p:spPr>
      </p:pic>
      <p:grpSp>
        <p:nvGrpSpPr>
          <p:cNvPr id="43" name="Group 42"/>
          <p:cNvGrpSpPr/>
          <p:nvPr/>
        </p:nvGrpSpPr>
        <p:grpSpPr>
          <a:xfrm>
            <a:off x="1610590" y="6140766"/>
            <a:ext cx="6331278" cy="227085"/>
            <a:chOff x="1610590" y="6140766"/>
            <a:chExt cx="6331278" cy="227085"/>
          </a:xfrm>
        </p:grpSpPr>
        <p:sp>
          <p:nvSpPr>
            <p:cNvPr id="14" name="Cloud 13"/>
            <p:cNvSpPr/>
            <p:nvPr/>
          </p:nvSpPr>
          <p:spPr>
            <a:xfrm>
              <a:off x="161059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un 16"/>
            <p:cNvSpPr/>
            <p:nvPr/>
          </p:nvSpPr>
          <p:spPr>
            <a:xfrm>
              <a:off x="1839191" y="6140766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un 17"/>
            <p:cNvSpPr/>
            <p:nvPr/>
          </p:nvSpPr>
          <p:spPr>
            <a:xfrm>
              <a:off x="2305268" y="614671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loud 18"/>
            <p:cNvSpPr/>
            <p:nvPr/>
          </p:nvSpPr>
          <p:spPr>
            <a:xfrm>
              <a:off x="25427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27713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>
              <a:off x="299994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>
              <a:off x="3228545" y="6161548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un 22"/>
            <p:cNvSpPr/>
            <p:nvPr/>
          </p:nvSpPr>
          <p:spPr>
            <a:xfrm>
              <a:off x="3457145" y="614671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loud 23"/>
            <p:cNvSpPr/>
            <p:nvPr/>
          </p:nvSpPr>
          <p:spPr>
            <a:xfrm>
              <a:off x="369462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3940973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>
              <a:off x="418451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ghtning Bolt 26"/>
            <p:cNvSpPr/>
            <p:nvPr/>
          </p:nvSpPr>
          <p:spPr>
            <a:xfrm>
              <a:off x="2076667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4422094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ightning Bolt 28"/>
            <p:cNvSpPr/>
            <p:nvPr/>
          </p:nvSpPr>
          <p:spPr>
            <a:xfrm>
              <a:off x="4665631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ightning Bolt 29"/>
            <p:cNvSpPr/>
            <p:nvPr/>
          </p:nvSpPr>
          <p:spPr>
            <a:xfrm>
              <a:off x="4909168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ightning Bolt 30"/>
            <p:cNvSpPr/>
            <p:nvPr/>
          </p:nvSpPr>
          <p:spPr>
            <a:xfrm>
              <a:off x="5152705" y="6171939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n 31"/>
            <p:cNvSpPr/>
            <p:nvPr/>
          </p:nvSpPr>
          <p:spPr>
            <a:xfrm>
              <a:off x="5396242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un 32"/>
            <p:cNvSpPr/>
            <p:nvPr/>
          </p:nvSpPr>
          <p:spPr>
            <a:xfrm>
              <a:off x="5614466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ightning Bolt 33"/>
            <p:cNvSpPr/>
            <p:nvPr/>
          </p:nvSpPr>
          <p:spPr>
            <a:xfrm>
              <a:off x="5841539" y="6162305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un 34"/>
            <p:cNvSpPr/>
            <p:nvPr/>
          </p:nvSpPr>
          <p:spPr>
            <a:xfrm>
              <a:off x="6095482" y="6157148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/>
            <p:cNvSpPr/>
            <p:nvPr/>
          </p:nvSpPr>
          <p:spPr>
            <a:xfrm>
              <a:off x="6319180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ightning Bolt 36"/>
            <p:cNvSpPr/>
            <p:nvPr/>
          </p:nvSpPr>
          <p:spPr>
            <a:xfrm>
              <a:off x="6551587" y="6162305"/>
              <a:ext cx="207818" cy="164739"/>
            </a:xfrm>
            <a:prstGeom prst="lightningBol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loud 37"/>
            <p:cNvSpPr/>
            <p:nvPr/>
          </p:nvSpPr>
          <p:spPr>
            <a:xfrm>
              <a:off x="6803781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un 38"/>
            <p:cNvSpPr/>
            <p:nvPr/>
          </p:nvSpPr>
          <p:spPr>
            <a:xfrm>
              <a:off x="7050125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un 39"/>
            <p:cNvSpPr/>
            <p:nvPr/>
          </p:nvSpPr>
          <p:spPr>
            <a:xfrm>
              <a:off x="7280370" y="6171939"/>
              <a:ext cx="195912" cy="195912"/>
            </a:xfrm>
            <a:prstGeom prst="su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>
              <a:off x="7510615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loud 41"/>
            <p:cNvSpPr/>
            <p:nvPr/>
          </p:nvSpPr>
          <p:spPr>
            <a:xfrm>
              <a:off x="7754831" y="6171939"/>
              <a:ext cx="187037" cy="145473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03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heat flux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43" y="1690689"/>
            <a:ext cx="2436235" cy="27432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80" y="1690689"/>
            <a:ext cx="4872470" cy="27432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433889"/>
            <a:ext cx="8229600" cy="2315262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457700" y="4309198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665518" y="4309198"/>
            <a:ext cx="207818" cy="67540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450157" y="4309197"/>
            <a:ext cx="207818" cy="67540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80</Words>
  <Application>Microsoft Office PowerPoint</Application>
  <PresentationFormat>On-screen Show (4:3)</PresentationFormat>
  <Paragraphs>26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Cambria Math</vt:lpstr>
      <vt:lpstr>Century Gothic</vt:lpstr>
      <vt:lpstr>Times New Roman</vt:lpstr>
      <vt:lpstr>Wingdings</vt:lpstr>
      <vt:lpstr>Presentation level design</vt:lpstr>
      <vt:lpstr>Ambient Flux: Simulation and Observation</vt:lpstr>
      <vt:lpstr>Data and method</vt:lpstr>
      <vt:lpstr>Temperature</vt:lpstr>
      <vt:lpstr>Horizontal wind speed</vt:lpstr>
      <vt:lpstr>Vertical wind speed</vt:lpstr>
      <vt:lpstr>u*</vt:lpstr>
      <vt:lpstr>Sensible heat flux</vt:lpstr>
      <vt:lpstr>Sensible heat flux</vt:lpstr>
      <vt:lpstr>Latent heat flux</vt:lpstr>
      <vt:lpstr>Latent heat flux</vt:lpstr>
      <vt:lpstr>Richardson Number</vt:lpstr>
      <vt:lpstr>NO2 Simulation with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2015-04-23T19:38:18Z</dcterms:created>
  <dcterms:modified xsi:type="dcterms:W3CDTF">2015-04-23T20:33:27Z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