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18ACAF6-4975-403D-B0B0-E058B8D99BC3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DC6BEA0-85C9-48CB-BD23-BE5064B6A3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084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Pesticide is neurotoxic and linked to developmental defects, anxiety, depression, ADHD, low IQ, cancer, lung problems.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fld id="{9686CA79-0776-4E0E-8966-444F7828925F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0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978025" y="37338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B93C51D-BDCC-4DB1-AD89-9E3D7F25715E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7AE29-98BB-4361-A46E-A75FFEF42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37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E2C97-36B2-456C-85CA-72200A23D019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A8D34-DC4D-46A0-ADF0-55230914F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0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8DCA3-92B8-4C2B-9382-AC5F0D0EFE0C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28AEE-03B8-45AB-BDE8-8FD5FE6E7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4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8D902-ECAE-434B-AC64-B1012C2E02B4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8F84E-752C-4B53-AB8C-E5C0CEA39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6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981200" y="40211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548E7-92A3-4659-B66B-E11530629596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D0F88-E33F-4F98-B0FA-E5D741509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044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14A65-3C6D-4DB4-994D-6BFC71578AA3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B6EB0-C9CA-4FCF-87AA-0DB24C2EC9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0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2F6C-13E8-4BB7-87FE-D39B1CDDB12E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D02F-FD27-4461-BDED-6312CDB69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30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C796-EF4E-43DA-96D5-09C6C60F5B75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79F3D-0673-447D-BB92-FFE2951B15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71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6E42B-EE32-4FCE-8342-07C24B1C12F4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FABD3-EA47-4501-B6C6-D390C54CF7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60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4269-1DB1-4044-B92D-720A1F740288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27130-FC05-481A-925A-2AC452891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62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3A36-2B45-4095-82FE-18274E30EEA1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F8B2E-FED6-428C-8A87-84C2391F2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76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43000" y="609600"/>
            <a:ext cx="9875838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2057400"/>
            <a:ext cx="98726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6224588"/>
            <a:ext cx="2328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35BE6D-7F2C-4D21-A23B-E6394317ACC5}" type="datetimeFigureOut">
              <a:rPr lang="en-US"/>
              <a:pPr>
                <a:defRPr/>
              </a:pPr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700" y="6224588"/>
            <a:ext cx="471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738" y="6224588"/>
            <a:ext cx="1706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anose="020B0503020204020204" pitchFamily="34" charset="0"/>
              </a:defRPr>
            </a:lvl1pPr>
          </a:lstStyle>
          <a:p>
            <a:fld id="{03AA8448-C1B6-4033-B0B1-B03AC4647D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3" r:id="rId2"/>
    <p:sldLayoutId id="214748373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9pPr>
    </p:titleStyle>
    <p:bodyStyle>
      <a:lvl1pPr marL="228600" indent="-182563" algn="l" rtl="0" fontAlgn="base">
        <a:lnSpc>
          <a:spcPct val="90000"/>
        </a:lnSpc>
        <a:spcBef>
          <a:spcPts val="1400"/>
        </a:spcBef>
        <a:spcAft>
          <a:spcPct val="0"/>
        </a:spcAft>
        <a:buClr>
          <a:schemeClr val="tx1"/>
        </a:buClr>
        <a:buSzPct val="80000"/>
        <a:buFont typeface="Corbel" panose="020B0503020204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663" y="882650"/>
            <a:ext cx="9967912" cy="29257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Modelling exposure to </a:t>
            </a:r>
            <a:r>
              <a:rPr lang="en-US" dirty="0" err="1" smtClean="0"/>
              <a:t>Chlorpyrifos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in Merida, Mexico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709738" y="3870325"/>
            <a:ext cx="8767762" cy="1387475"/>
          </a:xfrm>
        </p:spPr>
        <p:txBody>
          <a:bodyPr/>
          <a:lstStyle/>
          <a:p>
            <a:r>
              <a:rPr lang="en-US" altLang="en-US" smtClean="0"/>
              <a:t>Jessica Belle – Project proposal presentation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>
          <a:xfrm>
            <a:off x="1143000" y="1096963"/>
            <a:ext cx="3932238" cy="1738312"/>
          </a:xfrm>
        </p:spPr>
        <p:txBody>
          <a:bodyPr/>
          <a:lstStyle/>
          <a:p>
            <a:r>
              <a:rPr lang="en-US" altLang="en-US" smtClean="0"/>
              <a:t>Merida city</a:t>
            </a:r>
          </a:p>
        </p:txBody>
      </p:sp>
      <p:pic>
        <p:nvPicPr>
          <p:cNvPr id="15362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97" t="533" r="-25104" b="266"/>
          <a:stretch>
            <a:fillRect/>
          </a:stretch>
        </p:blipFill>
        <p:spPr>
          <a:xfrm>
            <a:off x="5451475" y="254794"/>
            <a:ext cx="6099175" cy="6307137"/>
          </a:xfrm>
        </p:spPr>
      </p:pic>
      <p:sp>
        <p:nvSpPr>
          <p:cNvPr id="15363" name="Text Placeholder 5"/>
          <p:cNvSpPr>
            <a:spLocks noGrp="1"/>
          </p:cNvSpPr>
          <p:nvPr>
            <p:ph type="body" sz="half" idx="2"/>
          </p:nvPr>
        </p:nvSpPr>
        <p:spPr>
          <a:xfrm>
            <a:off x="1143000" y="2835275"/>
            <a:ext cx="3932238" cy="2879725"/>
          </a:xfrm>
        </p:spPr>
        <p:txBody>
          <a:bodyPr/>
          <a:lstStyle/>
          <a:p>
            <a:r>
              <a:rPr lang="en-US" altLang="en-US" dirty="0" smtClean="0"/>
              <a:t>Capital city of the state of Yucatan, in the Yucatán peninsula in Mexico with a population of ~1,000,000 – They have a Dengue problem, and spray </a:t>
            </a:r>
            <a:r>
              <a:rPr lang="en-US" altLang="en-US" dirty="0" err="1" smtClean="0"/>
              <a:t>Chlorpyrifos</a:t>
            </a:r>
            <a:r>
              <a:rPr lang="en-US" altLang="en-US" dirty="0" smtClean="0"/>
              <a:t> (a pesticide) for mosquito control in areas where Dengue cases have been </a:t>
            </a:r>
            <a:r>
              <a:rPr lang="en-US" altLang="en-US" dirty="0" smtClean="0"/>
              <a:t>reported</a:t>
            </a:r>
          </a:p>
          <a:p>
            <a:r>
              <a:rPr lang="en-US" altLang="en-US" dirty="0"/>
              <a:t>	</a:t>
            </a:r>
            <a:r>
              <a:rPr lang="en-US" altLang="en-US" dirty="0" smtClean="0"/>
              <a:t>- Recent study found greater resistance to insecticide in less extensively sprayed areas than in more extensively sprayed areas</a:t>
            </a:r>
            <a:endParaRPr lang="en-US" altLang="en-US" dirty="0" smtClean="0"/>
          </a:p>
        </p:txBody>
      </p:sp>
      <p:sp>
        <p:nvSpPr>
          <p:cNvPr id="8" name="Oval 7"/>
          <p:cNvSpPr/>
          <p:nvPr/>
        </p:nvSpPr>
        <p:spPr>
          <a:xfrm>
            <a:off x="7729538" y="2895600"/>
            <a:ext cx="771525" cy="3984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/>
          <p:cNvCxnSpPr>
            <a:stCxn id="8" idx="2"/>
          </p:cNvCxnSpPr>
          <p:nvPr/>
        </p:nvCxnSpPr>
        <p:spPr>
          <a:xfrm>
            <a:off x="7729538" y="3094038"/>
            <a:ext cx="0" cy="162242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01063" y="3094038"/>
            <a:ext cx="1600200" cy="162242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115300" y="5341938"/>
            <a:ext cx="461963" cy="24606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Goal of analysis</a:t>
            </a:r>
          </a:p>
        </p:txBody>
      </p:sp>
      <p:sp>
        <p:nvSpPr>
          <p:cNvPr id="17410" name="Content Placeholder 5"/>
          <p:cNvSpPr>
            <a:spLocks noGrp="1"/>
          </p:cNvSpPr>
          <p:nvPr>
            <p:ph idx="1"/>
          </p:nvPr>
        </p:nvSpPr>
        <p:spPr>
          <a:xfrm>
            <a:off x="1143000" y="2057400"/>
            <a:ext cx="6108700" cy="2514600"/>
          </a:xfrm>
        </p:spPr>
        <p:txBody>
          <a:bodyPr/>
          <a:lstStyle/>
          <a:p>
            <a:r>
              <a:rPr lang="en-US" altLang="en-US" smtClean="0"/>
              <a:t>Use data on spray campaigns from city, local weather data, and GIS data on streets as model input</a:t>
            </a:r>
          </a:p>
          <a:p>
            <a:r>
              <a:rPr lang="en-US" altLang="en-US" smtClean="0"/>
              <a:t>Model fate, transport, and deposition for each campaign at discrete time steps (1 second) over time period of study to get estimated concentrations</a:t>
            </a:r>
          </a:p>
        </p:txBody>
      </p:sp>
      <p:pic>
        <p:nvPicPr>
          <p:cNvPr id="1741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1" b="78558"/>
          <a:stretch>
            <a:fillRect/>
          </a:stretch>
        </p:blipFill>
        <p:spPr bwMode="auto">
          <a:xfrm>
            <a:off x="871538" y="5349875"/>
            <a:ext cx="100584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25"/>
          <a:stretch>
            <a:fillRect/>
          </a:stretch>
        </p:blipFill>
        <p:spPr bwMode="auto">
          <a:xfrm>
            <a:off x="7885113" y="339725"/>
            <a:ext cx="3805237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10563225" cy="1355725"/>
          </a:xfrm>
        </p:spPr>
        <p:txBody>
          <a:bodyPr/>
          <a:lstStyle/>
          <a:p>
            <a:r>
              <a:rPr lang="en-US" altLang="en-US" smtClean="0"/>
              <a:t>Model – Gaussian puff with pollutant decay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143000" y="1711106"/>
            <a:ext cx="9872871" cy="4608214"/>
          </a:xfrm>
          <a:blipFill rotWithShape="0"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/>
          <a:p>
            <a:pPr indent="-182880" fontAlgn="auto">
              <a:spcAft>
                <a:spcPts val="0"/>
              </a:spcAft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Deposition and decomposition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atmosphere chlorpyrifos exists in a mixture of vapor and particulate phases</a:t>
            </a:r>
          </a:p>
          <a:p>
            <a:pPr lvl="1"/>
            <a:r>
              <a:rPr lang="en-US" altLang="en-US" smtClean="0"/>
              <a:t>Vapor phase reacts with OH radicals – reaction has half life ~4.2 hours</a:t>
            </a:r>
          </a:p>
          <a:p>
            <a:pPr lvl="1"/>
            <a:r>
              <a:rPr lang="en-US" altLang="en-US" smtClean="0"/>
              <a:t>Particulate phase is removed via wet and dry deposition </a:t>
            </a:r>
          </a:p>
          <a:p>
            <a:pPr lvl="2"/>
            <a:r>
              <a:rPr lang="en-US" altLang="en-US" smtClean="0"/>
              <a:t>Once deposited on soil it binds tightly, but is degraded by light with a half-life of ~52.5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Model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Contribution of wet and dry deposition of contaminant dwarfed by chemical decay of contaminant in atmosphere</a:t>
            </a:r>
          </a:p>
          <a:p>
            <a:pPr lvl="1" indent="-182880" fontAlgn="auto">
              <a:defRPr/>
            </a:pPr>
            <a:r>
              <a:rPr lang="en-US" dirty="0" smtClean="0"/>
              <a:t>Only modelling decay by decomposition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Ignoring dispersion in z direction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All spraying was done between dawn and afternoon (spraying not done at dusk or over night)</a:t>
            </a:r>
          </a:p>
          <a:p>
            <a:pPr lvl="1" indent="-182880" fontAlgn="auto">
              <a:defRPr/>
            </a:pPr>
            <a:r>
              <a:rPr lang="en-US" dirty="0" smtClean="0"/>
              <a:t>Unstable atmosphere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Constant diffusion coefficient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Constant boundary layer height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Ignoring effects of humidity on fate and transport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Ignoring effects of local levels and changes in OH concentration in atmosphere when modelling chemical decay</a:t>
            </a:r>
          </a:p>
          <a:p>
            <a:pPr indent="-182880" fontAlgn="auto">
              <a:spcAft>
                <a:spcPts val="0"/>
              </a:spcAft>
              <a:defRPr/>
            </a:pPr>
            <a:r>
              <a:rPr lang="en-US" dirty="0" smtClean="0"/>
              <a:t>Using random </a:t>
            </a:r>
            <a:r>
              <a:rPr lang="en-US" dirty="0" smtClean="0"/>
              <a:t>locations within sectors for plumes at each time step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day 1, truck 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series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65" r="24325"/>
          <a:stretch/>
        </p:blipFill>
        <p:spPr>
          <a:xfrm>
            <a:off x="1143000" y="2494889"/>
            <a:ext cx="3988996" cy="3928135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Map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6" t="14969" b="12201"/>
          <a:stretch/>
        </p:blipFill>
        <p:spPr>
          <a:xfrm>
            <a:off x="6269174" y="2551316"/>
            <a:ext cx="5468448" cy="3897108"/>
          </a:xfrm>
        </p:spPr>
      </p:pic>
    </p:spTree>
    <p:extLst>
      <p:ext uri="{BB962C8B-B14F-4D97-AF65-F5344CB8AC3E}">
        <p14:creationId xmlns:p14="http://schemas.microsoft.com/office/powerpoint/2010/main" val="29814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needs to be extended to include more trucks per day and more days in series</a:t>
            </a:r>
          </a:p>
          <a:p>
            <a:r>
              <a:rPr lang="en-US" dirty="0" smtClean="0"/>
              <a:t>Chemical doesn’t seem to disperse much from source before decay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3482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184</TotalTime>
  <Words>323</Words>
  <Application>Microsoft Office PowerPoint</Application>
  <PresentationFormat>Widescreen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Corbel</vt:lpstr>
      <vt:lpstr>Arial</vt:lpstr>
      <vt:lpstr>Calibri</vt:lpstr>
      <vt:lpstr>Basis</vt:lpstr>
      <vt:lpstr>Modelling exposure to Chlorpyrifos  in Merida, Mexico</vt:lpstr>
      <vt:lpstr>Merida city</vt:lpstr>
      <vt:lpstr>Goal of analysis</vt:lpstr>
      <vt:lpstr>Model – Gaussian puff with pollutant decay</vt:lpstr>
      <vt:lpstr>Deposition and decomposition</vt:lpstr>
      <vt:lpstr>Model assumptions</vt:lpstr>
      <vt:lpstr>Results – day 1, truck 1</vt:lpstr>
      <vt:lpstr>Conclusions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exposure to Chlorpyrifos  in Merida, Mexico</dc:title>
  <dc:creator>Belle, Jessica Hartmann</dc:creator>
  <cp:lastModifiedBy>Jessica Belle</cp:lastModifiedBy>
  <cp:revision>18</cp:revision>
  <dcterms:created xsi:type="dcterms:W3CDTF">2015-04-16T17:18:49Z</dcterms:created>
  <dcterms:modified xsi:type="dcterms:W3CDTF">2015-04-23T20:24:24Z</dcterms:modified>
</cp:coreProperties>
</file>