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0" r:id="rId9"/>
    <p:sldId id="264" r:id="rId10"/>
    <p:sldId id="265" r:id="rId11"/>
    <p:sldId id="266" r:id="rId12"/>
    <p:sldId id="267" r:id="rId13"/>
    <p:sldId id="268"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6"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E:\2015-04-24\NOx%20emis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49878140232471"/>
          <c:y val="4.9839782095144135E-2"/>
          <c:w val="0.61125156230471189"/>
          <c:h val="0.76694753528089699"/>
        </c:manualLayout>
      </c:layout>
      <c:lineChart>
        <c:grouping val="standard"/>
        <c:varyColors val="0"/>
        <c:ser>
          <c:idx val="0"/>
          <c:order val="0"/>
          <c:tx>
            <c:v>USNA</c:v>
          </c:tx>
          <c:marker>
            <c:symbol val="none"/>
          </c:marker>
          <c:cat>
            <c:numRef>
              <c:f>diurnal!$B$1:$Y$1</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diurnal!$B$2:$Y$2</c:f>
              <c:numCache>
                <c:formatCode>General</c:formatCode>
                <c:ptCount val="24"/>
                <c:pt idx="0">
                  <c:v>1.413</c:v>
                </c:pt>
                <c:pt idx="1">
                  <c:v>1.3169999999999999</c:v>
                </c:pt>
                <c:pt idx="2">
                  <c:v>1.2729999999999999</c:v>
                </c:pt>
                <c:pt idx="3">
                  <c:v>1.2549999999999999</c:v>
                </c:pt>
                <c:pt idx="4">
                  <c:v>1.258</c:v>
                </c:pt>
                <c:pt idx="5">
                  <c:v>1.294</c:v>
                </c:pt>
                <c:pt idx="6">
                  <c:v>1.4350000000000001</c:v>
                </c:pt>
                <c:pt idx="7">
                  <c:v>1.7430000000000001</c:v>
                </c:pt>
                <c:pt idx="8">
                  <c:v>2.1040000000000001</c:v>
                </c:pt>
                <c:pt idx="9">
                  <c:v>2.0939999999999999</c:v>
                </c:pt>
                <c:pt idx="10">
                  <c:v>2.125</c:v>
                </c:pt>
                <c:pt idx="11">
                  <c:v>2.2290000000000001</c:v>
                </c:pt>
                <c:pt idx="12">
                  <c:v>2.302</c:v>
                </c:pt>
                <c:pt idx="13">
                  <c:v>2.3450000000000002</c:v>
                </c:pt>
                <c:pt idx="14">
                  <c:v>2.3679999999999999</c:v>
                </c:pt>
                <c:pt idx="15">
                  <c:v>2.4300000000000002</c:v>
                </c:pt>
                <c:pt idx="16">
                  <c:v>2.4990000000000001</c:v>
                </c:pt>
                <c:pt idx="17">
                  <c:v>2.544</c:v>
                </c:pt>
                <c:pt idx="18">
                  <c:v>2.5110000000000001</c:v>
                </c:pt>
                <c:pt idx="19">
                  <c:v>2.2010000000000001</c:v>
                </c:pt>
                <c:pt idx="20">
                  <c:v>1.931</c:v>
                </c:pt>
                <c:pt idx="21">
                  <c:v>1.7549999999999999</c:v>
                </c:pt>
                <c:pt idx="22">
                  <c:v>1.6259999999999999</c:v>
                </c:pt>
                <c:pt idx="23">
                  <c:v>1.512</c:v>
                </c:pt>
              </c:numCache>
            </c:numRef>
          </c:val>
          <c:smooth val="0"/>
        </c:ser>
        <c:ser>
          <c:idx val="1"/>
          <c:order val="1"/>
          <c:tx>
            <c:v>UMCP</c:v>
          </c:tx>
          <c:marker>
            <c:symbol val="none"/>
          </c:marker>
          <c:cat>
            <c:numRef>
              <c:f>diurnal!$B$1:$Y$1</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diurnal!$B$3:$Y$3</c:f>
              <c:numCache>
                <c:formatCode>General</c:formatCode>
                <c:ptCount val="24"/>
                <c:pt idx="0">
                  <c:v>9.6189999999999998</c:v>
                </c:pt>
                <c:pt idx="1">
                  <c:v>8.1709999999999994</c:v>
                </c:pt>
                <c:pt idx="2">
                  <c:v>7.5410000000000004</c:v>
                </c:pt>
                <c:pt idx="3">
                  <c:v>7.2720000000000002</c:v>
                </c:pt>
                <c:pt idx="4">
                  <c:v>7.25</c:v>
                </c:pt>
                <c:pt idx="5">
                  <c:v>7.7480000000000002</c:v>
                </c:pt>
                <c:pt idx="6">
                  <c:v>9.5</c:v>
                </c:pt>
                <c:pt idx="7">
                  <c:v>13.536</c:v>
                </c:pt>
                <c:pt idx="8">
                  <c:v>18.713000000000001</c:v>
                </c:pt>
                <c:pt idx="9">
                  <c:v>19.309999999999999</c:v>
                </c:pt>
                <c:pt idx="10">
                  <c:v>19.044</c:v>
                </c:pt>
                <c:pt idx="11">
                  <c:v>19.789000000000001</c:v>
                </c:pt>
                <c:pt idx="12">
                  <c:v>20.965</c:v>
                </c:pt>
                <c:pt idx="13">
                  <c:v>22.093</c:v>
                </c:pt>
                <c:pt idx="14">
                  <c:v>22.367000000000001</c:v>
                </c:pt>
                <c:pt idx="15">
                  <c:v>22.795000000000002</c:v>
                </c:pt>
                <c:pt idx="16">
                  <c:v>23.78</c:v>
                </c:pt>
                <c:pt idx="17">
                  <c:v>24.155000000000001</c:v>
                </c:pt>
                <c:pt idx="18">
                  <c:v>24.015999999999998</c:v>
                </c:pt>
                <c:pt idx="19">
                  <c:v>20.408000000000001</c:v>
                </c:pt>
                <c:pt idx="20">
                  <c:v>17.388999999999999</c:v>
                </c:pt>
                <c:pt idx="21">
                  <c:v>14.954000000000001</c:v>
                </c:pt>
                <c:pt idx="22">
                  <c:v>12.863</c:v>
                </c:pt>
                <c:pt idx="23">
                  <c:v>11.061</c:v>
                </c:pt>
              </c:numCache>
            </c:numRef>
          </c:val>
          <c:smooth val="0"/>
        </c:ser>
        <c:ser>
          <c:idx val="2"/>
          <c:order val="2"/>
          <c:tx>
            <c:strRef>
              <c:f>diurnal!$A$4</c:f>
              <c:strCache>
                <c:ptCount val="1"/>
                <c:pt idx="0">
                  <c:v>UMBC&amp;Oldtown&amp;Essex</c:v>
                </c:pt>
              </c:strCache>
            </c:strRef>
          </c:tx>
          <c:marker>
            <c:symbol val="none"/>
          </c:marker>
          <c:cat>
            <c:numRef>
              <c:f>diurnal!$B$1:$Y$1</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diurnal!$B$4:$Y$4</c:f>
              <c:numCache>
                <c:formatCode>General</c:formatCode>
                <c:ptCount val="24"/>
                <c:pt idx="0">
                  <c:v>12.763999999999999</c:v>
                </c:pt>
                <c:pt idx="1">
                  <c:v>11.257</c:v>
                </c:pt>
                <c:pt idx="2">
                  <c:v>10.507999999999999</c:v>
                </c:pt>
                <c:pt idx="3">
                  <c:v>10.192</c:v>
                </c:pt>
                <c:pt idx="4">
                  <c:v>10.141999999999999</c:v>
                </c:pt>
                <c:pt idx="5">
                  <c:v>10.614000000000001</c:v>
                </c:pt>
                <c:pt idx="6">
                  <c:v>12.374000000000001</c:v>
                </c:pt>
                <c:pt idx="7">
                  <c:v>16.631</c:v>
                </c:pt>
                <c:pt idx="8">
                  <c:v>21.936</c:v>
                </c:pt>
                <c:pt idx="9">
                  <c:v>22.108000000000001</c:v>
                </c:pt>
                <c:pt idx="10">
                  <c:v>21.716000000000001</c:v>
                </c:pt>
                <c:pt idx="11">
                  <c:v>22.483000000000001</c:v>
                </c:pt>
                <c:pt idx="12">
                  <c:v>23.603999999999999</c:v>
                </c:pt>
                <c:pt idx="13">
                  <c:v>24.651</c:v>
                </c:pt>
                <c:pt idx="14">
                  <c:v>24.878</c:v>
                </c:pt>
                <c:pt idx="15">
                  <c:v>25.359000000000002</c:v>
                </c:pt>
                <c:pt idx="16">
                  <c:v>26.425999999999998</c:v>
                </c:pt>
                <c:pt idx="17">
                  <c:v>26.966999999999999</c:v>
                </c:pt>
                <c:pt idx="18">
                  <c:v>26.922000000000001</c:v>
                </c:pt>
                <c:pt idx="19">
                  <c:v>23.155000000000001</c:v>
                </c:pt>
                <c:pt idx="20">
                  <c:v>20.120999999999999</c:v>
                </c:pt>
                <c:pt idx="21">
                  <c:v>17.963000000000001</c:v>
                </c:pt>
                <c:pt idx="22">
                  <c:v>16.132000000000001</c:v>
                </c:pt>
                <c:pt idx="23">
                  <c:v>14.331</c:v>
                </c:pt>
              </c:numCache>
            </c:numRef>
          </c:val>
          <c:smooth val="0"/>
        </c:ser>
        <c:ser>
          <c:idx val="3"/>
          <c:order val="3"/>
          <c:tx>
            <c:strRef>
              <c:f>diurnal!$A$5</c:f>
              <c:strCache>
                <c:ptCount val="1"/>
                <c:pt idx="0">
                  <c:v>SERC&amp;GSFC&amp;Beltsville</c:v>
                </c:pt>
              </c:strCache>
            </c:strRef>
          </c:tx>
          <c:marker>
            <c:symbol val="none"/>
          </c:marker>
          <c:cat>
            <c:numRef>
              <c:f>diurnal!$B$1:$Y$1</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diurnal!$B$5:$Y$5</c:f>
              <c:numCache>
                <c:formatCode>General</c:formatCode>
                <c:ptCount val="24"/>
                <c:pt idx="0">
                  <c:v>4.0250000000000004</c:v>
                </c:pt>
                <c:pt idx="1">
                  <c:v>3.423</c:v>
                </c:pt>
                <c:pt idx="2">
                  <c:v>3.153</c:v>
                </c:pt>
                <c:pt idx="3">
                  <c:v>3.0470000000000002</c:v>
                </c:pt>
                <c:pt idx="4">
                  <c:v>3.032</c:v>
                </c:pt>
                <c:pt idx="5">
                  <c:v>3.226</c:v>
                </c:pt>
                <c:pt idx="6">
                  <c:v>3.9569999999999999</c:v>
                </c:pt>
                <c:pt idx="7">
                  <c:v>5.7839999999999998</c:v>
                </c:pt>
                <c:pt idx="8">
                  <c:v>8.0139999999999993</c:v>
                </c:pt>
                <c:pt idx="9">
                  <c:v>8.01</c:v>
                </c:pt>
                <c:pt idx="10">
                  <c:v>7.7069999999999999</c:v>
                </c:pt>
                <c:pt idx="11">
                  <c:v>7.9660000000000002</c:v>
                </c:pt>
                <c:pt idx="12">
                  <c:v>8.4169999999999998</c:v>
                </c:pt>
                <c:pt idx="13">
                  <c:v>8.8409999999999993</c:v>
                </c:pt>
                <c:pt idx="14">
                  <c:v>8.9469999999999992</c:v>
                </c:pt>
                <c:pt idx="15">
                  <c:v>9.1760000000000002</c:v>
                </c:pt>
                <c:pt idx="16">
                  <c:v>9.66</c:v>
                </c:pt>
                <c:pt idx="17">
                  <c:v>9.9030000000000005</c:v>
                </c:pt>
                <c:pt idx="18">
                  <c:v>9.9390000000000001</c:v>
                </c:pt>
                <c:pt idx="19">
                  <c:v>8.3230000000000004</c:v>
                </c:pt>
                <c:pt idx="20">
                  <c:v>6.9770000000000003</c:v>
                </c:pt>
                <c:pt idx="21">
                  <c:v>6.0289999999999999</c:v>
                </c:pt>
                <c:pt idx="22">
                  <c:v>5.298</c:v>
                </c:pt>
                <c:pt idx="23">
                  <c:v>4.6109999999999998</c:v>
                </c:pt>
              </c:numCache>
            </c:numRef>
          </c:val>
          <c:smooth val="0"/>
        </c:ser>
        <c:ser>
          <c:idx val="4"/>
          <c:order val="4"/>
          <c:tx>
            <c:strRef>
              <c:f>diurnal!$A$6</c:f>
              <c:strCache>
                <c:ptCount val="1"/>
                <c:pt idx="0">
                  <c:v>PES</c:v>
                </c:pt>
              </c:strCache>
            </c:strRef>
          </c:tx>
          <c:marker>
            <c:symbol val="none"/>
          </c:marker>
          <c:cat>
            <c:numRef>
              <c:f>diurnal!$B$1:$Y$1</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diurnal!$B$6:$Y$6</c:f>
              <c:numCache>
                <c:formatCode>General</c:formatCode>
                <c:ptCount val="24"/>
                <c:pt idx="0">
                  <c:v>1.9910000000000001</c:v>
                </c:pt>
                <c:pt idx="1">
                  <c:v>1.7050000000000001</c:v>
                </c:pt>
                <c:pt idx="2">
                  <c:v>1.569</c:v>
                </c:pt>
                <c:pt idx="3">
                  <c:v>1.516</c:v>
                </c:pt>
                <c:pt idx="4">
                  <c:v>1.5169999999999999</c:v>
                </c:pt>
                <c:pt idx="5">
                  <c:v>1.6279999999999999</c:v>
                </c:pt>
                <c:pt idx="6">
                  <c:v>2.0009999999999999</c:v>
                </c:pt>
                <c:pt idx="7">
                  <c:v>2.8860000000000001</c:v>
                </c:pt>
                <c:pt idx="8">
                  <c:v>3.9769999999999999</c:v>
                </c:pt>
                <c:pt idx="9">
                  <c:v>4.0199999999999996</c:v>
                </c:pt>
                <c:pt idx="10">
                  <c:v>3.9769999999999999</c:v>
                </c:pt>
                <c:pt idx="11">
                  <c:v>4.16</c:v>
                </c:pt>
                <c:pt idx="12">
                  <c:v>4.3979999999999997</c:v>
                </c:pt>
                <c:pt idx="13">
                  <c:v>4.5830000000000002</c:v>
                </c:pt>
                <c:pt idx="14">
                  <c:v>4.6449999999999996</c:v>
                </c:pt>
                <c:pt idx="15">
                  <c:v>4.7619999999999996</c:v>
                </c:pt>
                <c:pt idx="16">
                  <c:v>4.9649999999999999</c:v>
                </c:pt>
                <c:pt idx="17">
                  <c:v>5.0430000000000001</c:v>
                </c:pt>
                <c:pt idx="18">
                  <c:v>4.9989999999999997</c:v>
                </c:pt>
                <c:pt idx="19">
                  <c:v>4.2430000000000003</c:v>
                </c:pt>
                <c:pt idx="20">
                  <c:v>3.609</c:v>
                </c:pt>
                <c:pt idx="21">
                  <c:v>3.1</c:v>
                </c:pt>
                <c:pt idx="22">
                  <c:v>2.6749999999999998</c:v>
                </c:pt>
                <c:pt idx="23">
                  <c:v>2.2970000000000002</c:v>
                </c:pt>
              </c:numCache>
            </c:numRef>
          </c:val>
          <c:smooth val="0"/>
        </c:ser>
        <c:ser>
          <c:idx val="5"/>
          <c:order val="5"/>
          <c:tx>
            <c:strRef>
              <c:f>diurnal!$A$7</c:f>
              <c:strCache>
                <c:ptCount val="1"/>
                <c:pt idx="0">
                  <c:v>Fairhill</c:v>
                </c:pt>
              </c:strCache>
            </c:strRef>
          </c:tx>
          <c:marker>
            <c:symbol val="none"/>
          </c:marker>
          <c:cat>
            <c:numRef>
              <c:f>diurnal!$B$1:$Y$1</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diurnal!$B$7:$Y$7</c:f>
              <c:numCache>
                <c:formatCode>General</c:formatCode>
                <c:ptCount val="24"/>
                <c:pt idx="0">
                  <c:v>7.6790000000000003</c:v>
                </c:pt>
                <c:pt idx="1">
                  <c:v>7.1150000000000002</c:v>
                </c:pt>
                <c:pt idx="2">
                  <c:v>6.851</c:v>
                </c:pt>
                <c:pt idx="3">
                  <c:v>6.7249999999999996</c:v>
                </c:pt>
                <c:pt idx="4">
                  <c:v>6.7089999999999996</c:v>
                </c:pt>
                <c:pt idx="5">
                  <c:v>6.8810000000000002</c:v>
                </c:pt>
                <c:pt idx="6">
                  <c:v>7.51</c:v>
                </c:pt>
                <c:pt idx="7">
                  <c:v>8.9169999999999998</c:v>
                </c:pt>
                <c:pt idx="8">
                  <c:v>10.643000000000001</c:v>
                </c:pt>
                <c:pt idx="9">
                  <c:v>10.97</c:v>
                </c:pt>
                <c:pt idx="10">
                  <c:v>10.936</c:v>
                </c:pt>
                <c:pt idx="11">
                  <c:v>11.192</c:v>
                </c:pt>
                <c:pt idx="12">
                  <c:v>11.553000000000001</c:v>
                </c:pt>
                <c:pt idx="13">
                  <c:v>11.903</c:v>
                </c:pt>
                <c:pt idx="14">
                  <c:v>12.018000000000001</c:v>
                </c:pt>
                <c:pt idx="15">
                  <c:v>12.2</c:v>
                </c:pt>
                <c:pt idx="16">
                  <c:v>12.535</c:v>
                </c:pt>
                <c:pt idx="17">
                  <c:v>12.691000000000001</c:v>
                </c:pt>
                <c:pt idx="18">
                  <c:v>12.63</c:v>
                </c:pt>
                <c:pt idx="19">
                  <c:v>11.476000000000001</c:v>
                </c:pt>
                <c:pt idx="20">
                  <c:v>10.417999999999999</c:v>
                </c:pt>
                <c:pt idx="21">
                  <c:v>9.6289999999999996</c:v>
                </c:pt>
                <c:pt idx="22">
                  <c:v>8.93</c:v>
                </c:pt>
                <c:pt idx="23">
                  <c:v>8.2720000000000002</c:v>
                </c:pt>
              </c:numCache>
            </c:numRef>
          </c:val>
          <c:smooth val="0"/>
        </c:ser>
        <c:ser>
          <c:idx val="6"/>
          <c:order val="6"/>
          <c:tx>
            <c:strRef>
              <c:f>diurnal!$A$8</c:f>
              <c:strCache>
                <c:ptCount val="1"/>
                <c:pt idx="0">
                  <c:v>Edgewood&amp;Aldino</c:v>
                </c:pt>
              </c:strCache>
            </c:strRef>
          </c:tx>
          <c:marker>
            <c:symbol val="none"/>
          </c:marker>
          <c:cat>
            <c:numRef>
              <c:f>diurnal!$B$1:$Y$1</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diurnal!$B$8:$Y$8</c:f>
              <c:numCache>
                <c:formatCode>General</c:formatCode>
                <c:ptCount val="24"/>
                <c:pt idx="0">
                  <c:v>1.5580000000000001</c:v>
                </c:pt>
                <c:pt idx="1">
                  <c:v>1.3740000000000001</c:v>
                </c:pt>
                <c:pt idx="2">
                  <c:v>1.2769999999999999</c:v>
                </c:pt>
                <c:pt idx="3">
                  <c:v>1.236</c:v>
                </c:pt>
                <c:pt idx="4">
                  <c:v>1.2350000000000001</c:v>
                </c:pt>
                <c:pt idx="5">
                  <c:v>1.306</c:v>
                </c:pt>
                <c:pt idx="6">
                  <c:v>1.5549999999999999</c:v>
                </c:pt>
                <c:pt idx="7">
                  <c:v>2.1160000000000001</c:v>
                </c:pt>
                <c:pt idx="8">
                  <c:v>2.7730000000000001</c:v>
                </c:pt>
                <c:pt idx="9">
                  <c:v>2.8140000000000001</c:v>
                </c:pt>
                <c:pt idx="10">
                  <c:v>2.8530000000000002</c:v>
                </c:pt>
                <c:pt idx="11">
                  <c:v>3.0070000000000001</c:v>
                </c:pt>
                <c:pt idx="12">
                  <c:v>3.149</c:v>
                </c:pt>
                <c:pt idx="13">
                  <c:v>3.2559999999999998</c:v>
                </c:pt>
                <c:pt idx="14">
                  <c:v>3.2909999999999999</c:v>
                </c:pt>
                <c:pt idx="15">
                  <c:v>3.3849999999999998</c:v>
                </c:pt>
                <c:pt idx="16">
                  <c:v>3.516</c:v>
                </c:pt>
                <c:pt idx="17">
                  <c:v>3.552</c:v>
                </c:pt>
                <c:pt idx="18">
                  <c:v>3.4889999999999999</c:v>
                </c:pt>
                <c:pt idx="19">
                  <c:v>2.9710000000000001</c:v>
                </c:pt>
                <c:pt idx="20">
                  <c:v>2.5350000000000001</c:v>
                </c:pt>
                <c:pt idx="21">
                  <c:v>2.2240000000000002</c:v>
                </c:pt>
                <c:pt idx="22">
                  <c:v>1.976</c:v>
                </c:pt>
                <c:pt idx="23">
                  <c:v>1.7589999999999999</c:v>
                </c:pt>
              </c:numCache>
            </c:numRef>
          </c:val>
          <c:smooth val="0"/>
        </c:ser>
        <c:dLbls>
          <c:showLegendKey val="0"/>
          <c:showVal val="0"/>
          <c:showCatName val="0"/>
          <c:showSerName val="0"/>
          <c:showPercent val="0"/>
          <c:showBubbleSize val="0"/>
        </c:dLbls>
        <c:marker val="1"/>
        <c:smooth val="0"/>
        <c:axId val="170484480"/>
        <c:axId val="170486400"/>
      </c:lineChart>
      <c:catAx>
        <c:axId val="170484480"/>
        <c:scaling>
          <c:orientation val="minMax"/>
        </c:scaling>
        <c:delete val="0"/>
        <c:axPos val="b"/>
        <c:majorGridlines/>
        <c:title>
          <c:tx>
            <c:rich>
              <a:bodyPr/>
              <a:lstStyle/>
              <a:p>
                <a:pPr>
                  <a:defRPr sz="1400">
                    <a:latin typeface="Times New Roman" pitchFamily="18" charset="0"/>
                    <a:cs typeface="Times New Roman" pitchFamily="18" charset="0"/>
                  </a:defRPr>
                </a:pPr>
                <a:r>
                  <a:rPr lang="en-US" altLang="zh-CN" sz="1400">
                    <a:latin typeface="Times New Roman" pitchFamily="18" charset="0"/>
                    <a:cs typeface="Times New Roman" pitchFamily="18" charset="0"/>
                  </a:rPr>
                  <a:t>local Time</a:t>
                </a:r>
                <a:endParaRPr lang="zh-CN" altLang="en-US" sz="1400">
                  <a:latin typeface="Times New Roman" pitchFamily="18" charset="0"/>
                  <a:cs typeface="Times New Roman" pitchFamily="18" charset="0"/>
                </a:endParaRPr>
              </a:p>
            </c:rich>
          </c:tx>
          <c:layout/>
          <c:overlay val="0"/>
        </c:title>
        <c:numFmt formatCode="General" sourceLinked="1"/>
        <c:majorTickMark val="out"/>
        <c:minorTickMark val="none"/>
        <c:tickLblPos val="nextTo"/>
        <c:spPr>
          <a:ln w="22225">
            <a:solidFill>
              <a:schemeClr val="tx1"/>
            </a:solidFill>
          </a:ln>
        </c:spPr>
        <c:txPr>
          <a:bodyPr/>
          <a:lstStyle/>
          <a:p>
            <a:pPr>
              <a:defRPr sz="1600">
                <a:latin typeface="Times New Roman" pitchFamily="18" charset="0"/>
                <a:cs typeface="Times New Roman" pitchFamily="18" charset="0"/>
              </a:defRPr>
            </a:pPr>
            <a:endParaRPr lang="zh-CN"/>
          </a:p>
        </c:txPr>
        <c:crossAx val="170486400"/>
        <c:crosses val="autoZero"/>
        <c:auto val="1"/>
        <c:lblAlgn val="ctr"/>
        <c:lblOffset val="100"/>
        <c:noMultiLvlLbl val="0"/>
      </c:catAx>
      <c:valAx>
        <c:axId val="170486400"/>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Times New Roman" pitchFamily="18" charset="0"/>
                    <a:ea typeface="+mn-ea"/>
                    <a:cs typeface="Times New Roman" pitchFamily="18" charset="0"/>
                  </a:defRPr>
                </a:pPr>
                <a:r>
                  <a:rPr lang="en-US" altLang="zh-CN" sz="1400">
                    <a:latin typeface="Times New Roman" pitchFamily="18" charset="0"/>
                    <a:cs typeface="Times New Roman" pitchFamily="18" charset="0"/>
                  </a:rPr>
                  <a:t>NOx Emission</a:t>
                </a:r>
                <a:r>
                  <a:rPr lang="en-US" altLang="zh-CN" sz="1400" baseline="0">
                    <a:latin typeface="Times New Roman" pitchFamily="18" charset="0"/>
                    <a:cs typeface="Times New Roman" pitchFamily="18" charset="0"/>
                  </a:rPr>
                  <a:t> (</a:t>
                </a:r>
                <a:r>
                  <a:rPr lang="zh-CN" altLang="zh-CN" sz="1400">
                    <a:effectLst/>
                    <a:latin typeface="Times New Roman" pitchFamily="18" charset="0"/>
                    <a:cs typeface="Times New Roman" pitchFamily="18" charset="0"/>
                  </a:rPr>
                  <a:t>×</a:t>
                </a:r>
                <a:r>
                  <a:rPr lang="en-US" altLang="zh-CN" sz="1400">
                    <a:effectLst/>
                    <a:latin typeface="Times New Roman" pitchFamily="18" charset="0"/>
                    <a:cs typeface="Times New Roman" pitchFamily="18" charset="0"/>
                  </a:rPr>
                  <a:t>10</a:t>
                </a:r>
                <a:r>
                  <a:rPr lang="en-US" altLang="zh-CN" sz="1400" baseline="30000">
                    <a:effectLst/>
                    <a:latin typeface="Times New Roman" pitchFamily="18" charset="0"/>
                    <a:cs typeface="Times New Roman" pitchFamily="18" charset="0"/>
                  </a:rPr>
                  <a:t>24</a:t>
                </a:r>
                <a:r>
                  <a:rPr lang="zh-CN" altLang="en-US" sz="1400" baseline="0">
                    <a:effectLst/>
                    <a:latin typeface="Times New Roman" pitchFamily="18" charset="0"/>
                    <a:cs typeface="Times New Roman" pitchFamily="18" charset="0"/>
                  </a:rPr>
                  <a:t> </a:t>
                </a:r>
                <a:r>
                  <a:rPr lang="en-US" altLang="zh-CN" sz="1400" baseline="0">
                    <a:effectLst/>
                    <a:latin typeface="Times New Roman" pitchFamily="18" charset="0"/>
                    <a:cs typeface="Times New Roman" pitchFamily="18" charset="0"/>
                  </a:rPr>
                  <a:t>molecules/s)</a:t>
                </a:r>
                <a:endParaRPr lang="zh-CN" altLang="zh-CN" sz="1400">
                  <a:effectLst/>
                  <a:latin typeface="Times New Roman" pitchFamily="18" charset="0"/>
                  <a:cs typeface="Times New Roman" pitchFamily="18" charset="0"/>
                </a:endParaRPr>
              </a:p>
            </c:rich>
          </c:tx>
          <c:layout/>
          <c:overlay val="0"/>
        </c:title>
        <c:numFmt formatCode="General" sourceLinked="1"/>
        <c:majorTickMark val="out"/>
        <c:minorTickMark val="none"/>
        <c:tickLblPos val="nextTo"/>
        <c:spPr>
          <a:ln w="22225">
            <a:solidFill>
              <a:schemeClr val="tx1"/>
            </a:solidFill>
          </a:ln>
        </c:spPr>
        <c:txPr>
          <a:bodyPr/>
          <a:lstStyle/>
          <a:p>
            <a:pPr>
              <a:defRPr sz="1600">
                <a:latin typeface="Times New Roman" pitchFamily="18" charset="0"/>
                <a:cs typeface="Times New Roman" pitchFamily="18" charset="0"/>
              </a:defRPr>
            </a:pPr>
            <a:endParaRPr lang="zh-CN"/>
          </a:p>
        </c:txPr>
        <c:crossAx val="170484480"/>
        <c:crosses val="autoZero"/>
        <c:crossBetween val="between"/>
      </c:valAx>
    </c:plotArea>
    <c:legend>
      <c:legendPos val="r"/>
      <c:layout>
        <c:manualLayout>
          <c:xMode val="edge"/>
          <c:yMode val="edge"/>
          <c:x val="0.74090223097112862"/>
          <c:y val="0.23910475720661625"/>
          <c:w val="0.25909776902887138"/>
          <c:h val="0.42727547698581958"/>
        </c:manualLayout>
      </c:layout>
      <c:overlay val="0"/>
      <c:txPr>
        <a:bodyPr/>
        <a:lstStyle/>
        <a:p>
          <a:pPr>
            <a:defRPr>
              <a:latin typeface="Times New Roman" pitchFamily="18" charset="0"/>
              <a:cs typeface="Times New Roman" pitchFamily="18" charset="0"/>
            </a:defRPr>
          </a:pPr>
          <a:endParaRPr lang="zh-CN"/>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2015/4/23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umetsat.int/website/home/Satellites/CurrentSatellites/Metop/MetopDesign/GOME2/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1772816"/>
            <a:ext cx="8856984" cy="1470025"/>
          </a:xfrm>
        </p:spPr>
        <p:txBody>
          <a:bodyPr/>
          <a:lstStyle/>
          <a:p>
            <a:r>
              <a:rPr lang="en-US" altLang="zh-CN" dirty="0" smtClean="0">
                <a:latin typeface="Times New Roman" pitchFamily="18" charset="0"/>
                <a:cs typeface="Times New Roman" pitchFamily="18" charset="0"/>
              </a:rPr>
              <a:t>Diurnal Variation of Nitrogen Dioxide</a:t>
            </a:r>
            <a:endParaRPr lang="zh-CN" altLang="en-US" dirty="0">
              <a:latin typeface="Times New Roman" pitchFamily="18" charset="0"/>
              <a:cs typeface="Times New Roman" pitchFamily="18" charset="0"/>
            </a:endParaRPr>
          </a:p>
        </p:txBody>
      </p:sp>
      <p:sp>
        <p:nvSpPr>
          <p:cNvPr id="3" name="副标题 2"/>
          <p:cNvSpPr>
            <a:spLocks noGrp="1"/>
          </p:cNvSpPr>
          <p:nvPr>
            <p:ph type="subTitle" idx="1"/>
          </p:nvPr>
        </p:nvSpPr>
        <p:spPr/>
        <p:txBody>
          <a:bodyPr/>
          <a:lstStyle/>
          <a:p>
            <a:r>
              <a:rPr lang="en-US" altLang="zh-CN" dirty="0" err="1" smtClean="0">
                <a:latin typeface="Times New Roman" pitchFamily="18" charset="0"/>
                <a:cs typeface="Times New Roman" pitchFamily="18" charset="0"/>
              </a:rPr>
              <a:t>Jianfeng</a:t>
            </a:r>
            <a:r>
              <a:rPr lang="en-US" altLang="zh-CN" dirty="0" smtClean="0">
                <a:latin typeface="Times New Roman" pitchFamily="18" charset="0"/>
                <a:cs typeface="Times New Roman" pitchFamily="18" charset="0"/>
              </a:rPr>
              <a:t> Li</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9535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r>
              <a:rPr lang="en-US" altLang="zh-CN" sz="3200" dirty="0" smtClean="0">
                <a:latin typeface="Times New Roman" pitchFamily="18" charset="0"/>
                <a:cs typeface="Times New Roman" pitchFamily="18" charset="0"/>
              </a:rPr>
              <a:t>Anthropogenic </a:t>
            </a:r>
            <a:r>
              <a:rPr lang="en-US" altLang="zh-CN" sz="3200" dirty="0" err="1" smtClean="0">
                <a:latin typeface="Times New Roman" pitchFamily="18" charset="0"/>
                <a:cs typeface="Times New Roman" pitchFamily="18" charset="0"/>
              </a:rPr>
              <a:t>NOx</a:t>
            </a:r>
            <a:r>
              <a:rPr lang="en-US" altLang="zh-CN" sz="3200" dirty="0" smtClean="0">
                <a:latin typeface="Times New Roman" pitchFamily="18" charset="0"/>
                <a:cs typeface="Times New Roman" pitchFamily="18" charset="0"/>
              </a:rPr>
              <a:t> emission Diurnal Variation</a:t>
            </a:r>
            <a:endParaRPr lang="zh-CN" altLang="en-US" sz="3200" dirty="0">
              <a:latin typeface="Times New Roman" pitchFamily="18" charset="0"/>
              <a:cs typeface="Times New Roman" pitchFamily="18" charset="0"/>
            </a:endParaRP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Results and Analysis</a:t>
            </a:r>
            <a:endParaRPr lang="zh-CN" altLang="en-US" dirty="0">
              <a:latin typeface="Times New Roman" pitchFamily="18" charset="0"/>
              <a:cs typeface="Times New Roman" pitchFamily="18" charset="0"/>
            </a:endParaRPr>
          </a:p>
        </p:txBody>
      </p:sp>
      <p:graphicFrame>
        <p:nvGraphicFramePr>
          <p:cNvPr id="5" name="图表 4"/>
          <p:cNvGraphicFramePr>
            <a:graphicFrameLocks/>
          </p:cNvGraphicFramePr>
          <p:nvPr>
            <p:extLst>
              <p:ext uri="{D42A27DB-BD31-4B8C-83A1-F6EECF244321}">
                <p14:modId xmlns:p14="http://schemas.microsoft.com/office/powerpoint/2010/main" val="1609814356"/>
              </p:ext>
            </p:extLst>
          </p:nvPr>
        </p:nvGraphicFramePr>
        <p:xfrm>
          <a:off x="107504" y="1124744"/>
          <a:ext cx="6624736" cy="53375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70240" y="1628800"/>
            <a:ext cx="2555776" cy="3970318"/>
          </a:xfrm>
          <a:prstGeom prst="rect">
            <a:avLst/>
          </a:prstGeom>
          <a:noFill/>
        </p:spPr>
        <p:txBody>
          <a:bodyPr wrap="square" rtlCol="0">
            <a:spAutoFit/>
          </a:bodyPr>
          <a:lstStyle/>
          <a:p>
            <a:pPr marL="342900" indent="-342900">
              <a:buAutoNum type="arabicPeriod"/>
            </a:pPr>
            <a:r>
              <a:rPr lang="en-US" altLang="zh-CN" dirty="0" smtClean="0">
                <a:latin typeface="Times New Roman" pitchFamily="18" charset="0"/>
                <a:cs typeface="Times New Roman" pitchFamily="18" charset="0"/>
              </a:rPr>
              <a:t>High </a:t>
            </a:r>
            <a:r>
              <a:rPr lang="en-US" altLang="zh-CN" dirty="0" err="1" smtClean="0">
                <a:latin typeface="Times New Roman" pitchFamily="18" charset="0"/>
                <a:cs typeface="Times New Roman" pitchFamily="18" charset="0"/>
              </a:rPr>
              <a:t>NOx</a:t>
            </a:r>
            <a:r>
              <a:rPr lang="en-US" altLang="zh-CN" dirty="0" smtClean="0">
                <a:latin typeface="Times New Roman" pitchFamily="18" charset="0"/>
                <a:cs typeface="Times New Roman" pitchFamily="18" charset="0"/>
              </a:rPr>
              <a:t> emissions in daytime and low emissions at night.</a:t>
            </a:r>
          </a:p>
          <a:p>
            <a:pPr marL="342900" indent="-342900">
              <a:buAutoNum type="arabicPeriod"/>
            </a:pPr>
            <a:r>
              <a:rPr lang="en-US" altLang="zh-CN" dirty="0" smtClean="0">
                <a:latin typeface="Times New Roman" pitchFamily="18" charset="0"/>
                <a:cs typeface="Times New Roman" pitchFamily="18" charset="0"/>
              </a:rPr>
              <a:t>Rush hour: 8 - 9 am; 5 – 6 pm</a:t>
            </a:r>
          </a:p>
          <a:p>
            <a:pPr marL="342900" indent="-342900">
              <a:buAutoNum type="arabicPeriod"/>
            </a:pPr>
            <a:r>
              <a:rPr lang="en-US" altLang="zh-CN" dirty="0" smtClean="0">
                <a:latin typeface="Times New Roman" pitchFamily="18" charset="0"/>
                <a:cs typeface="Times New Roman" pitchFamily="18" charset="0"/>
              </a:rPr>
              <a:t>Area sources contribute most of the emissions.</a:t>
            </a:r>
          </a:p>
          <a:p>
            <a:pPr marL="342900" indent="-342900">
              <a:buAutoNum type="arabicPeriod"/>
            </a:pPr>
            <a:r>
              <a:rPr lang="en-US" altLang="zh-CN" dirty="0" smtClean="0">
                <a:latin typeface="Times New Roman" pitchFamily="18" charset="0"/>
                <a:cs typeface="Times New Roman" pitchFamily="18" charset="0"/>
              </a:rPr>
              <a:t>Point sources with stack height over 50 m contribute 16% of the total emissions; those over 100 m contribute 11%.</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1352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9776"/>
            <a:ext cx="8229600" cy="1143000"/>
          </a:xfrm>
        </p:spPr>
        <p:txBody>
          <a:bodyPr>
            <a:noAutofit/>
          </a:bodyPr>
          <a:lstStyle/>
          <a:p>
            <a:r>
              <a:rPr lang="en-US" altLang="zh-CN" sz="3200" dirty="0" smtClean="0">
                <a:latin typeface="Times New Roman" pitchFamily="18" charset="0"/>
                <a:cs typeface="Times New Roman" pitchFamily="18" charset="0"/>
              </a:rPr>
              <a:t>Surface concentration diurnal variation of NO2</a:t>
            </a:r>
            <a:endParaRPr lang="zh-CN" altLang="en-US" sz="3200" dirty="0">
              <a:latin typeface="Times New Roman" pitchFamily="18" charset="0"/>
              <a:cs typeface="Times New Roman" pitchFamily="18" charset="0"/>
            </a:endParaRP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Results and Analysis</a:t>
            </a:r>
            <a:endParaRPr lang="zh-CN" altLang="en-US" dirty="0">
              <a:latin typeface="Times New Roman" pitchFamily="18" charset="0"/>
              <a:cs typeface="Times New Roman" pitchFamily="18" charset="0"/>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6173" t="17778" r="16576" b="8002"/>
          <a:stretch/>
        </p:blipFill>
        <p:spPr>
          <a:xfrm>
            <a:off x="251520" y="1916832"/>
            <a:ext cx="3641741" cy="3498805"/>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926" t="18427" r="16666" b="8889"/>
          <a:stretch/>
        </p:blipFill>
        <p:spPr>
          <a:xfrm>
            <a:off x="4355976" y="1916832"/>
            <a:ext cx="3726160" cy="3498804"/>
          </a:xfrm>
          <a:prstGeom prst="rect">
            <a:avLst/>
          </a:prstGeom>
        </p:spPr>
      </p:pic>
      <p:sp>
        <p:nvSpPr>
          <p:cNvPr id="3" name="TextBox 2"/>
          <p:cNvSpPr txBox="1"/>
          <p:nvPr/>
        </p:nvSpPr>
        <p:spPr>
          <a:xfrm>
            <a:off x="1900784" y="1479435"/>
            <a:ext cx="727000"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NO2</a:t>
            </a:r>
            <a:endParaRPr lang="zh-CN" altLang="en-US" dirty="0">
              <a:latin typeface="Times New Roman" pitchFamily="18" charset="0"/>
              <a:cs typeface="Times New Roman" pitchFamily="18" charset="0"/>
            </a:endParaRPr>
          </a:p>
        </p:txBody>
      </p:sp>
      <p:sp>
        <p:nvSpPr>
          <p:cNvPr id="8" name="TextBox 7"/>
          <p:cNvSpPr txBox="1"/>
          <p:nvPr/>
        </p:nvSpPr>
        <p:spPr>
          <a:xfrm>
            <a:off x="6049640" y="1448769"/>
            <a:ext cx="538584" cy="369332"/>
          </a:xfrm>
          <a:prstGeom prst="rect">
            <a:avLst/>
          </a:prstGeom>
          <a:noFill/>
        </p:spPr>
        <p:txBody>
          <a:bodyPr wrap="square" rtlCol="0">
            <a:spAutoFit/>
          </a:bodyPr>
          <a:lstStyle/>
          <a:p>
            <a:r>
              <a:rPr lang="en-US" altLang="zh-CN" dirty="0">
                <a:latin typeface="Times New Roman" pitchFamily="18" charset="0"/>
                <a:cs typeface="Times New Roman" pitchFamily="18" charset="0"/>
              </a:rPr>
              <a:t>O3</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33316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Vertical profile variations in daytime</a:t>
            </a:r>
            <a:endParaRPr lang="zh-CN" altLang="en-US" dirty="0">
              <a:latin typeface="Times New Roman" pitchFamily="18" charset="0"/>
              <a:cs typeface="Times New Roman" pitchFamily="18" charset="0"/>
            </a:endParaRP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Results and Analysis</a:t>
            </a:r>
            <a:endParaRPr lang="zh-CN" altLang="en-US" dirty="0">
              <a:latin typeface="Times New Roman" pitchFamily="18" charset="0"/>
              <a:cs typeface="Times New Roman" pitchFamily="18" charset="0"/>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5432" t="17531" r="15309" b="7778"/>
          <a:stretch/>
        </p:blipFill>
        <p:spPr>
          <a:xfrm>
            <a:off x="4716016" y="2060848"/>
            <a:ext cx="3973413" cy="3744415"/>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803" t="17285" r="15309" b="8024"/>
          <a:stretch/>
        </p:blipFill>
        <p:spPr>
          <a:xfrm>
            <a:off x="539552" y="2060848"/>
            <a:ext cx="3954844" cy="3744416"/>
          </a:xfrm>
          <a:prstGeom prst="rect">
            <a:avLst/>
          </a:prstGeom>
        </p:spPr>
      </p:pic>
      <p:sp>
        <p:nvSpPr>
          <p:cNvPr id="3" name="TextBox 2"/>
          <p:cNvSpPr txBox="1"/>
          <p:nvPr/>
        </p:nvSpPr>
        <p:spPr>
          <a:xfrm>
            <a:off x="2123728" y="1628800"/>
            <a:ext cx="936104"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Aircraft</a:t>
            </a:r>
            <a:endParaRPr lang="zh-CN" altLang="en-US" dirty="0">
              <a:latin typeface="Times New Roman" pitchFamily="18" charset="0"/>
              <a:cs typeface="Times New Roman" pitchFamily="18" charset="0"/>
            </a:endParaRPr>
          </a:p>
        </p:txBody>
      </p:sp>
      <p:sp>
        <p:nvSpPr>
          <p:cNvPr id="7" name="TextBox 6"/>
          <p:cNvSpPr txBox="1"/>
          <p:nvPr/>
        </p:nvSpPr>
        <p:spPr>
          <a:xfrm>
            <a:off x="5766618" y="1596534"/>
            <a:ext cx="1872208" cy="369332"/>
          </a:xfrm>
          <a:prstGeom prst="rect">
            <a:avLst/>
          </a:prstGeom>
          <a:noFill/>
        </p:spPr>
        <p:txBody>
          <a:bodyPr wrap="square" rtlCol="0">
            <a:spAutoFit/>
          </a:bodyPr>
          <a:lstStyle/>
          <a:p>
            <a:r>
              <a:rPr lang="en-US" altLang="zh-CN" dirty="0">
                <a:latin typeface="Times New Roman" pitchFamily="18" charset="0"/>
                <a:cs typeface="Times New Roman" pitchFamily="18" charset="0"/>
              </a:rPr>
              <a:t>REAM</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2548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147248" cy="994122"/>
          </a:xfrm>
        </p:spPr>
        <p:txBody>
          <a:bodyPr>
            <a:normAutofit/>
          </a:bodyPr>
          <a:lstStyle/>
          <a:p>
            <a:r>
              <a:rPr lang="en-US" altLang="zh-CN" sz="3600" dirty="0" smtClean="0">
                <a:latin typeface="Times New Roman" pitchFamily="18" charset="0"/>
                <a:cs typeface="Times New Roman" pitchFamily="18" charset="0"/>
              </a:rPr>
              <a:t>NO2 Column variations</a:t>
            </a:r>
            <a:endParaRPr lang="zh-CN" altLang="en-US" sz="3600" dirty="0">
              <a:latin typeface="Times New Roman" pitchFamily="18" charset="0"/>
              <a:cs typeface="Times New Roman" pitchFamily="18" charset="0"/>
            </a:endParaRP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Results and Analysis</a:t>
            </a:r>
            <a:endParaRPr lang="zh-CN" altLang="en-US" dirty="0">
              <a:latin typeface="Times New Roman" pitchFamily="18" charset="0"/>
              <a:cs typeface="Times New Roman" pitchFamily="18" charset="0"/>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5802" t="17778" r="16543" b="7901"/>
          <a:stretch/>
        </p:blipFill>
        <p:spPr>
          <a:xfrm>
            <a:off x="1720127" y="1412776"/>
            <a:ext cx="5246795" cy="5021573"/>
          </a:xfrm>
          <a:prstGeom prst="rect">
            <a:avLst/>
          </a:prstGeom>
        </p:spPr>
      </p:pic>
    </p:spTree>
    <p:extLst>
      <p:ext uri="{BB962C8B-B14F-4D97-AF65-F5344CB8AC3E}">
        <p14:creationId xmlns:p14="http://schemas.microsoft.com/office/powerpoint/2010/main" val="79222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en-US" altLang="zh-CN" dirty="0" smtClean="0">
                <a:latin typeface="Times New Roman" pitchFamily="18" charset="0"/>
                <a:cs typeface="Times New Roman" pitchFamily="18" charset="0"/>
              </a:rPr>
              <a:t>outline</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457200" y="1412776"/>
            <a:ext cx="8229600" cy="4525963"/>
          </a:xfrm>
        </p:spPr>
        <p:txBody>
          <a:bodyPr/>
          <a:lstStyle/>
          <a:p>
            <a:r>
              <a:rPr lang="en-US" altLang="zh-CN" dirty="0" smtClean="0">
                <a:latin typeface="Times New Roman" pitchFamily="18" charset="0"/>
                <a:cs typeface="Times New Roman" pitchFamily="18" charset="0"/>
              </a:rPr>
              <a:t>1. Introduction</a:t>
            </a: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2. </a:t>
            </a:r>
            <a:r>
              <a:rPr lang="en-US" altLang="zh-CN" dirty="0">
                <a:latin typeface="Times New Roman" pitchFamily="18" charset="0"/>
                <a:cs typeface="Times New Roman" pitchFamily="18" charset="0"/>
              </a:rPr>
              <a:t>D</a:t>
            </a:r>
            <a:r>
              <a:rPr lang="en-US" altLang="zh-CN" dirty="0" smtClean="0">
                <a:latin typeface="Times New Roman" pitchFamily="18" charset="0"/>
                <a:cs typeface="Times New Roman" pitchFamily="18" charset="0"/>
              </a:rPr>
              <a:t>atasets, Methods and Model</a:t>
            </a: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3. Results and </a:t>
            </a:r>
            <a:r>
              <a:rPr lang="en-US" altLang="zh-CN" dirty="0">
                <a:latin typeface="Times New Roman" pitchFamily="18" charset="0"/>
                <a:cs typeface="Times New Roman" pitchFamily="18" charset="0"/>
              </a:rPr>
              <a:t>A</a:t>
            </a:r>
            <a:r>
              <a:rPr lang="en-US" altLang="zh-CN" dirty="0" smtClean="0">
                <a:latin typeface="Times New Roman" pitchFamily="18" charset="0"/>
                <a:cs typeface="Times New Roman" pitchFamily="18" charset="0"/>
              </a:rPr>
              <a:t>nalysis</a:t>
            </a: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4. Conclusion</a:t>
            </a:r>
          </a:p>
          <a:p>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90844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4624"/>
            <a:ext cx="8136904" cy="720080"/>
          </a:xfrm>
        </p:spPr>
        <p:txBody>
          <a:bodyPr>
            <a:noAutofit/>
          </a:bodyPr>
          <a:lstStyle/>
          <a:p>
            <a:r>
              <a:rPr lang="en-US" altLang="zh-CN" dirty="0" smtClean="0">
                <a:latin typeface="Times New Roman" pitchFamily="18" charset="0"/>
                <a:cs typeface="Times New Roman" pitchFamily="18" charset="0"/>
              </a:rPr>
              <a:t>Introduction</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467544" y="1124744"/>
            <a:ext cx="8280920" cy="4968552"/>
          </a:xfrm>
        </p:spPr>
        <p:txBody>
          <a:bodyPr>
            <a:noAutofit/>
          </a:bodyPr>
          <a:lstStyle/>
          <a:p>
            <a:r>
              <a:rPr lang="en-US" altLang="zh-CN" sz="2800" dirty="0" smtClean="0">
                <a:latin typeface="Times New Roman" pitchFamily="18" charset="0"/>
                <a:cs typeface="Times New Roman" pitchFamily="18" charset="0"/>
              </a:rPr>
              <a:t>Catalytic ozone destruction in the upper troposphere and lower stratosphere.</a:t>
            </a:r>
          </a:p>
          <a:p>
            <a:r>
              <a:rPr lang="en-US" altLang="zh-CN" sz="2800" dirty="0" smtClean="0">
                <a:latin typeface="Times New Roman" pitchFamily="18" charset="0"/>
                <a:cs typeface="Times New Roman" pitchFamily="18" charset="0"/>
              </a:rPr>
              <a:t>Partly control the oxidizing capacity of the troposphere and the abundance of lower tropospheric ozone, which directly affect air quality and human health.</a:t>
            </a:r>
          </a:p>
          <a:p>
            <a:r>
              <a:rPr lang="en-US" altLang="zh-CN" sz="2800" dirty="0" smtClean="0">
                <a:latin typeface="Times New Roman" pitchFamily="18" charset="0"/>
                <a:cs typeface="Times New Roman" pitchFamily="18" charset="0"/>
              </a:rPr>
              <a:t>Contribution to nitrate aerosols.</a:t>
            </a:r>
          </a:p>
          <a:p>
            <a:r>
              <a:rPr lang="en-US" altLang="zh-CN" sz="2800" dirty="0" smtClean="0">
                <a:latin typeface="Times New Roman" pitchFamily="18" charset="0"/>
                <a:cs typeface="Times New Roman" pitchFamily="18" charset="0"/>
              </a:rPr>
              <a:t>Anthropogenic sources (fossil fuel combustion) contribute up to about 80% in local urban environments.</a:t>
            </a:r>
            <a:endParaRPr lang="zh-CN"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84352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28682"/>
            <a:ext cx="8856984" cy="940078"/>
          </a:xfrm>
        </p:spPr>
        <p:txBody>
          <a:bodyPr>
            <a:normAutofit fontScale="90000"/>
          </a:bodyPr>
          <a:lstStyle/>
          <a:p>
            <a:r>
              <a:rPr lang="en-US" altLang="zh-CN" dirty="0" smtClean="0">
                <a:latin typeface="Times New Roman" pitchFamily="18" charset="0"/>
                <a:cs typeface="Times New Roman" pitchFamily="18" charset="0"/>
              </a:rPr>
              <a:t>2011 DISCOVER-AQ Campaign Flights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467544" y="1196752"/>
            <a:ext cx="8208912" cy="2304256"/>
          </a:xfrm>
        </p:spPr>
        <p:txBody>
          <a:bodyPr>
            <a:normAutofit/>
          </a:bodyPr>
          <a:lstStyle/>
          <a:p>
            <a:r>
              <a:rPr lang="en-US" altLang="zh-CN" sz="2400" dirty="0" smtClean="0">
                <a:latin typeface="Times New Roman" pitchFamily="18" charset="0"/>
                <a:cs typeface="Times New Roman" pitchFamily="18" charset="0"/>
              </a:rPr>
              <a:t>Location: Baltimore-Washington, D.C.</a:t>
            </a:r>
          </a:p>
          <a:p>
            <a:r>
              <a:rPr lang="en-US" altLang="zh-CN" sz="2400" dirty="0" smtClean="0">
                <a:latin typeface="Times New Roman" pitchFamily="18" charset="0"/>
                <a:cs typeface="Times New Roman" pitchFamily="18" charset="0"/>
              </a:rPr>
              <a:t>Time: June 27 to July 31, 2011</a:t>
            </a:r>
          </a:p>
          <a:p>
            <a:r>
              <a:rPr lang="en-US" altLang="zh-CN" sz="2400" dirty="0" smtClean="0">
                <a:latin typeface="Times New Roman" pitchFamily="18" charset="0"/>
                <a:cs typeface="Times New Roman" pitchFamily="18" charset="0"/>
              </a:rPr>
              <a:t>P3-B: NCAR 4-channel </a:t>
            </a:r>
            <a:r>
              <a:rPr lang="en-US" altLang="zh-CN" sz="2400" dirty="0" err="1" smtClean="0">
                <a:latin typeface="Times New Roman" pitchFamily="18" charset="0"/>
                <a:cs typeface="Times New Roman" pitchFamily="18" charset="0"/>
              </a:rPr>
              <a:t>Chemiuminescence</a:t>
            </a:r>
            <a:r>
              <a:rPr lang="en-US" altLang="zh-CN" sz="2400" dirty="0" smtClean="0">
                <a:latin typeface="Times New Roman" pitchFamily="18" charset="0"/>
                <a:cs typeface="Times New Roman" pitchFamily="18" charset="0"/>
              </a:rPr>
              <a:t> Instrument</a:t>
            </a:r>
          </a:p>
          <a:p>
            <a:r>
              <a:rPr lang="en-US" altLang="zh-CN" sz="2400" dirty="0">
                <a:latin typeface="Times New Roman" pitchFamily="18" charset="0"/>
                <a:cs typeface="Times New Roman" pitchFamily="18" charset="0"/>
              </a:rPr>
              <a:t>6</a:t>
            </a:r>
            <a:r>
              <a:rPr lang="en-US" altLang="zh-CN" sz="2400" dirty="0" smtClean="0">
                <a:latin typeface="Times New Roman" pitchFamily="18" charset="0"/>
                <a:cs typeface="Times New Roman" pitchFamily="18" charset="0"/>
              </a:rPr>
              <a:t> sites: Beltsville, </a:t>
            </a:r>
            <a:r>
              <a:rPr lang="en-US" altLang="zh-CN" sz="2400" dirty="0" err="1" smtClean="0">
                <a:latin typeface="Times New Roman" pitchFamily="18" charset="0"/>
                <a:cs typeface="Times New Roman" pitchFamily="18" charset="0"/>
              </a:rPr>
              <a:t>Padonia</a:t>
            </a:r>
            <a:r>
              <a:rPr lang="en-US" altLang="zh-CN" sz="2400" dirty="0" smtClean="0">
                <a:latin typeface="Times New Roman" pitchFamily="18" charset="0"/>
                <a:cs typeface="Times New Roman" pitchFamily="18" charset="0"/>
              </a:rPr>
              <a:t>, </a:t>
            </a:r>
            <a:r>
              <a:rPr lang="en-US" altLang="zh-CN" sz="2400" dirty="0" err="1" smtClean="0">
                <a:latin typeface="Times New Roman" pitchFamily="18" charset="0"/>
                <a:cs typeface="Times New Roman" pitchFamily="18" charset="0"/>
              </a:rPr>
              <a:t>Fairhill</a:t>
            </a:r>
            <a:r>
              <a:rPr lang="en-US" altLang="zh-CN" sz="2400" dirty="0" smtClean="0">
                <a:latin typeface="Times New Roman" pitchFamily="18" charset="0"/>
                <a:cs typeface="Times New Roman" pitchFamily="18" charset="0"/>
              </a:rPr>
              <a:t>, </a:t>
            </a:r>
            <a:r>
              <a:rPr lang="en-US" altLang="zh-CN" sz="2400" dirty="0" err="1" smtClean="0">
                <a:latin typeface="Times New Roman" pitchFamily="18" charset="0"/>
                <a:cs typeface="Times New Roman" pitchFamily="18" charset="0"/>
              </a:rPr>
              <a:t>Aldino</a:t>
            </a:r>
            <a:r>
              <a:rPr lang="en-US" altLang="zh-CN" sz="2400" dirty="0" smtClean="0">
                <a:latin typeface="Times New Roman" pitchFamily="18" charset="0"/>
                <a:cs typeface="Times New Roman" pitchFamily="18" charset="0"/>
              </a:rPr>
              <a:t>, Edgewood and Essex</a:t>
            </a:r>
            <a:endParaRPr lang="zh-CN" altLang="en-US" sz="2400" dirty="0"/>
          </a:p>
          <a:p>
            <a:endParaRPr lang="zh-CN" altLang="en-US" sz="2400" dirty="0">
              <a:latin typeface="Times New Roman" pitchFamily="18" charset="0"/>
              <a:cs typeface="Times New Roman" pitchFamily="18" charset="0"/>
            </a:endParaRP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Datasets, Method and Model</a:t>
            </a:r>
            <a:endParaRPr lang="zh-CN" altLang="en-US" dirty="0">
              <a:latin typeface="Times New Roman" pitchFamily="18" charset="0"/>
              <a:cs typeface="Times New Roman" pitchFamily="18" charset="0"/>
            </a:endParaRPr>
          </a:p>
        </p:txBody>
      </p:sp>
      <p:pic>
        <p:nvPicPr>
          <p:cNvPr id="1025" name="Picture 1" descr="C:\Users\li\AppData\Roaming\Tencent\Users\3033048726\QQ\WinTemp\RichOle\9TJTV5TT%(Q8JAZR@BH$SY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3673" y="3573016"/>
            <a:ext cx="3807223" cy="268262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148063" y="6309320"/>
            <a:ext cx="3602833" cy="553998"/>
          </a:xfrm>
          <a:prstGeom prst="rect">
            <a:avLst/>
          </a:prstGeom>
        </p:spPr>
        <p:txBody>
          <a:bodyPr wrap="square">
            <a:spAutoFit/>
          </a:bodyPr>
          <a:lstStyle/>
          <a:p>
            <a:r>
              <a:rPr lang="en-US" altLang="zh-CN" sz="1000" dirty="0">
                <a:latin typeface="Times New Roman" pitchFamily="18" charset="0"/>
                <a:cs typeface="Times New Roman" pitchFamily="18" charset="0"/>
              </a:rPr>
              <a:t>http://discover-aq.larc.nasa.gov/pdf/2010STM/Weinheimer20101005_DISCOVERAQ_AJW.pdf</a:t>
            </a:r>
            <a:endParaRPr lang="zh-CN" altLang="en-US" sz="1000" dirty="0">
              <a:latin typeface="Times New Roman" pitchFamily="18" charset="0"/>
              <a:cs typeface="Times New Roman" pitchFamily="18" charset="0"/>
            </a:endParaRPr>
          </a:p>
        </p:txBody>
      </p:sp>
      <p:pic>
        <p:nvPicPr>
          <p:cNvPr id="1026" name="Picture 2" descr="C:\Users\li\AppData\Roaming\Tencent\Users\3033048726\QQ\WinTemp\RichOle\[B1VWEBQE1{F3(RELGN~N[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573016"/>
            <a:ext cx="3648954" cy="2728919"/>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834645" y="6386264"/>
            <a:ext cx="3456384" cy="400110"/>
          </a:xfrm>
          <a:prstGeom prst="rect">
            <a:avLst/>
          </a:prstGeom>
        </p:spPr>
        <p:txBody>
          <a:bodyPr wrap="square">
            <a:spAutoFit/>
          </a:bodyPr>
          <a:lstStyle/>
          <a:p>
            <a:r>
              <a:rPr lang="en-US" altLang="zh-CN" sz="1000" dirty="0">
                <a:latin typeface="Times New Roman" pitchFamily="18" charset="0"/>
                <a:cs typeface="Times New Roman" pitchFamily="18" charset="0"/>
              </a:rPr>
              <a:t>http://www-air.larc.nasa.gov/missions/discover-aq/docs/pub/AMS_Berkoff_Finalv2.pdf</a:t>
            </a:r>
            <a:endParaRPr lang="zh-CN" alt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211773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Times New Roman" pitchFamily="18" charset="0"/>
                <a:cs typeface="Times New Roman" pitchFamily="18" charset="0"/>
              </a:rPr>
              <a:t>Ground-based instruments: Pandora</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457200" y="1268761"/>
            <a:ext cx="8291264" cy="2880320"/>
          </a:xfrm>
        </p:spPr>
        <p:txBody>
          <a:bodyPr>
            <a:normAutofit/>
          </a:bodyPr>
          <a:lstStyle/>
          <a:p>
            <a:r>
              <a:rPr lang="en-US" altLang="zh-CN" sz="2400" dirty="0" smtClean="0">
                <a:latin typeface="Times New Roman" pitchFamily="18" charset="0"/>
                <a:cs typeface="Times New Roman" pitchFamily="18" charset="0"/>
              </a:rPr>
              <a:t>A small spectrometer system: measure sun and sky radiance from 270 to 530 nm in 0.5 nm steps with a 1.6</a:t>
            </a:r>
            <a:r>
              <a:rPr lang="en-US" altLang="zh-CN" sz="2400" dirty="0" smtClean="0">
                <a:latin typeface="Times New Roman" pitchFamily="18" charset="0"/>
                <a:ea typeface="宋体"/>
                <a:cs typeface="Times New Roman" pitchFamily="18" charset="0"/>
              </a:rPr>
              <a:t>º</a:t>
            </a:r>
            <a:r>
              <a:rPr lang="en-US" altLang="zh-CN" sz="2400" dirty="0" smtClean="0">
                <a:latin typeface="Times New Roman" pitchFamily="18" charset="0"/>
                <a:cs typeface="Times New Roman" pitchFamily="18" charset="0"/>
              </a:rPr>
              <a:t> field of view; pointing at the sun, the moon, or the </a:t>
            </a:r>
            <a:r>
              <a:rPr lang="en-US" altLang="zh-CN" sz="2400" dirty="0">
                <a:latin typeface="Times New Roman" pitchFamily="18" charset="0"/>
                <a:cs typeface="Times New Roman" pitchFamily="18" charset="0"/>
              </a:rPr>
              <a:t>sky; </a:t>
            </a:r>
            <a:r>
              <a:rPr lang="en-US" altLang="zh-CN" sz="2400" dirty="0" smtClean="0">
                <a:latin typeface="Times New Roman" pitchFamily="18" charset="0"/>
                <a:cs typeface="Times New Roman" pitchFamily="18" charset="0"/>
              </a:rPr>
              <a:t>NO2 </a:t>
            </a:r>
            <a:r>
              <a:rPr lang="en-US" altLang="zh-CN" sz="2400" dirty="0">
                <a:latin typeface="Times New Roman" pitchFamily="18" charset="0"/>
                <a:cs typeface="Times New Roman" pitchFamily="18" charset="0"/>
              </a:rPr>
              <a:t>(370 nm – 500 nm)</a:t>
            </a:r>
          </a:p>
          <a:p>
            <a:r>
              <a:rPr lang="en-US" altLang="zh-CN" sz="2400" dirty="0" smtClean="0">
                <a:latin typeface="Times New Roman" pitchFamily="18" charset="0"/>
                <a:cs typeface="Times New Roman" pitchFamily="18" charset="0"/>
              </a:rPr>
              <a:t>1% accuracy and 0.1% precision</a:t>
            </a:r>
          </a:p>
          <a:p>
            <a:r>
              <a:rPr lang="en-US" altLang="zh-CN" sz="2400" dirty="0" smtClean="0">
                <a:latin typeface="Times New Roman" pitchFamily="18" charset="0"/>
                <a:cs typeface="Times New Roman" pitchFamily="18" charset="0"/>
              </a:rPr>
              <a:t>12 Pandora sites: USNA, UMCP, UMBC, SERC, </a:t>
            </a:r>
            <a:r>
              <a:rPr lang="en-US" altLang="zh-CN" sz="2400" dirty="0" err="1" smtClean="0">
                <a:latin typeface="Times New Roman" pitchFamily="18" charset="0"/>
                <a:cs typeface="Times New Roman" pitchFamily="18" charset="0"/>
              </a:rPr>
              <a:t>Padonia</a:t>
            </a:r>
            <a:r>
              <a:rPr lang="en-US" altLang="zh-CN" sz="2400" dirty="0" smtClean="0">
                <a:latin typeface="Times New Roman" pitchFamily="18" charset="0"/>
                <a:cs typeface="Times New Roman" pitchFamily="18" charset="0"/>
              </a:rPr>
              <a:t>, </a:t>
            </a:r>
            <a:r>
              <a:rPr lang="en-US" altLang="zh-CN" sz="2400" dirty="0" err="1" smtClean="0">
                <a:latin typeface="Times New Roman" pitchFamily="18" charset="0"/>
                <a:cs typeface="Times New Roman" pitchFamily="18" charset="0"/>
              </a:rPr>
              <a:t>Oldtown</a:t>
            </a:r>
            <a:r>
              <a:rPr lang="en-US" altLang="zh-CN" sz="2400" dirty="0" smtClean="0">
                <a:latin typeface="Times New Roman" pitchFamily="18" charset="0"/>
                <a:cs typeface="Times New Roman" pitchFamily="18" charset="0"/>
              </a:rPr>
              <a:t>, GSFC, </a:t>
            </a:r>
            <a:r>
              <a:rPr lang="en-US" altLang="zh-CN" sz="2400" dirty="0" err="1" smtClean="0">
                <a:latin typeface="Times New Roman" pitchFamily="18" charset="0"/>
                <a:cs typeface="Times New Roman" pitchFamily="18" charset="0"/>
              </a:rPr>
              <a:t>Fairhill</a:t>
            </a:r>
            <a:r>
              <a:rPr lang="en-US" altLang="zh-CN" sz="2400" dirty="0" smtClean="0">
                <a:latin typeface="Times New Roman" pitchFamily="18" charset="0"/>
                <a:cs typeface="Times New Roman" pitchFamily="18" charset="0"/>
              </a:rPr>
              <a:t>, Essex, Edgewood, Beltsville, </a:t>
            </a:r>
            <a:r>
              <a:rPr lang="en-US" altLang="zh-CN" sz="2400" dirty="0" err="1" smtClean="0">
                <a:latin typeface="Times New Roman" pitchFamily="18" charset="0"/>
                <a:cs typeface="Times New Roman" pitchFamily="18" charset="0"/>
              </a:rPr>
              <a:t>Aldino</a:t>
            </a:r>
            <a:endParaRPr lang="zh-CN" altLang="en-US" sz="2400" dirty="0">
              <a:latin typeface="Times New Roman" pitchFamily="18" charset="0"/>
              <a:cs typeface="Times New Roman" pitchFamily="18" charset="0"/>
            </a:endParaRP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Datasets, Method and Model</a:t>
            </a:r>
            <a:endParaRPr lang="zh-CN" altLang="en-US" dirty="0">
              <a:latin typeface="Times New Roman" pitchFamily="18" charset="0"/>
              <a:cs typeface="Times New Roman" pitchFamily="18" charset="0"/>
            </a:endParaRPr>
          </a:p>
        </p:txBody>
      </p:sp>
      <p:pic>
        <p:nvPicPr>
          <p:cNvPr id="2049" name="Picture 1" descr="C:\Users\li\AppData\Roaming\Tencent\Users\3033048726\QQ\WinTemp\RichOle\@AUM[$KFIZHR1NH]67DH$J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65572"/>
            <a:ext cx="6192688" cy="2394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928" y="6460154"/>
            <a:ext cx="2698080"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Jay Herman et al. 2009</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19376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69332"/>
            <a:ext cx="8651304" cy="634082"/>
          </a:xfrm>
        </p:spPr>
        <p:txBody>
          <a:bodyPr>
            <a:normAutofit fontScale="90000"/>
          </a:bodyPr>
          <a:lstStyle/>
          <a:p>
            <a:r>
              <a:rPr lang="en-US" altLang="zh-CN" dirty="0" smtClean="0">
                <a:latin typeface="Times New Roman" pitchFamily="18" charset="0"/>
                <a:cs typeface="Times New Roman" pitchFamily="18" charset="0"/>
              </a:rPr>
              <a:t>Satellite datasets: GOME2 NO2 Products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395536" y="1124745"/>
            <a:ext cx="8064896" cy="3384375"/>
          </a:xfrm>
        </p:spPr>
        <p:txBody>
          <a:bodyPr>
            <a:normAutofit lnSpcReduction="10000"/>
          </a:bodyPr>
          <a:lstStyle/>
          <a:p>
            <a:r>
              <a:rPr lang="en-US" altLang="zh-CN" sz="2400" dirty="0" smtClean="0">
                <a:latin typeface="Times New Roman" pitchFamily="18" charset="0"/>
                <a:cs typeface="Times New Roman" pitchFamily="18" charset="0"/>
              </a:rPr>
              <a:t>Global Ozone Monitoring Experiment-2 (GOME2) is a optical spectrometer onboard the </a:t>
            </a:r>
            <a:r>
              <a:rPr lang="en-US" altLang="zh-CN" sz="2400" dirty="0" err="1" smtClean="0">
                <a:latin typeface="Times New Roman" pitchFamily="18" charset="0"/>
                <a:cs typeface="Times New Roman" pitchFamily="18" charset="0"/>
              </a:rPr>
              <a:t>MetOp</a:t>
            </a:r>
            <a:r>
              <a:rPr lang="en-US" altLang="zh-CN" sz="2400" dirty="0" smtClean="0">
                <a:latin typeface="Times New Roman" pitchFamily="18" charset="0"/>
                <a:cs typeface="Times New Roman" pitchFamily="18" charset="0"/>
              </a:rPr>
              <a:t>-A satellite launched in 2006: senses the Earth’s backscattered radiance and extraterrestrial solar </a:t>
            </a:r>
            <a:r>
              <a:rPr lang="en-US" altLang="zh-CN" sz="2400" dirty="0">
                <a:latin typeface="Times New Roman" pitchFamily="18" charset="0"/>
                <a:cs typeface="Times New Roman" pitchFamily="18" charset="0"/>
              </a:rPr>
              <a:t>irradiance; 240 nm – 790 nm with a spectral resolution 0.2 nm – 0.4 nm. </a:t>
            </a:r>
          </a:p>
          <a:p>
            <a:r>
              <a:rPr lang="en-US" altLang="zh-CN" sz="2400" dirty="0">
                <a:latin typeface="Times New Roman" pitchFamily="18" charset="0"/>
                <a:cs typeface="Times New Roman" pitchFamily="18" charset="0"/>
              </a:rPr>
              <a:t>Nadir horizontal resolution: 80×40 km²</a:t>
            </a:r>
          </a:p>
          <a:p>
            <a:r>
              <a:rPr lang="en-US" altLang="zh-CN" sz="2400" dirty="0">
                <a:latin typeface="Times New Roman" pitchFamily="18" charset="0"/>
                <a:cs typeface="Times New Roman" pitchFamily="18" charset="0"/>
              </a:rPr>
              <a:t>Overpass time: </a:t>
            </a:r>
            <a:r>
              <a:rPr lang="en-US" altLang="zh-CN" sz="2400" dirty="0" smtClean="0">
                <a:latin typeface="Times New Roman" pitchFamily="18" charset="0"/>
                <a:cs typeface="Times New Roman" pitchFamily="18" charset="0"/>
              </a:rPr>
              <a:t>09:30 local time</a:t>
            </a:r>
            <a:endParaRPr lang="en-US" altLang="zh-CN" sz="2400" dirty="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hlinkClick r:id="rId2"/>
              </a:rPr>
              <a:t>http</a:t>
            </a:r>
            <a:r>
              <a:rPr lang="en-US" altLang="zh-CN" sz="2400" dirty="0">
                <a:latin typeface="Times New Roman" pitchFamily="18" charset="0"/>
                <a:cs typeface="Times New Roman" pitchFamily="18" charset="0"/>
                <a:hlinkClick r:id="rId2"/>
              </a:rPr>
              <a:t>://</a:t>
            </a:r>
            <a:r>
              <a:rPr lang="en-US" altLang="zh-CN" sz="2400" dirty="0" smtClean="0">
                <a:latin typeface="Times New Roman" pitchFamily="18" charset="0"/>
                <a:cs typeface="Times New Roman" pitchFamily="18" charset="0"/>
                <a:hlinkClick r:id="rId2"/>
              </a:rPr>
              <a:t>www.eumetsat.int/website/home/Satellites/CurrentSatellites/Metop/MetopDesign/GOME2/index.html</a:t>
            </a:r>
            <a:endParaRPr lang="en-US" altLang="zh-CN" sz="2400" dirty="0">
              <a:latin typeface="Times New Roman" pitchFamily="18" charset="0"/>
              <a:cs typeface="Times New Roman" pitchFamily="18" charset="0"/>
            </a:endParaRP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Datasets, Method and Model</a:t>
            </a:r>
            <a:endParaRPr lang="zh-CN" altLang="en-US" dirty="0">
              <a:latin typeface="Times New Roman" pitchFamily="18" charset="0"/>
              <a:cs typeface="Times New Roman" pitchFamily="18" charset="0"/>
            </a:endParaRPr>
          </a:p>
        </p:txBody>
      </p:sp>
      <p:pic>
        <p:nvPicPr>
          <p:cNvPr id="3073" name="Picture 1" descr="C:\Users\li\AppData\Roaming\Tencent\Users\3033048726\QQ\WinTemp\RichOle\@US(%$1U)7%VV52Q6B3)ZT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65"/>
          <a:stretch/>
        </p:blipFill>
        <p:spPr bwMode="auto">
          <a:xfrm>
            <a:off x="2843808" y="4365104"/>
            <a:ext cx="3534030"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04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003232" cy="850106"/>
          </a:xfrm>
        </p:spPr>
        <p:txBody>
          <a:bodyPr>
            <a:normAutofit fontScale="90000"/>
          </a:bodyPr>
          <a:lstStyle/>
          <a:p>
            <a:r>
              <a:rPr lang="en-US" altLang="zh-CN" dirty="0">
                <a:latin typeface="Times New Roman" pitchFamily="18" charset="0"/>
                <a:cs typeface="Times New Roman" pitchFamily="18" charset="0"/>
              </a:rPr>
              <a:t>Satellite datasets: </a:t>
            </a:r>
            <a:r>
              <a:rPr lang="en-US" altLang="zh-CN" dirty="0" smtClean="0">
                <a:latin typeface="Times New Roman" pitchFamily="18" charset="0"/>
                <a:cs typeface="Times New Roman" pitchFamily="18" charset="0"/>
              </a:rPr>
              <a:t>OMI NO2 Products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467544" y="1268760"/>
            <a:ext cx="8229600" cy="4525963"/>
          </a:xfrm>
        </p:spPr>
        <p:txBody>
          <a:bodyPr>
            <a:normAutofit/>
          </a:bodyPr>
          <a:lstStyle/>
          <a:p>
            <a:r>
              <a:rPr lang="en-US" altLang="zh-CN" sz="2400" dirty="0" smtClean="0">
                <a:latin typeface="Times New Roman" pitchFamily="18" charset="0"/>
                <a:cs typeface="Times New Roman" pitchFamily="18" charset="0"/>
              </a:rPr>
              <a:t>OMI (Ozone Monitoring Instrument) is onboard the EOS-Aura satellite which launched in 2004. </a:t>
            </a:r>
          </a:p>
          <a:p>
            <a:r>
              <a:rPr lang="en-US" altLang="zh-CN" sz="2400" dirty="0" smtClean="0">
                <a:latin typeface="Times New Roman" pitchFamily="18" charset="0"/>
                <a:cs typeface="Times New Roman" pitchFamily="18" charset="0"/>
              </a:rPr>
              <a:t>A nadir viewing imaging spectrograph that measures the solar radiation backscattered by the Earth’s atmosphere and surface over the entire wavelength range from 270nm to 500nm with a spectral resolution of about 0.5 nm.</a:t>
            </a:r>
          </a:p>
          <a:p>
            <a:r>
              <a:rPr lang="en-US" altLang="zh-CN" sz="2400" dirty="0" smtClean="0">
                <a:latin typeface="Times New Roman" pitchFamily="18" charset="0"/>
                <a:cs typeface="Times New Roman" pitchFamily="18" charset="0"/>
              </a:rPr>
              <a:t>Pass cross the equator at 1:45 PM local time</a:t>
            </a:r>
          </a:p>
          <a:p>
            <a:r>
              <a:rPr lang="en-US" altLang="zh-CN" sz="2400" dirty="0" smtClean="0">
                <a:latin typeface="Times New Roman" pitchFamily="18" charset="0"/>
                <a:cs typeface="Times New Roman" pitchFamily="18" charset="0"/>
              </a:rPr>
              <a:t>Nadir horizontal resolution of OMI is 24</a:t>
            </a:r>
            <a:r>
              <a:rPr lang="en-US" altLang="zh-CN" sz="2400" dirty="0" smtClean="0">
                <a:latin typeface="Times New Roman" pitchFamily="18" charset="0"/>
                <a:ea typeface="宋体"/>
                <a:cs typeface="Times New Roman" pitchFamily="18" charset="0"/>
              </a:rPr>
              <a:t>×</a:t>
            </a:r>
            <a:r>
              <a:rPr lang="en-US" altLang="zh-CN" sz="2400" dirty="0" smtClean="0">
                <a:latin typeface="Times New Roman" pitchFamily="18" charset="0"/>
                <a:cs typeface="Times New Roman" pitchFamily="18" charset="0"/>
              </a:rPr>
              <a:t>13 km</a:t>
            </a:r>
            <a:r>
              <a:rPr lang="en-US" altLang="zh-CN" sz="2400" dirty="0" smtClean="0">
                <a:latin typeface="Times New Roman" pitchFamily="18" charset="0"/>
                <a:ea typeface="宋体"/>
                <a:cs typeface="Times New Roman" pitchFamily="18" charset="0"/>
              </a:rPr>
              <a:t>²</a:t>
            </a:r>
            <a:r>
              <a:rPr lang="en-US" altLang="zh-CN" sz="2400" dirty="0" smtClean="0">
                <a:latin typeface="Times New Roman" pitchFamily="18" charset="0"/>
                <a:cs typeface="Times New Roman" pitchFamily="18" charset="0"/>
              </a:rPr>
              <a:t>.</a:t>
            </a:r>
          </a:p>
          <a:p>
            <a:r>
              <a:rPr lang="en-US" altLang="zh-CN" sz="2400" dirty="0" smtClean="0">
                <a:latin typeface="Times New Roman" pitchFamily="18" charset="0"/>
                <a:cs typeface="Times New Roman" pitchFamily="18" charset="0"/>
              </a:rPr>
              <a:t>http</a:t>
            </a:r>
            <a:r>
              <a:rPr lang="en-US" altLang="zh-CN" sz="2400" dirty="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aura.gsfc.nasa.gov/index.html</a:t>
            </a:r>
          </a:p>
          <a:p>
            <a:r>
              <a:rPr lang="en-US" altLang="zh-CN" sz="2400" dirty="0">
                <a:latin typeface="Times New Roman" pitchFamily="18" charset="0"/>
                <a:cs typeface="Times New Roman" pitchFamily="18" charset="0"/>
              </a:rPr>
              <a:t>http://www.knmi.nl/omi/research/instrument/index.php</a:t>
            </a:r>
            <a:endParaRPr lang="zh-CN" altLang="en-US" sz="2400" dirty="0">
              <a:latin typeface="Times New Roman" pitchFamily="18" charset="0"/>
              <a:cs typeface="Times New Roman" pitchFamily="18" charset="0"/>
            </a:endParaRP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Datasets, Method and Model</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829594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69332"/>
            <a:ext cx="8712968" cy="787555"/>
          </a:xfrm>
        </p:spPr>
        <p:txBody>
          <a:bodyPr>
            <a:normAutofit/>
          </a:bodyPr>
          <a:lstStyle/>
          <a:p>
            <a:r>
              <a:rPr lang="en-US" altLang="zh-CN" sz="2800" dirty="0" smtClean="0">
                <a:latin typeface="Times New Roman" pitchFamily="18" charset="0"/>
                <a:cs typeface="Times New Roman" pitchFamily="18" charset="0"/>
              </a:rPr>
              <a:t>Differential Optical Absorption Spectroscopy Method</a:t>
            </a:r>
            <a:endParaRPr lang="zh-CN" altLang="en-US" sz="2800" dirty="0">
              <a:latin typeface="Times New Roman" pitchFamily="18" charset="0"/>
              <a:cs typeface="Times New Roman" pitchFamily="18" charset="0"/>
            </a:endParaRPr>
          </a:p>
        </p:txBody>
      </p:sp>
      <p:sp>
        <p:nvSpPr>
          <p:cNvPr id="3" name="内容占位符 2"/>
          <p:cNvSpPr>
            <a:spLocks noGrp="1"/>
          </p:cNvSpPr>
          <p:nvPr>
            <p:ph idx="1"/>
          </p:nvPr>
        </p:nvSpPr>
        <p:spPr>
          <a:xfrm>
            <a:off x="467544" y="1124744"/>
            <a:ext cx="8075240" cy="2908920"/>
          </a:xfrm>
        </p:spPr>
        <p:txBody>
          <a:bodyPr>
            <a:normAutofit/>
          </a:bodyPr>
          <a:lstStyle/>
          <a:p>
            <a:r>
              <a:rPr lang="en-US" altLang="zh-CN" sz="2400" dirty="0" smtClean="0">
                <a:latin typeface="Times New Roman" pitchFamily="18" charset="0"/>
                <a:cs typeface="Times New Roman" pitchFamily="18" charset="0"/>
              </a:rPr>
              <a:t>Retrieve amounts of atmospheric species from measurements of the direct solar light transmitted through the atmosphere as well as of the solar light scattered in the atmosphere or reflected from the earth’s surface</a:t>
            </a:r>
          </a:p>
          <a:p>
            <a:r>
              <a:rPr lang="en-US" altLang="zh-CN" sz="2400" dirty="0" smtClean="0">
                <a:latin typeface="Times New Roman" pitchFamily="18" charset="0"/>
                <a:cs typeface="Times New Roman" pitchFamily="18" charset="0"/>
              </a:rPr>
              <a:t>Air mass factor</a:t>
            </a:r>
            <a:endParaRPr lang="zh-CN" altLang="en-US" sz="2400" dirty="0">
              <a:latin typeface="Times New Roman" pitchFamily="18" charset="0"/>
              <a:cs typeface="Times New Roman" pitchFamily="18" charset="0"/>
            </a:endParaRP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Datasets, Method and Model</a:t>
            </a:r>
            <a:endParaRPr lang="zh-CN" altLang="en-US" dirty="0">
              <a:latin typeface="Times New Roman" pitchFamily="18" charset="0"/>
              <a:cs typeface="Times New Roman" pitchFamily="18" charset="0"/>
            </a:endParaRPr>
          </a:p>
        </p:txBody>
      </p:sp>
      <p:pic>
        <p:nvPicPr>
          <p:cNvPr id="4097" name="Picture 1" descr="C:\Users\li\AppData\Roaming\Tencent\Users\3033048726\QQ\WinTemp\RichOle\D8I1RO9)P}_EYPW_0PIV([Q.png"/>
          <p:cNvPicPr>
            <a:picLocks noChangeAspect="1" noChangeArrowheads="1"/>
          </p:cNvPicPr>
          <p:nvPr/>
        </p:nvPicPr>
        <p:blipFill rotWithShape="1">
          <a:blip r:embed="rId2">
            <a:extLst>
              <a:ext uri="{28A0092B-C50C-407E-A947-70E740481C1C}">
                <a14:useLocalDpi xmlns:a14="http://schemas.microsoft.com/office/drawing/2010/main" val="0"/>
              </a:ext>
            </a:extLst>
          </a:blip>
          <a:srcRect l="979" t="1783" r="1163" b="1743"/>
          <a:stretch/>
        </p:blipFill>
        <p:spPr bwMode="auto">
          <a:xfrm>
            <a:off x="1608666" y="3007402"/>
            <a:ext cx="6096001" cy="344593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802643" y="5786079"/>
            <a:ext cx="3168352" cy="647763"/>
          </a:xfrm>
          <a:prstGeom prst="rect">
            <a:avLst/>
          </a:prstGeom>
        </p:spPr>
        <p:txBody>
          <a:bodyPr wrap="square">
            <a:spAutoFit/>
          </a:bodyPr>
          <a:lstStyle/>
          <a:p>
            <a:r>
              <a:rPr lang="en-US" altLang="zh-CN" dirty="0">
                <a:latin typeface="Times New Roman" pitchFamily="18" charset="0"/>
                <a:cs typeface="Times New Roman" pitchFamily="18" charset="0"/>
              </a:rPr>
              <a:t>http://cluin.org/programs/21m2/openpath/uv-doas/</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377247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46646"/>
            <a:ext cx="8003232" cy="778098"/>
          </a:xfrm>
        </p:spPr>
        <p:txBody>
          <a:bodyPr/>
          <a:lstStyle/>
          <a:p>
            <a:r>
              <a:rPr lang="en-US" altLang="zh-CN" dirty="0" smtClean="0">
                <a:latin typeface="Times New Roman" pitchFamily="18" charset="0"/>
                <a:cs typeface="Times New Roman" pitchFamily="18" charset="0"/>
              </a:rPr>
              <a:t>REAM model</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395536" y="1412776"/>
            <a:ext cx="8229600" cy="4525963"/>
          </a:xfrm>
        </p:spPr>
        <p:txBody>
          <a:bodyPr>
            <a:normAutofit fontScale="92500" lnSpcReduction="10000"/>
          </a:bodyPr>
          <a:lstStyle/>
          <a:p>
            <a:r>
              <a:rPr lang="en-US" altLang="zh-CN" dirty="0" smtClean="0">
                <a:latin typeface="Times New Roman" pitchFamily="18" charset="0"/>
                <a:cs typeface="Times New Roman" pitchFamily="18" charset="0"/>
              </a:rPr>
              <a:t>Regional </a:t>
            </a:r>
            <a:r>
              <a:rPr lang="en-US" altLang="zh-CN" dirty="0" err="1" smtClean="0">
                <a:latin typeface="Times New Roman" pitchFamily="18" charset="0"/>
                <a:cs typeface="Times New Roman" pitchFamily="18" charset="0"/>
              </a:rPr>
              <a:t>chEmical</a:t>
            </a:r>
            <a:r>
              <a:rPr lang="en-US" altLang="zh-CN" dirty="0" smtClean="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trAnsport</a:t>
            </a:r>
            <a:r>
              <a:rPr lang="zh-CN" altLang="en-US"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Model: driven by WRF (Weather Research and Forecast) meteorological fields.</a:t>
            </a:r>
          </a:p>
          <a:p>
            <a:r>
              <a:rPr lang="en-US" altLang="zh-CN" dirty="0" smtClean="0">
                <a:latin typeface="Times New Roman" pitchFamily="18" charset="0"/>
                <a:cs typeface="Times New Roman" pitchFamily="18" charset="0"/>
              </a:rPr>
              <a:t>Horizontal resolution of 36 km with 30 vertical layers about in the troposphere.</a:t>
            </a:r>
          </a:p>
          <a:p>
            <a:r>
              <a:rPr lang="en-US" altLang="zh-CN" dirty="0" smtClean="0">
                <a:latin typeface="Times New Roman" pitchFamily="18" charset="0"/>
                <a:cs typeface="Times New Roman" pitchFamily="18" charset="0"/>
              </a:rPr>
              <a:t>Initial and boundary conditions from chemical tracers in REAM are obtained from the global simulation for 2011 using the GEOS-CHEM model.</a:t>
            </a:r>
          </a:p>
          <a:p>
            <a:r>
              <a:rPr lang="en-US" altLang="zh-CN" dirty="0" smtClean="0">
                <a:latin typeface="Times New Roman" pitchFamily="18" charset="0"/>
                <a:cs typeface="Times New Roman" pitchFamily="18" charset="0"/>
              </a:rPr>
              <a:t>National Emission Inventory 2011.</a:t>
            </a:r>
          </a:p>
        </p:txBody>
      </p:sp>
      <p:sp>
        <p:nvSpPr>
          <p:cNvPr id="4" name="TextBox 3"/>
          <p:cNvSpPr txBox="1"/>
          <p:nvPr/>
        </p:nvSpPr>
        <p:spPr>
          <a:xfrm>
            <a:off x="0" y="0"/>
            <a:ext cx="3491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dirty="0" smtClean="0">
                <a:latin typeface="Times New Roman" pitchFamily="18" charset="0"/>
                <a:cs typeface="Times New Roman" pitchFamily="18" charset="0"/>
              </a:rPr>
              <a:t>Datasets, Method and Model</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91387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600</Words>
  <Application>Microsoft Office PowerPoint</Application>
  <PresentationFormat>全屏显示(4:3)</PresentationFormat>
  <Paragraphs>72</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Diurnal Variation of Nitrogen Dioxide</vt:lpstr>
      <vt:lpstr>outline</vt:lpstr>
      <vt:lpstr>Introduction</vt:lpstr>
      <vt:lpstr>2011 DISCOVER-AQ Campaign Flights</vt:lpstr>
      <vt:lpstr>Ground-based instruments: Pandora</vt:lpstr>
      <vt:lpstr>Satellite datasets: GOME2 NO2 Products</vt:lpstr>
      <vt:lpstr>Satellite datasets: OMI NO2 Products</vt:lpstr>
      <vt:lpstr>Differential Optical Absorption Spectroscopy Method</vt:lpstr>
      <vt:lpstr>REAM model</vt:lpstr>
      <vt:lpstr>Anthropogenic NOx emission Diurnal Variation</vt:lpstr>
      <vt:lpstr>Surface concentration diurnal variation of NO2</vt:lpstr>
      <vt:lpstr>Vertical profile variations in daytime</vt:lpstr>
      <vt:lpstr>NO2 Column variations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Diurnal Variation of Nitrogen Dioxide</dc:title>
  <dc:creator>WM2018</dc:creator>
  <cp:lastModifiedBy>li</cp:lastModifiedBy>
  <cp:revision>26</cp:revision>
  <dcterms:created xsi:type="dcterms:W3CDTF">2015-04-23T15:29:10Z</dcterms:created>
  <dcterms:modified xsi:type="dcterms:W3CDTF">2015-04-23T20:39:52Z</dcterms:modified>
</cp:coreProperties>
</file>