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9" r:id="rId3"/>
    <p:sldId id="263" r:id="rId4"/>
    <p:sldId id="261" r:id="rId5"/>
    <p:sldId id="262" r:id="rId6"/>
    <p:sldId id="256" r:id="rId7"/>
    <p:sldId id="264" r:id="rId8"/>
    <p:sldId id="268" r:id="rId9"/>
    <p:sldId id="277" r:id="rId10"/>
    <p:sldId id="271" r:id="rId11"/>
    <p:sldId id="272" r:id="rId12"/>
    <p:sldId id="259" r:id="rId13"/>
    <p:sldId id="269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睿雄" initials="张睿雄" lastIdx="1" clrIdx="0">
    <p:extLst>
      <p:ext uri="{19B8F6BF-5375-455C-9EA6-DF929625EA0E}">
        <p15:presenceInfo xmlns:p15="http://schemas.microsoft.com/office/powerpoint/2012/main" userId="963d504673a383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3" autoAdjust="0"/>
    <p:restoredTop sz="90482" autoAdjust="0"/>
  </p:normalViewPr>
  <p:slideViewPr>
    <p:cSldViewPr snapToGrid="0">
      <p:cViewPr varScale="1">
        <p:scale>
          <a:sx n="85" d="100"/>
          <a:sy n="85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9BD5-BDF6-4D24-8722-524A9427A9F8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90D9-C6AC-4015-9381-360C252AF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glyoxal</a:t>
            </a:r>
            <a:r>
              <a:rPr lang="en-US" dirty="0" smtClean="0"/>
              <a:t> emission is</a:t>
            </a:r>
            <a:r>
              <a:rPr lang="en-US" baseline="0" dirty="0" smtClean="0"/>
              <a:t> turned off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90D9-C6AC-4015-9381-360C252AF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A363-0D3A-45DF-9FBC-63A7FFAE3735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D86C0-39A6-4F42-9578-30F11E1D8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57200" y="1909483"/>
            <a:ext cx="85387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Journey to Heaven:</a:t>
            </a:r>
          </a:p>
          <a:p>
            <a:pPr algn="ctr"/>
            <a:r>
              <a:rPr lang="en-US" sz="3200" dirty="0" smtClean="0"/>
              <a:t>Evidence of Inter-Himalaya Transport of Pollutants</a:t>
            </a:r>
            <a:endParaRPr 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529887" y="5020236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Ruixiong</a:t>
            </a:r>
            <a:r>
              <a:rPr lang="en-US" sz="2400" dirty="0" smtClean="0"/>
              <a:t> Zhang</a:t>
            </a:r>
          </a:p>
          <a:p>
            <a:pPr algn="ctr"/>
            <a:r>
              <a:rPr lang="en-US" sz="2400" dirty="0" smtClean="0"/>
              <a:t>April 23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41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C2H2, C2H4, C2H6, C3H8 are long-lived species and more homogeneous in remote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The different ratio between PRPE/ALK4 </a:t>
            </a:r>
            <a:r>
              <a:rPr lang="en-US" dirty="0" err="1" smtClean="0"/>
              <a:t>v.s</a:t>
            </a:r>
            <a:r>
              <a:rPr lang="en-US" dirty="0" smtClean="0"/>
              <a:t>. XYL/TOL indicate a potential non-local source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66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8" y="2268734"/>
            <a:ext cx="4145128" cy="305788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236107" y="588353"/>
            <a:ext cx="3989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Satellite observed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column</a:t>
            </a:r>
            <a:endParaRPr 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684775" y="2495868"/>
            <a:ext cx="420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obvious difference between</a:t>
            </a:r>
          </a:p>
          <a:p>
            <a:r>
              <a:rPr lang="en-US" sz="2400" dirty="0" smtClean="0"/>
              <a:t>NE and SW regions, indicate no evident local combustion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88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47" y="1311668"/>
            <a:ext cx="2889579" cy="26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11668"/>
            <a:ext cx="2862884" cy="261264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42114" y="942336"/>
            <a:ext cx="49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003442" y="94233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42114" y="389363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87" y="4201447"/>
            <a:ext cx="2848439" cy="265655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981469" y="4293647"/>
            <a:ext cx="2935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Toluene’s lifetime is longer than Xylene. </a:t>
            </a:r>
          </a:p>
          <a:p>
            <a:r>
              <a:rPr lang="en-US" dirty="0" smtClean="0"/>
              <a:t>More toluene may indicate longer distance from the source.</a:t>
            </a:r>
          </a:p>
          <a:p>
            <a:endParaRPr lang="en-US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236107" y="588353"/>
            <a:ext cx="299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 of aromatics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77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ready.arl.noaa.gov/hypubout/135178_trj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6" y="1370937"/>
            <a:ext cx="2926672" cy="36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eady.arl.noaa.gov/hypubout/135180_trj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" y="1370937"/>
            <a:ext cx="2926672" cy="36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59511" y="493222"/>
            <a:ext cx="5826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3-day </a:t>
            </a:r>
            <a:r>
              <a:rPr lang="en-US" sz="2000" b="1" dirty="0" err="1" smtClean="0"/>
              <a:t>backtrajactory</a:t>
            </a:r>
            <a:r>
              <a:rPr lang="en-US" sz="2000" b="1" dirty="0" smtClean="0"/>
              <a:t> of SW, NE and SE region of Tibet</a:t>
            </a:r>
            <a:endParaRPr lang="en-US" sz="2000" b="1" dirty="0"/>
          </a:p>
        </p:txBody>
      </p:sp>
      <p:pic>
        <p:nvPicPr>
          <p:cNvPr id="1038" name="Picture 14" descr="http://ready.arl.noaa.gov/hypubout/135611_trj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79" y="1370937"/>
            <a:ext cx="2926673" cy="36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6536" y="5118854"/>
            <a:ext cx="283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Affected by Nepal and India </a:t>
            </a:r>
            <a:endParaRPr 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252998" y="5120640"/>
            <a:ext cx="2929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Affected by Nepal and India,</a:t>
            </a:r>
          </a:p>
          <a:p>
            <a:r>
              <a:rPr lang="en-US" dirty="0" smtClean="0"/>
              <a:t>distance is much longer than </a:t>
            </a:r>
          </a:p>
          <a:p>
            <a:r>
              <a:rPr lang="en-US" dirty="0" smtClean="0"/>
              <a:t>SW region</a:t>
            </a:r>
            <a:endParaRPr 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204016" y="5118854"/>
            <a:ext cx="2957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Affected by Lhasa, Nepal and </a:t>
            </a:r>
          </a:p>
          <a:p>
            <a:r>
              <a:rPr lang="en-US" dirty="0" smtClean="0"/>
              <a:t>India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97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53735" y="939642"/>
            <a:ext cx="6998716" cy="6136640"/>
            <a:chOff x="407735" y="1061562"/>
            <a:chExt cx="6998716" cy="613664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35" y="3992722"/>
              <a:ext cx="3846576" cy="3205480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07735" y="1061562"/>
              <a:ext cx="6998716" cy="6136640"/>
              <a:chOff x="407735" y="1061562"/>
              <a:chExt cx="6998716" cy="613664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875" y="3992722"/>
                <a:ext cx="3846576" cy="32054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735" y="1061562"/>
                <a:ext cx="3846576" cy="320548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875" y="1061562"/>
                <a:ext cx="3846576" cy="3205480"/>
              </a:xfrm>
              <a:prstGeom prst="rect">
                <a:avLst/>
              </a:prstGeom>
            </p:spPr>
          </p:pic>
        </p:grpSp>
      </p:grpSp>
      <p:sp>
        <p:nvSpPr>
          <p:cNvPr id="16" name="文本框 15"/>
          <p:cNvSpPr txBox="1"/>
          <p:nvPr/>
        </p:nvSpPr>
        <p:spPr>
          <a:xfrm>
            <a:off x="346760" y="708809"/>
            <a:ext cx="481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5X ARO emission sensitivity test</a:t>
            </a:r>
            <a:endParaRPr 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497891" y="3178304"/>
            <a:ext cx="1375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Tibet</a:t>
            </a:r>
          </a:p>
          <a:p>
            <a:r>
              <a:rPr lang="en-US" sz="2800" dirty="0" smtClean="0"/>
              <a:t>or </a:t>
            </a:r>
          </a:p>
          <a:p>
            <a:r>
              <a:rPr lang="en-US" sz="2800" dirty="0" smtClean="0"/>
              <a:t>SE Asia?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28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43" y="1743690"/>
            <a:ext cx="3988316" cy="2901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8480" y="730321"/>
            <a:ext cx="5962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ARO emission inventory (70km)</a:t>
            </a:r>
            <a:endParaRPr 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5140961" y="2278884"/>
            <a:ext cx="44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higher resolution emission inventory is needed!</a:t>
            </a:r>
            <a:endParaRPr 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90880" y="2075030"/>
            <a:ext cx="568960" cy="619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0" y="1750068"/>
            <a:ext cx="14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Missing </a:t>
            </a:r>
            <a:r>
              <a:rPr lang="en-US" dirty="0" err="1" smtClean="0"/>
              <a:t>Ngari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697928" y="4747268"/>
            <a:ext cx="30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Missed replaced emission pixel</a:t>
            </a:r>
            <a:endParaRPr 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876289" y="3548230"/>
            <a:ext cx="427942" cy="119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3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06398" y="1618733"/>
            <a:ext cx="5862321" cy="4792227"/>
            <a:chOff x="396239" y="1263133"/>
            <a:chExt cx="5718878" cy="4700787"/>
          </a:xfrm>
        </p:grpSpPr>
        <p:grpSp>
          <p:nvGrpSpPr>
            <p:cNvPr id="9" name="组合 8"/>
            <p:cNvGrpSpPr/>
            <p:nvPr/>
          </p:nvGrpSpPr>
          <p:grpSpPr>
            <a:xfrm>
              <a:off x="396239" y="1447800"/>
              <a:ext cx="5699761" cy="4516120"/>
              <a:chOff x="-204693" y="-275453"/>
              <a:chExt cx="10174316" cy="7976499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6404" y="-275453"/>
                <a:ext cx="5512886" cy="3987429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5123" y="-174224"/>
                <a:ext cx="5524500" cy="3886200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4693" y="3395746"/>
                <a:ext cx="5591175" cy="409575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5123" y="3605296"/>
                <a:ext cx="5524500" cy="4095750"/>
              </a:xfrm>
              <a:prstGeom prst="rect">
                <a:avLst/>
              </a:prstGeom>
            </p:spPr>
          </p:pic>
        </p:grpSp>
        <p:sp>
          <p:nvSpPr>
            <p:cNvPr id="10" name="文本框 9"/>
            <p:cNvSpPr txBox="1"/>
            <p:nvPr/>
          </p:nvSpPr>
          <p:spPr>
            <a:xfrm>
              <a:off x="955040" y="1263133"/>
              <a:ext cx="1786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REAM simulation</a:t>
              </a:r>
              <a:endParaRPr 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30059" y="1263133"/>
              <a:ext cx="2785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REAM simulation w/ AROX5</a:t>
              </a:r>
              <a:endParaRPr 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22225" y="3469038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GOME-2 </a:t>
              </a:r>
              <a:endParaRPr 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45690" y="3469038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SCIAMACHY</a:t>
              </a:r>
              <a:endParaRPr 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346760" y="708809"/>
            <a:ext cx="562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Simulated </a:t>
            </a:r>
            <a:r>
              <a:rPr lang="en-US" sz="2800" dirty="0" err="1" smtClean="0"/>
              <a:t>glyoxal</a:t>
            </a:r>
            <a:r>
              <a:rPr lang="en-US" sz="2800" dirty="0"/>
              <a:t> </a:t>
            </a:r>
            <a:r>
              <a:rPr lang="en-US" sz="2800" dirty="0" smtClean="0"/>
              <a:t>(CHOCHO) columns</a:t>
            </a:r>
            <a:endParaRPr 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475000" y="3043734"/>
            <a:ext cx="2669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5X SE Asia emission</a:t>
            </a:r>
          </a:p>
          <a:p>
            <a:r>
              <a:rPr lang="en-US" sz="2400" dirty="0" smtClean="0"/>
              <a:t>yields more realistic</a:t>
            </a:r>
          </a:p>
          <a:p>
            <a:r>
              <a:rPr lang="en-US" sz="2400" dirty="0" err="1" smtClean="0"/>
              <a:t>glyoxal</a:t>
            </a:r>
            <a:r>
              <a:rPr lang="en-US" sz="2400" dirty="0" smtClean="0"/>
              <a:t> columns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394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VOCs measurements in Tibet indicate a possible transport of pollutants from SE Asia, which is also proved by our chemical transport model</a:t>
            </a:r>
          </a:p>
          <a:p>
            <a:endParaRPr lang="en-US" sz="2400" dirty="0" smtClean="0"/>
          </a:p>
          <a:p>
            <a:r>
              <a:rPr lang="en-US" sz="2400" dirty="0" smtClean="0"/>
              <a:t>Update of emission inventory is needed to investigate on the possibility of a local source</a:t>
            </a:r>
            <a:endParaRPr lang="en-US" sz="2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08211" y="753035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41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98612" y="702274"/>
            <a:ext cx="411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beauty of the Tibet Plateau</a:t>
            </a:r>
            <a:endParaRPr lang="en-US" sz="2400" dirty="0"/>
          </a:p>
        </p:txBody>
      </p:sp>
      <p:pic>
        <p:nvPicPr>
          <p:cNvPr id="2050" name="Picture 2" descr="http://www.sichuanadventure.com/wp-content/uploads/2014/04/SA032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2" y="1663238"/>
            <a:ext cx="701040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0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8" y="1999143"/>
            <a:ext cx="3939803" cy="24594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4967" y="4617061"/>
            <a:ext cx="2861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Burning Yuk Dung in Tibet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Park </a:t>
            </a:r>
            <a:r>
              <a:rPr lang="en-US" sz="2000" dirty="0" smtClean="0"/>
              <a:t>et al., </a:t>
            </a:r>
            <a:r>
              <a:rPr lang="en-US" sz="2000" dirty="0" smtClean="0"/>
              <a:t>2013)</a:t>
            </a:r>
            <a:endParaRPr 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pic>
        <p:nvPicPr>
          <p:cNvPr id="1026" name="Picture 2" descr="http://www.nature.com/polopoly_fs/7.17535.1401195358!/image/Stove1.jpg_gen/derivatives/landscape_630/Stov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6" y="1927377"/>
            <a:ext cx="3937413" cy="25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973225" y="4617061"/>
            <a:ext cx="26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Cooking in Mumbai, India </a:t>
            </a:r>
          </a:p>
          <a:p>
            <a:pPr algn="ctr"/>
            <a:r>
              <a:rPr lang="en-US" b="1" dirty="0" smtClean="0"/>
              <a:t>(Reuters)</a:t>
            </a:r>
            <a:endParaRPr 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4306620" y="2936469"/>
            <a:ext cx="54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vs</a:t>
            </a:r>
            <a:endParaRPr 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38405" y="808532"/>
            <a:ext cx="423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Southeast Asia Biomass Burning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45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polopoly_fs/7.25292.1429016893!/image/1.17312_Bangladesh_amo_2013011_lrg.jpg_gen/derivatives/landscape_630/1.17312_Bangladesh_amo_201301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57761"/>
            <a:ext cx="6000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220635" y="6326776"/>
            <a:ext cx="50824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(Jeff </a:t>
            </a:r>
            <a:r>
              <a:rPr lang="fr-FR" sz="1600" dirty="0" err="1"/>
              <a:t>Schmaltz</a:t>
            </a:r>
            <a:r>
              <a:rPr lang="fr-FR" sz="1600" dirty="0"/>
              <a:t>, LANCE MODIS </a:t>
            </a:r>
            <a:r>
              <a:rPr lang="fr-FR" sz="1600" dirty="0" err="1"/>
              <a:t>Rapid</a:t>
            </a:r>
            <a:r>
              <a:rPr lang="fr-FR" sz="1600" dirty="0"/>
              <a:t> </a:t>
            </a:r>
            <a:r>
              <a:rPr lang="fr-FR" sz="1600" dirty="0" err="1" smtClean="0"/>
              <a:t>Response</a:t>
            </a:r>
            <a:r>
              <a:rPr lang="fr-FR" sz="1600" dirty="0" smtClean="0"/>
              <a:t>/NASA)</a:t>
            </a:r>
            <a:endParaRPr 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412377" y="809850"/>
            <a:ext cx="357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Southeast Asia Biomass Burning </a:t>
            </a:r>
            <a:endParaRPr 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2197641" y="381896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India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70287" y="1557761"/>
            <a:ext cx="82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Tibet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48946" y="5125713"/>
            <a:ext cx="186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 of Bengal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lustration of the aerosol transport mechanism from the lowlands of South Asia to across the Himalayas by the mountain/valley wind system (generated by Z.Y. Cong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6645"/>
            <a:ext cx="5715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688083" y="50502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Cong</a:t>
            </a:r>
            <a:r>
              <a:rPr lang="fr-FR" dirty="0" smtClean="0"/>
              <a:t> </a:t>
            </a:r>
            <a:r>
              <a:rPr lang="fr-FR" dirty="0" smtClean="0"/>
              <a:t>et al., </a:t>
            </a:r>
            <a:r>
              <a:rPr lang="fr-FR" dirty="0" smtClean="0"/>
              <a:t>2015)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16400" y="928315"/>
            <a:ext cx="437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Abnormal Mountain-valley Wind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8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9013" y="1260962"/>
            <a:ext cx="5149970" cy="3380050"/>
            <a:chOff x="457200" y="1079807"/>
            <a:chExt cx="5885411" cy="3891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079807"/>
              <a:ext cx="5885411" cy="3891341"/>
            </a:xfrm>
            <a:prstGeom prst="rect">
              <a:avLst/>
            </a:prstGeom>
          </p:spPr>
        </p:pic>
        <p:sp>
          <p:nvSpPr>
            <p:cNvPr id="5" name="任意多边形 4"/>
            <p:cNvSpPr/>
            <p:nvPr/>
          </p:nvSpPr>
          <p:spPr>
            <a:xfrm>
              <a:off x="565634" y="1637577"/>
              <a:ext cx="3914878" cy="1463080"/>
            </a:xfrm>
            <a:custGeom>
              <a:avLst/>
              <a:gdLst>
                <a:gd name="connsiteX0" fmla="*/ 323828 w 3914878"/>
                <a:gd name="connsiteY0" fmla="*/ 656736 h 1463080"/>
                <a:gd name="connsiteX1" fmla="*/ 3324722 w 3914878"/>
                <a:gd name="connsiteY1" fmla="*/ 1463070 h 1463080"/>
                <a:gd name="connsiteX2" fmla="*/ 3665544 w 3914878"/>
                <a:gd name="connsiteY2" fmla="*/ 673361 h 1463080"/>
                <a:gd name="connsiteX3" fmla="*/ 456831 w 3914878"/>
                <a:gd name="connsiteY3" fmla="*/ 30 h 1463080"/>
                <a:gd name="connsiteX4" fmla="*/ 323828 w 3914878"/>
                <a:gd name="connsiteY4" fmla="*/ 656736 h 14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4878" h="1463080">
                  <a:moveTo>
                    <a:pt x="323828" y="656736"/>
                  </a:moveTo>
                  <a:cubicBezTo>
                    <a:pt x="801810" y="900576"/>
                    <a:pt x="2767769" y="1460299"/>
                    <a:pt x="3324722" y="1463070"/>
                  </a:cubicBezTo>
                  <a:cubicBezTo>
                    <a:pt x="3881675" y="1465841"/>
                    <a:pt x="4143526" y="917201"/>
                    <a:pt x="3665544" y="673361"/>
                  </a:cubicBezTo>
                  <a:cubicBezTo>
                    <a:pt x="3187562" y="429521"/>
                    <a:pt x="1011013" y="4186"/>
                    <a:pt x="456831" y="30"/>
                  </a:cubicBezTo>
                  <a:cubicBezTo>
                    <a:pt x="-97351" y="-4126"/>
                    <a:pt x="-154154" y="412896"/>
                    <a:pt x="323828" y="656736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</a:t>
              </a:r>
              <a:endParaRPr 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057858" y="2724703"/>
              <a:ext cx="1065910" cy="747098"/>
            </a:xfrm>
            <a:custGeom>
              <a:avLst/>
              <a:gdLst>
                <a:gd name="connsiteX0" fmla="*/ 455953 w 1065910"/>
                <a:gd name="connsiteY0" fmla="*/ 733392 h 747098"/>
                <a:gd name="connsiteX1" fmla="*/ 1029531 w 1065910"/>
                <a:gd name="connsiteY1" fmla="*/ 567137 h 747098"/>
                <a:gd name="connsiteX2" fmla="*/ 913153 w 1065910"/>
                <a:gd name="connsiteY2" fmla="*/ 35122 h 747098"/>
                <a:gd name="connsiteX3" fmla="*/ 148382 w 1065910"/>
                <a:gd name="connsiteY3" fmla="*/ 118250 h 747098"/>
                <a:gd name="connsiteX4" fmla="*/ 23691 w 1065910"/>
                <a:gd name="connsiteY4" fmla="*/ 666890 h 747098"/>
                <a:gd name="connsiteX5" fmla="*/ 455953 w 1065910"/>
                <a:gd name="connsiteY5" fmla="*/ 733392 h 74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910" h="747098">
                  <a:moveTo>
                    <a:pt x="455953" y="733392"/>
                  </a:moveTo>
                  <a:cubicBezTo>
                    <a:pt x="623593" y="716766"/>
                    <a:pt x="953331" y="683515"/>
                    <a:pt x="1029531" y="567137"/>
                  </a:cubicBezTo>
                  <a:cubicBezTo>
                    <a:pt x="1105731" y="450759"/>
                    <a:pt x="1060011" y="109936"/>
                    <a:pt x="913153" y="35122"/>
                  </a:cubicBezTo>
                  <a:cubicBezTo>
                    <a:pt x="766295" y="-39692"/>
                    <a:pt x="296626" y="12955"/>
                    <a:pt x="148382" y="118250"/>
                  </a:cubicBezTo>
                  <a:cubicBezTo>
                    <a:pt x="138" y="223545"/>
                    <a:pt x="-27571" y="562981"/>
                    <a:pt x="23691" y="666890"/>
                  </a:cubicBezTo>
                  <a:cubicBezTo>
                    <a:pt x="74953" y="770799"/>
                    <a:pt x="288313" y="750018"/>
                    <a:pt x="455953" y="73339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</a:t>
              </a:r>
              <a:endParaRPr 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784182" y="2371002"/>
              <a:ext cx="3203937" cy="1493378"/>
            </a:xfrm>
            <a:custGeom>
              <a:avLst/>
              <a:gdLst>
                <a:gd name="connsiteX0" fmla="*/ 660443 w 3203937"/>
                <a:gd name="connsiteY0" fmla="*/ 1061173 h 1493378"/>
                <a:gd name="connsiteX1" fmla="*/ 2155868 w 3203937"/>
                <a:gd name="connsiteY1" fmla="*/ 1492973 h 1493378"/>
                <a:gd name="connsiteX2" fmla="*/ 3159168 w 3203937"/>
                <a:gd name="connsiteY2" fmla="*/ 1121498 h 1493378"/>
                <a:gd name="connsiteX3" fmla="*/ 676318 w 3203937"/>
                <a:gd name="connsiteY3" fmla="*/ 273773 h 1493378"/>
                <a:gd name="connsiteX4" fmla="*/ 43 w 3203937"/>
                <a:gd name="connsiteY4" fmla="*/ 45173 h 1493378"/>
                <a:gd name="connsiteX5" fmla="*/ 660443 w 3203937"/>
                <a:gd name="connsiteY5" fmla="*/ 1061173 h 149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3937" h="1493378">
                  <a:moveTo>
                    <a:pt x="660443" y="1061173"/>
                  </a:moveTo>
                  <a:cubicBezTo>
                    <a:pt x="1019747" y="1302473"/>
                    <a:pt x="1739414" y="1482919"/>
                    <a:pt x="2155868" y="1492973"/>
                  </a:cubicBezTo>
                  <a:cubicBezTo>
                    <a:pt x="2572322" y="1503027"/>
                    <a:pt x="3405760" y="1324698"/>
                    <a:pt x="3159168" y="1121498"/>
                  </a:cubicBezTo>
                  <a:cubicBezTo>
                    <a:pt x="2912576" y="918298"/>
                    <a:pt x="676318" y="273773"/>
                    <a:pt x="676318" y="273773"/>
                  </a:cubicBezTo>
                  <a:cubicBezTo>
                    <a:pt x="149797" y="94385"/>
                    <a:pt x="4276" y="-86589"/>
                    <a:pt x="43" y="45173"/>
                  </a:cubicBezTo>
                  <a:cubicBezTo>
                    <a:pt x="-4190" y="176935"/>
                    <a:pt x="301139" y="819873"/>
                    <a:pt x="660443" y="106117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</a:t>
              </a:r>
              <a:endParaRPr 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3865826" y="3096756"/>
              <a:ext cx="314325" cy="2571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4002708" y="3339444"/>
              <a:ext cx="301248" cy="7730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097233" y="4012889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Urban Lhasa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67242" y="1656272"/>
            <a:ext cx="3781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NE: Remote area</a:t>
            </a:r>
          </a:p>
          <a:p>
            <a:r>
              <a:rPr lang="en-US" dirty="0" smtClean="0"/>
              <a:t>SW: Remote area, close to Himalaya</a:t>
            </a:r>
          </a:p>
          <a:p>
            <a:r>
              <a:rPr lang="en-US" dirty="0" smtClean="0"/>
              <a:t>SE: Remote area, abundant of water vapor from </a:t>
            </a:r>
            <a:r>
              <a:rPr lang="en-US" dirty="0" smtClean="0"/>
              <a:t>Indian Ocean through </a:t>
            </a:r>
            <a:r>
              <a:rPr lang="en-US" dirty="0" err="1" smtClean="0"/>
              <a:t>Yarlung</a:t>
            </a:r>
            <a:r>
              <a:rPr lang="en-US" dirty="0" smtClean="0"/>
              <a:t> </a:t>
            </a:r>
            <a:r>
              <a:rPr lang="en-US" dirty="0" err="1" smtClean="0"/>
              <a:t>Zang</a:t>
            </a:r>
            <a:r>
              <a:rPr lang="en-US" dirty="0" err="1" smtClean="0"/>
              <a:t>bo</a:t>
            </a:r>
            <a:r>
              <a:rPr lang="en-US" dirty="0" smtClean="0"/>
              <a:t> Grand Canyon</a:t>
            </a:r>
            <a:endParaRPr lang="en-US" dirty="0" smtClean="0"/>
          </a:p>
        </p:txBody>
      </p:sp>
      <p:cxnSp>
        <p:nvCxnSpPr>
          <p:cNvPr id="6" name="曲线连接符 5"/>
          <p:cNvCxnSpPr/>
          <p:nvPr/>
        </p:nvCxnSpPr>
        <p:spPr>
          <a:xfrm rot="16200000" flipV="1">
            <a:off x="2464609" y="2291888"/>
            <a:ext cx="2682240" cy="1898303"/>
          </a:xfrm>
          <a:prstGeom prst="curvedConnector3">
            <a:avLst>
              <a:gd name="adj1" fmla="val 84659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6" y="4736634"/>
            <a:ext cx="4155758" cy="2305209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55135" y="735106"/>
            <a:ext cx="19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98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9117"/>
              </p:ext>
            </p:extLst>
          </p:nvPr>
        </p:nvGraphicFramePr>
        <p:xfrm>
          <a:off x="494607" y="690321"/>
          <a:ext cx="6767890" cy="2359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578"/>
                <a:gridCol w="1353578"/>
                <a:gridCol w="1353578"/>
                <a:gridCol w="1353578"/>
                <a:gridCol w="1353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C3H8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88.6~ 143.7)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79.6~ 171.0)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39.4~ 193.1)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43.8~ 98.43)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70.9~ 171.0)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115.~ 171.3)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73.2~ 166.0)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43.4~ 95.07)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127.~ 210.3)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203.~ 371.7)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74.2~ 296.1)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73.6~ 128.9)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124.3~ 182.8)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92.68~ 373.9)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51.90~ 195.2)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129.6~ 1750.)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83186"/>
              </p:ext>
            </p:extLst>
          </p:nvPr>
        </p:nvGraphicFramePr>
        <p:xfrm>
          <a:off x="494608" y="3179157"/>
          <a:ext cx="8117376" cy="2359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2896"/>
                <a:gridCol w="1352896"/>
                <a:gridCol w="1352896"/>
                <a:gridCol w="1352896"/>
                <a:gridCol w="1352896"/>
                <a:gridCol w="1352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PRPE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ALK4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XYL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ISOP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66.7~ 158.7)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264.~ 676.8)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5.04~ 27.50)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1.42~ 12.25)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1.17~ 3.902)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149.~ 267.6)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1161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797.~ 1586.)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34.0~ 83.29)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11.0~ 27.42)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2.04~ 6.304)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126.~ 441.7)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1385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673.~ 1982.)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32.0~ 110.1)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9.22~ 49.80)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5.65~ 41.45)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436.4~ 682.7)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3298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2295.~ 3357.)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25.88~ 870.4)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6.684~ 281.0)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16.30~ 82.21)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5636" y="5660967"/>
            <a:ext cx="5922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long-lived: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(~weeks)</a:t>
            </a:r>
          </a:p>
          <a:p>
            <a:r>
              <a:rPr lang="en-US" dirty="0" smtClean="0"/>
              <a:t>Relative short-lived: PRPE (&gt;3C Alkenes), ALK4 (&gt;4C Alkanes), </a:t>
            </a:r>
          </a:p>
          <a:p>
            <a:r>
              <a:rPr lang="en-US" dirty="0" smtClean="0"/>
              <a:t>TOL, XYL (toluene and xylene like aromatics) (~days)</a:t>
            </a:r>
          </a:p>
          <a:p>
            <a:r>
              <a:rPr lang="en-US" dirty="0" smtClean="0"/>
              <a:t>Very short-lived: ISOP (~hours)</a:t>
            </a:r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27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41699" y="1006446"/>
            <a:ext cx="5714527" cy="4762106"/>
            <a:chOff x="0" y="702507"/>
            <a:chExt cx="5714527" cy="476210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2507"/>
              <a:ext cx="5714527" cy="476210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21080" y="3002280"/>
              <a:ext cx="716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Crops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764280" y="3672840"/>
              <a:ext cx="765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Forest</a:t>
              </a:r>
              <a:endParaRPr 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60932" y="2263140"/>
              <a:ext cx="1780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Grass and shrubs</a:t>
              </a:r>
              <a:endParaRPr 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40047" y="2783324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Tundra</a:t>
              </a:r>
              <a:endParaRPr 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75980" y="714059"/>
            <a:ext cx="506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Isoprene and vegetation type</a:t>
            </a:r>
            <a:endParaRPr 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181600" y="2071600"/>
            <a:ext cx="39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vapor transported from the canyon makes different eco-system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96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94607" y="690321"/>
          <a:ext cx="6767890" cy="2359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3578"/>
                <a:gridCol w="1353578"/>
                <a:gridCol w="1353578"/>
                <a:gridCol w="1353578"/>
                <a:gridCol w="1353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C2H6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C3H8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88.6~ 143.7)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79.6~ 171.0)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39.4~ 193.1)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43.8~ 98.43)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70.9~ 171.0)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115.~ 171.3)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73.2~ 166.0)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43.4~ 95.07)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127.~ 210.3)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203.~ 371.7)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74.2~ 296.1)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73.6~ 128.9)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124.3~ 182.8)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296.9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92.68~ 373.9)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51.90~ 195.2)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129.6~ 1750.)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94608" y="3179157"/>
          <a:ext cx="8117376" cy="2359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2896"/>
                <a:gridCol w="1352896"/>
                <a:gridCol w="1352896"/>
                <a:gridCol w="1352896"/>
                <a:gridCol w="1352896"/>
                <a:gridCol w="1352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PRPE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ALK4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XYL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ISOP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66.7~ 158.7)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264.~ 676.8)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5.04~ 27.50)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1.42~ 12.25)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1.17~ 3.902)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149.~ 267.6)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1161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797.~ 1586.)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34.0~ 83.29)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11.0~ 27.42)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2.04~ 6.304)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126.~ 441.7)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1385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673.~ 1982.)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85.58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32.0~ 110.1)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9.22~ 49.80)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5.65~ 41.45)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468.3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436.4~ 682.7)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3298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2295.~ 3357.)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25.88~ 870.4)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205.7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6.684~ 281.0)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16.30~ 82.21)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5636" y="5660967"/>
            <a:ext cx="5922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long-lived: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 (~weeks)</a:t>
            </a:r>
          </a:p>
          <a:p>
            <a:r>
              <a:rPr lang="en-US" dirty="0" smtClean="0"/>
              <a:t>Relative short-lived: PRPE (&gt;3C Alkenes), ALK4 (&gt;4C Alkanes), </a:t>
            </a:r>
          </a:p>
          <a:p>
            <a:r>
              <a:rPr lang="en-US" dirty="0" smtClean="0"/>
              <a:t>TOL, XYL (toluene and xylene like aromatics) (~days)</a:t>
            </a:r>
          </a:p>
          <a:p>
            <a:r>
              <a:rPr lang="en-US" dirty="0" smtClean="0"/>
              <a:t>Very short-lived: ISOP (~hours)</a:t>
            </a:r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-44681"/>
            <a:ext cx="9144000" cy="546332"/>
            <a:chOff x="0" y="-44681"/>
            <a:chExt cx="9144000" cy="5463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620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80" y="-44681"/>
              <a:ext cx="541085" cy="546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25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</TotalTime>
  <Words>971</Words>
  <Application>Microsoft Office PowerPoint</Application>
  <PresentationFormat>全屏显示(4:3)</PresentationFormat>
  <Paragraphs>262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张睿雄</dc:creator>
  <cp:lastModifiedBy>张睿雄</cp:lastModifiedBy>
  <cp:revision>100</cp:revision>
  <dcterms:created xsi:type="dcterms:W3CDTF">2015-04-18T19:06:52Z</dcterms:created>
  <dcterms:modified xsi:type="dcterms:W3CDTF">2015-04-23T20:31:27Z</dcterms:modified>
</cp:coreProperties>
</file>