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0" r:id="rId4"/>
    <p:sldId id="259" r:id="rId5"/>
    <p:sldId id="268" r:id="rId6"/>
    <p:sldId id="272" r:id="rId7"/>
    <p:sldId id="273" r:id="rId8"/>
    <p:sldId id="279" r:id="rId9"/>
    <p:sldId id="277" r:id="rId10"/>
    <p:sldId id="274" r:id="rId11"/>
    <p:sldId id="278" r:id="rId12"/>
    <p:sldId id="276" r:id="rId13"/>
    <p:sldId id="275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503" autoAdjust="0"/>
  </p:normalViewPr>
  <p:slideViewPr>
    <p:cSldViewPr>
      <p:cViewPr varScale="1">
        <p:scale>
          <a:sx n="63" d="100"/>
          <a:sy n="63" d="100"/>
        </p:scale>
        <p:origin x="-15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C65C0-9AD9-4E0D-AEBA-D2C0C0617253}" type="datetimeFigureOut">
              <a:rPr lang="zh-CN" altLang="en-US" smtClean="0"/>
              <a:t>2015/4/23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910D5-229B-48C5-96C8-A8C0A36256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029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No</a:t>
            </a:r>
            <a:r>
              <a:rPr lang="en-US" altLang="zh-CN" baseline="0" dirty="0" smtClean="0"/>
              <a:t> condensation</a:t>
            </a:r>
            <a:endParaRPr lang="en-US" altLang="zh-CN" dirty="0" smtClean="0"/>
          </a:p>
          <a:p>
            <a:r>
              <a:rPr lang="en-US" altLang="zh-CN" dirty="0" err="1" smtClean="0"/>
              <a:t>Va</a:t>
            </a:r>
            <a:r>
              <a:rPr lang="en-US" altLang="zh-CN" dirty="0" smtClean="0"/>
              <a:t>: T0=1000;u0=300;w%=0.03;vent</a:t>
            </a:r>
            <a:r>
              <a:rPr lang="en-US" altLang="zh-CN" baseline="0" dirty="0" smtClean="0"/>
              <a:t> width=150;</a:t>
            </a:r>
          </a:p>
          <a:p>
            <a:r>
              <a:rPr lang="en-US" altLang="zh-CN" dirty="0" smtClean="0"/>
              <a:t>Vent Width: T0=1000;u0=300;w%=0.03;Va=reanalysis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T0:</a:t>
            </a:r>
            <a:r>
              <a:rPr lang="en-US" altLang="zh-CN" baseline="0" dirty="0" smtClean="0"/>
              <a:t> vent width</a:t>
            </a:r>
            <a:r>
              <a:rPr lang="en-US" altLang="zh-CN" dirty="0" smtClean="0"/>
              <a:t>=150;u0=300;w%=0.03;Va=reanalysis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910D5-229B-48C5-96C8-A8C0A36256D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2056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No condensation</a:t>
            </a:r>
          </a:p>
          <a:p>
            <a:r>
              <a:rPr lang="en-US" altLang="zh-CN" dirty="0" err="1" smtClean="0"/>
              <a:t>Va</a:t>
            </a:r>
            <a:r>
              <a:rPr lang="en-US" altLang="zh-CN" dirty="0" smtClean="0"/>
              <a:t>: T0=1000;u0=300;w%=0.03;vent</a:t>
            </a:r>
            <a:r>
              <a:rPr lang="en-US" altLang="zh-CN" baseline="0" dirty="0" smtClean="0"/>
              <a:t> width=150;</a:t>
            </a:r>
          </a:p>
          <a:p>
            <a:r>
              <a:rPr lang="en-US" altLang="zh-CN" dirty="0" smtClean="0"/>
              <a:t>Vent Width: T0=1000;u0=300;w%=0.03;Va=reanalysis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T0:</a:t>
            </a:r>
            <a:r>
              <a:rPr lang="en-US" altLang="zh-CN" baseline="0" dirty="0" smtClean="0"/>
              <a:t> vent width</a:t>
            </a:r>
            <a:r>
              <a:rPr lang="en-US" altLang="zh-CN" dirty="0" smtClean="0"/>
              <a:t>=150;u0=300;w%=0.03;Va=reanalysis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910D5-229B-48C5-96C8-A8C0A36256D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2056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1, Indonesia</a:t>
            </a:r>
          </a:p>
          <a:p>
            <a:r>
              <a:rPr lang="en-US" altLang="zh-CN" dirty="0" smtClean="0"/>
              <a:t>2, </a:t>
            </a:r>
            <a:r>
              <a:rPr lang="en-US" altLang="zh-CN" dirty="0" err="1" smtClean="0"/>
              <a:t>philipine</a:t>
            </a:r>
            <a:endParaRPr lang="en-US" altLang="zh-CN" dirty="0" smtClean="0"/>
          </a:p>
          <a:p>
            <a:r>
              <a:rPr lang="en-US" altLang="zh-CN" dirty="0" err="1" smtClean="0"/>
              <a:t>Figureright</a:t>
            </a:r>
            <a:r>
              <a:rPr lang="en-US" altLang="zh-CN" dirty="0" smtClean="0"/>
              <a:t>,</a:t>
            </a:r>
            <a:r>
              <a:rPr lang="en-US" altLang="zh-CN" baseline="0" dirty="0" smtClean="0"/>
              <a:t> http://pubs.usgs.gov/fs/1997/fs115-97/</a:t>
            </a:r>
          </a:p>
          <a:p>
            <a:r>
              <a:rPr lang="en-US" altLang="zh-CN" baseline="0" dirty="0" err="1" smtClean="0"/>
              <a:t>Figureleft</a:t>
            </a:r>
            <a:r>
              <a:rPr lang="en-US" altLang="zh-CN" baseline="0" dirty="0" smtClean="0"/>
              <a:t>,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Carey, S., H. Sigurdsson, C. Mandeville, and S. </a:t>
            </a:r>
            <a:r>
              <a:rPr lang="en-US" altLang="zh-CN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Bronto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(1996)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910D5-229B-48C5-96C8-A8C0A36256D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9796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2015/4/23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2015/4/23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2015/4/23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2015/4/23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2015/4/23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2015/4/23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hyperlink" Target="http://homepages.neiu.edu/~jmhemzac/courses/121S15_5.html" TargetMode="External"/><Relationship Id="rId4" Type="http://schemas.openxmlformats.org/officeDocument/2006/relationships/hyperlink" Target="http://plutons.science.oregonstate.edu/supervolcano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3.png"/><Relationship Id="rId5" Type="http://schemas.microsoft.com/office/2007/relationships/hdphoto" Target="../media/hdphoto1.wdp"/><Relationship Id="rId10" Type="http://schemas.openxmlformats.org/officeDocument/2006/relationships/image" Target="../media/image22.gif"/><Relationship Id="rId4" Type="http://schemas.openxmlformats.org/officeDocument/2006/relationships/image" Target="../media/image21.png"/><Relationship Id="rId9" Type="http://schemas.openxmlformats.org/officeDocument/2006/relationships/image" Target="../media/image2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41"/>
          <a:stretch/>
        </p:blipFill>
        <p:spPr>
          <a:xfrm>
            <a:off x="4644009" y="0"/>
            <a:ext cx="4499992" cy="688538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92039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Numerical study of volcanic plume height in </a:t>
            </a:r>
            <a:r>
              <a:rPr lang="en-US" altLang="zh-CN" dirty="0" smtClean="0">
                <a:solidFill>
                  <a:schemeClr val="bg1"/>
                </a:solidFill>
              </a:rPr>
              <a:t>Pinatubo </a:t>
            </a:r>
            <a:r>
              <a:rPr lang="en-US" altLang="zh-CN" dirty="0" smtClean="0">
                <a:solidFill>
                  <a:schemeClr val="bg1"/>
                </a:solidFill>
              </a:rPr>
              <a:t>1991 eruption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1">
                    <a:lumMod val="95000"/>
                  </a:schemeClr>
                </a:solidFill>
              </a:rPr>
              <a:t>Yanqing Su</a:t>
            </a:r>
          </a:p>
          <a:p>
            <a:r>
              <a:rPr lang="en-US" altLang="zh-CN" dirty="0" smtClean="0">
                <a:solidFill>
                  <a:schemeClr val="bg1">
                    <a:lumMod val="95000"/>
                  </a:schemeClr>
                </a:solidFill>
              </a:rPr>
              <a:t>EAS/CEE 6792 Term Project</a:t>
            </a:r>
            <a:endParaRPr lang="zh-CN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79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7782198" cy="56789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6002704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Zero terminal velocity height: 40.3 km (40 km)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6372036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Neutral buoyancy height: 27.2 km (24~26 km)</a:t>
            </a:r>
            <a:endParaRPr lang="zh-CN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436096" y="602128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Esimated</a:t>
            </a:r>
            <a:r>
              <a:rPr lang="en-US" altLang="zh-CN" dirty="0" smtClean="0"/>
              <a:t> Mass flow rate: 2.09 Mt/s</a:t>
            </a:r>
            <a:endParaRPr lang="zh-CN" altLang="en-US" dirty="0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8513270"/>
              </p:ext>
            </p:extLst>
          </p:nvPr>
        </p:nvGraphicFramePr>
        <p:xfrm>
          <a:off x="5469770" y="6227821"/>
          <a:ext cx="1262470" cy="513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tion" r:id="rId4" imgW="749160" imgH="304560" progId="Equation.DSMT4">
                  <p:embed/>
                </p:oleObj>
              </mc:Choice>
              <mc:Fallback>
                <p:oleObj name="Equation" r:id="rId4" imgW="74916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69770" y="6227821"/>
                        <a:ext cx="1262470" cy="5135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905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72026" y="0"/>
            <a:ext cx="3823910" cy="6822668"/>
            <a:chOff x="0" y="0"/>
            <a:chExt cx="3823910" cy="682266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3" r="8361"/>
            <a:stretch/>
          </p:blipFill>
          <p:spPr>
            <a:xfrm>
              <a:off x="8487" y="0"/>
              <a:ext cx="3815423" cy="3301499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8" r="7256"/>
            <a:stretch/>
          </p:blipFill>
          <p:spPr>
            <a:xfrm>
              <a:off x="0" y="3212976"/>
              <a:ext cx="3761660" cy="324036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95536" y="6453336"/>
              <a:ext cx="2808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 smtClean="0"/>
                <a:t>NCEP Reanalysis</a:t>
              </a:r>
              <a:endParaRPr lang="zh-CN" altLang="en-US" b="1" dirty="0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351197" y="272"/>
            <a:ext cx="4325259" cy="6857337"/>
            <a:chOff x="3933370" y="272"/>
            <a:chExt cx="4325259" cy="685733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9" t="3569" r="6019" b="4113"/>
            <a:stretch/>
          </p:blipFill>
          <p:spPr>
            <a:xfrm>
              <a:off x="3933371" y="272"/>
              <a:ext cx="4325258" cy="3212704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2" t="4385" r="5940" b="5238"/>
            <a:stretch/>
          </p:blipFill>
          <p:spPr>
            <a:xfrm>
              <a:off x="3933370" y="3212976"/>
              <a:ext cx="4325259" cy="3186684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3995936" y="6488277"/>
              <a:ext cx="41890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/>
                <a:t>Sulfur Dioxide Image </a:t>
              </a:r>
              <a:r>
                <a:rPr lang="en-US" altLang="zh-CN" b="1" dirty="0" smtClean="0"/>
                <a:t>Galleries from NASA</a:t>
              </a:r>
              <a:endParaRPr lang="en-US" altLang="zh-CN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51534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12" y="548680"/>
            <a:ext cx="8455752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4572000" y="6237312"/>
            <a:ext cx="4129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/>
              <a:t>Fero</a:t>
            </a:r>
            <a:r>
              <a:rPr lang="en-US" altLang="zh-CN" dirty="0"/>
              <a:t>, J., S. N. Carey, and J. T. Merrill (2009)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9216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Important factors</a:t>
            </a:r>
          </a:p>
          <a:p>
            <a:pPr lvl="1"/>
            <a:r>
              <a:rPr lang="en-US" altLang="zh-CN" dirty="0" smtClean="0"/>
              <a:t>Mass injection rate </a:t>
            </a:r>
          </a:p>
          <a:p>
            <a:pPr lvl="1"/>
            <a:r>
              <a:rPr lang="en-US" altLang="zh-CN" dirty="0" smtClean="0"/>
              <a:t>Atmosphere wind/temperature profile</a:t>
            </a:r>
          </a:p>
          <a:p>
            <a:r>
              <a:rPr lang="en-US" altLang="zh-CN" dirty="0" smtClean="0"/>
              <a:t>Future work</a:t>
            </a:r>
          </a:p>
          <a:p>
            <a:pPr lvl="1"/>
            <a:r>
              <a:rPr lang="en-US" altLang="zh-CN" dirty="0" smtClean="0"/>
              <a:t>Vent Width</a:t>
            </a:r>
          </a:p>
          <a:p>
            <a:pPr lvl="1"/>
            <a:r>
              <a:rPr lang="en-US" altLang="zh-CN" dirty="0" smtClean="0"/>
              <a:t>Exit velocity</a:t>
            </a:r>
          </a:p>
          <a:p>
            <a:pPr lvl="1"/>
            <a:r>
              <a:rPr lang="en-US" altLang="zh-CN" dirty="0" smtClean="0"/>
              <a:t>Fall out impact</a:t>
            </a:r>
          </a:p>
          <a:p>
            <a:pPr lvl="1"/>
            <a:r>
              <a:rPr lang="en-US" altLang="zh-CN" dirty="0" smtClean="0"/>
              <a:t>Higher dimensions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1630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Volcanic eruptions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VEI</a:t>
            </a:r>
            <a:endParaRPr lang="zh-CN" altLang="en-US" dirty="0"/>
          </a:p>
        </p:txBody>
      </p:sp>
      <p:pic>
        <p:nvPicPr>
          <p:cNvPr id="9" name="内容占位符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69" y="2174875"/>
            <a:ext cx="3825450" cy="3951288"/>
          </a:xfrm>
        </p:spPr>
      </p:pic>
      <p:sp>
        <p:nvSpPr>
          <p:cNvPr id="7" name="文本占位符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zh-CN" dirty="0" smtClean="0"/>
              <a:t>Eruption Style</a:t>
            </a:r>
            <a:endParaRPr lang="zh-CN" altLang="en-US" dirty="0"/>
          </a:p>
        </p:txBody>
      </p:sp>
      <p:pic>
        <p:nvPicPr>
          <p:cNvPr id="10" name="内容占位符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855950"/>
            <a:ext cx="4041775" cy="2589137"/>
          </a:xfrm>
        </p:spPr>
      </p:pic>
      <p:sp>
        <p:nvSpPr>
          <p:cNvPr id="11" name="TextBox 10"/>
          <p:cNvSpPr txBox="1"/>
          <p:nvPr/>
        </p:nvSpPr>
        <p:spPr>
          <a:xfrm>
            <a:off x="35496" y="6167045"/>
            <a:ext cx="907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Figure sources: 1, </a:t>
            </a:r>
            <a:r>
              <a:rPr lang="en-US" altLang="zh-CN" dirty="0">
                <a:hlinkClick r:id="rId4"/>
              </a:rPr>
              <a:t>http://</a:t>
            </a:r>
            <a:r>
              <a:rPr lang="en-US" altLang="zh-CN" dirty="0" smtClean="0">
                <a:hlinkClick r:id="rId4"/>
              </a:rPr>
              <a:t>plutons.science.oregonstate.edu/supervolcano</a:t>
            </a:r>
            <a:endParaRPr lang="en-US" altLang="zh-CN" dirty="0" smtClean="0"/>
          </a:p>
          <a:p>
            <a:r>
              <a:rPr lang="en-US" altLang="zh-CN" dirty="0"/>
              <a:t>	 </a:t>
            </a:r>
            <a:r>
              <a:rPr lang="en-US" altLang="zh-CN" dirty="0" smtClean="0"/>
              <a:t>         2,</a:t>
            </a:r>
            <a:r>
              <a:rPr lang="en-US" altLang="zh-CN" dirty="0"/>
              <a:t> </a:t>
            </a:r>
            <a:r>
              <a:rPr lang="en-US" altLang="zh-CN" dirty="0">
                <a:hlinkClick r:id="rId5"/>
              </a:rPr>
              <a:t>http://homepages.neiu.edu/~</a:t>
            </a:r>
            <a:r>
              <a:rPr lang="en-US" altLang="zh-CN" dirty="0" smtClean="0">
                <a:hlinkClick r:id="rId5"/>
              </a:rPr>
              <a:t>jmhemzac/courses/121S15_5.html</a:t>
            </a:r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2232248" cy="45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24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Volcanic </a:t>
            </a:r>
            <a:r>
              <a:rPr lang="en-US" altLang="zh-CN" dirty="0" smtClean="0"/>
              <a:t>plume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dirty="0" smtClean="0"/>
              <a:t>Multiphase mixture of particles and gas</a:t>
            </a:r>
          </a:p>
          <a:p>
            <a:r>
              <a:rPr lang="en-US" altLang="zh-CN" dirty="0" smtClean="0"/>
              <a:t>Non zero mass and momentum flow rate</a:t>
            </a:r>
          </a:p>
          <a:p>
            <a:r>
              <a:rPr lang="en-US" altLang="zh-CN" dirty="0" smtClean="0"/>
              <a:t>Initial density is much higher than the surroundings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5328727" y="5589240"/>
            <a:ext cx="3454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Carey, S., and R. S. J. Sparks (1986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19"/>
          <a:stretch/>
        </p:blipFill>
        <p:spPr bwMode="auto">
          <a:xfrm>
            <a:off x="4644008" y="1700808"/>
            <a:ext cx="4038600" cy="366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609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Model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6993584" cy="4390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865586" y="1234480"/>
            <a:ext cx="3950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/>
              <a:t>Degruyter</a:t>
            </a:r>
            <a:r>
              <a:rPr lang="en-US" altLang="zh-CN" dirty="0"/>
              <a:t>, W., and C. </a:t>
            </a:r>
            <a:r>
              <a:rPr lang="en-US" altLang="zh-CN" dirty="0" err="1"/>
              <a:t>Bonadonna</a:t>
            </a:r>
            <a:r>
              <a:rPr lang="en-US" altLang="zh-CN" dirty="0"/>
              <a:t> (2012)</a:t>
            </a:r>
            <a:endParaRPr lang="zh-CN" alt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379" y="1234480"/>
            <a:ext cx="4008621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216024" y="1916832"/>
            <a:ext cx="1115616" cy="1762968"/>
            <a:chOff x="216024" y="1916832"/>
            <a:chExt cx="1115616" cy="1762968"/>
          </a:xfrm>
        </p:grpSpPr>
        <p:sp>
          <p:nvSpPr>
            <p:cNvPr id="3" name="左大括号 2"/>
            <p:cNvSpPr/>
            <p:nvPr/>
          </p:nvSpPr>
          <p:spPr>
            <a:xfrm>
              <a:off x="1115616" y="1916832"/>
              <a:ext cx="216024" cy="1762968"/>
            </a:xfrm>
            <a:prstGeom prst="leftBrac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16024" y="2596842"/>
              <a:ext cx="971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 smtClean="0"/>
                <a:t>Mass</a:t>
              </a:r>
              <a:endParaRPr lang="zh-CN" altLang="en-US" sz="2000" dirty="0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0" y="4221088"/>
            <a:ext cx="1331640" cy="576064"/>
            <a:chOff x="0" y="4221088"/>
            <a:chExt cx="1331640" cy="576064"/>
          </a:xfrm>
        </p:grpSpPr>
        <p:sp>
          <p:nvSpPr>
            <p:cNvPr id="6" name="左大括号 5"/>
            <p:cNvSpPr/>
            <p:nvPr/>
          </p:nvSpPr>
          <p:spPr>
            <a:xfrm>
              <a:off x="1187624" y="4221088"/>
              <a:ext cx="144016" cy="576064"/>
            </a:xfrm>
            <a:prstGeom prst="leftBrac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0" y="4293096"/>
              <a:ext cx="13316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Momentum</a:t>
              </a:r>
              <a:endParaRPr lang="zh-CN" altLang="en-US" dirty="0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79512" y="5085184"/>
            <a:ext cx="1331640" cy="646331"/>
            <a:chOff x="179512" y="5085184"/>
            <a:chExt cx="1331640" cy="646331"/>
          </a:xfrm>
        </p:grpSpPr>
        <p:sp>
          <p:nvSpPr>
            <p:cNvPr id="11" name="TextBox 10"/>
            <p:cNvSpPr txBox="1"/>
            <p:nvPr/>
          </p:nvSpPr>
          <p:spPr>
            <a:xfrm>
              <a:off x="179512" y="5085184"/>
              <a:ext cx="13316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Heat flow rate</a:t>
              </a:r>
              <a:endParaRPr lang="zh-CN" altLang="en-US" dirty="0"/>
            </a:p>
          </p:txBody>
        </p:sp>
        <p:sp>
          <p:nvSpPr>
            <p:cNvPr id="12" name="左大括号 11"/>
            <p:cNvSpPr/>
            <p:nvPr/>
          </p:nvSpPr>
          <p:spPr>
            <a:xfrm>
              <a:off x="1223628" y="5157192"/>
              <a:ext cx="108012" cy="502315"/>
            </a:xfrm>
            <a:prstGeom prst="leftBrac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444208" y="4077072"/>
            <a:ext cx="1944216" cy="936104"/>
            <a:chOff x="6444208" y="4077072"/>
            <a:chExt cx="1944216" cy="936104"/>
          </a:xfrm>
        </p:grpSpPr>
        <p:sp>
          <p:nvSpPr>
            <p:cNvPr id="14" name="TextBox 13"/>
            <p:cNvSpPr txBox="1"/>
            <p:nvPr/>
          </p:nvSpPr>
          <p:spPr>
            <a:xfrm>
              <a:off x="6444208" y="4077072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axial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44208" y="4643844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radial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8" y="5879280"/>
            <a:ext cx="2848173" cy="542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直接箭头连接符 17"/>
          <p:cNvCxnSpPr/>
          <p:nvPr/>
        </p:nvCxnSpPr>
        <p:spPr>
          <a:xfrm flipH="1">
            <a:off x="1277634" y="6237312"/>
            <a:ext cx="558062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67544" y="642197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0.1315 [Morton et al. 1956]</a:t>
            </a:r>
            <a:endParaRPr lang="zh-CN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65820" y="6433923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0.09 [Woods, 1998]</a:t>
            </a:r>
            <a:endParaRPr lang="zh-CN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86161" y="6421251"/>
            <a:ext cx="3011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0.1~0.15 [</a:t>
            </a:r>
            <a:r>
              <a:rPr lang="en-US" altLang="zh-CN" dirty="0" err="1" smtClean="0"/>
              <a:t>Carazzo</a:t>
            </a:r>
            <a:r>
              <a:rPr lang="en-US" altLang="zh-CN" dirty="0" smtClean="0"/>
              <a:t> et al., 2008]</a:t>
            </a:r>
            <a:endParaRPr lang="zh-CN" altLang="en-US" dirty="0"/>
          </a:p>
        </p:txBody>
      </p:sp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1601053"/>
              </p:ext>
            </p:extLst>
          </p:nvPr>
        </p:nvGraphicFramePr>
        <p:xfrm>
          <a:off x="4716551" y="6021288"/>
          <a:ext cx="3705703" cy="327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8" name="Equation" r:id="rId6" imgW="2298600" imgH="203040" progId="Equation.DSMT4">
                  <p:embed/>
                </p:oleObj>
              </mc:Choice>
              <mc:Fallback>
                <p:oleObj name="Equation" r:id="rId6" imgW="22986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16551" y="6021288"/>
                        <a:ext cx="3705703" cy="3275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364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4" grpId="0"/>
      <p:bldP spid="24" grpId="1"/>
      <p:bldP spid="25" grpId="0"/>
      <p:bldP spid="2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9157" y="1052736"/>
            <a:ext cx="3454349" cy="5728831"/>
            <a:chOff x="19157" y="724505"/>
            <a:chExt cx="3454349" cy="5728831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57" y="724505"/>
              <a:ext cx="3454349" cy="2589606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39" y="3242102"/>
              <a:ext cx="3421397" cy="2564903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60898" y="5807005"/>
              <a:ext cx="314295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 err="1"/>
                <a:t>Kalnay</a:t>
              </a:r>
              <a:r>
                <a:rPr lang="en-US" altLang="zh-CN" sz="1200" dirty="0"/>
                <a:t>, E</a:t>
              </a:r>
              <a:r>
                <a:rPr lang="en-US" altLang="zh-CN" sz="1200" dirty="0" smtClean="0"/>
                <a:t>. et al. (</a:t>
              </a:r>
              <a:r>
                <a:rPr lang="en-US" altLang="zh-CN" sz="1200" dirty="0"/>
                <a:t>1996), The NCEP/NCAR 40-year reanalysis project, </a:t>
              </a:r>
              <a:r>
                <a:rPr lang="en-US" altLang="zh-CN" sz="1200" i="1" dirty="0"/>
                <a:t>Bulletin of the American meteorological Society</a:t>
              </a:r>
              <a:r>
                <a:rPr lang="en-US" altLang="zh-CN" sz="1200" dirty="0"/>
                <a:t>, </a:t>
              </a:r>
              <a:r>
                <a:rPr lang="en-US" altLang="zh-CN" sz="1200" i="1" dirty="0"/>
                <a:t>77</a:t>
              </a:r>
              <a:r>
                <a:rPr lang="en-US" altLang="zh-CN" sz="1200" dirty="0"/>
                <a:t>(3), 437-471.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480132" y="1484784"/>
            <a:ext cx="5334000" cy="4896544"/>
            <a:chOff x="3480132" y="908720"/>
            <a:chExt cx="5334000" cy="4896544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0132" y="908720"/>
              <a:ext cx="5334000" cy="4010025"/>
            </a:xfrm>
            <a:prstGeom prst="rect">
              <a:avLst/>
            </a:prstGeom>
          </p:spPr>
        </p:pic>
        <p:grpSp>
          <p:nvGrpSpPr>
            <p:cNvPr id="11" name="组合 10"/>
            <p:cNvGrpSpPr/>
            <p:nvPr/>
          </p:nvGrpSpPr>
          <p:grpSpPr>
            <a:xfrm>
              <a:off x="3923928" y="5066600"/>
              <a:ext cx="4032448" cy="738664"/>
              <a:chOff x="3923928" y="5807005"/>
              <a:chExt cx="4032448" cy="738664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3923928" y="5807005"/>
                <a:ext cx="40324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Zero terminal velocity height: 22.33 km</a:t>
                </a:r>
                <a:endParaRPr lang="zh-CN" altLang="en-US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923928" y="6176337"/>
                <a:ext cx="40324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Neutral buoyancy height: 17.7 km</a:t>
                </a:r>
                <a:endParaRPr lang="zh-CN" altLang="en-US" dirty="0"/>
              </a:p>
            </p:txBody>
          </p:sp>
        </p:grpSp>
      </p:grpSp>
      <p:sp>
        <p:nvSpPr>
          <p:cNvPr id="13" name="标题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Vent Velocity = 300 m/s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4474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23343" y="333860"/>
            <a:ext cx="8479705" cy="3311164"/>
            <a:chOff x="123343" y="549884"/>
            <a:chExt cx="8479705" cy="331116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343" y="549884"/>
              <a:ext cx="4304641" cy="3236168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60" y="559891"/>
              <a:ext cx="4391088" cy="330115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5148064" cy="634081"/>
          </a:xfrm>
        </p:spPr>
        <p:txBody>
          <a:bodyPr>
            <a:normAutofit/>
          </a:bodyPr>
          <a:lstStyle/>
          <a:p>
            <a:pPr algn="l"/>
            <a:r>
              <a:rPr lang="en-US" altLang="zh-CN" sz="2400" b="1" dirty="0" smtClean="0">
                <a:solidFill>
                  <a:schemeClr val="accent2"/>
                </a:solidFill>
              </a:rPr>
              <a:t>Several different factors</a:t>
            </a:r>
            <a:endParaRPr lang="zh-CN" altLang="en-US" sz="2400" b="1" dirty="0">
              <a:solidFill>
                <a:schemeClr val="accent2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01008"/>
            <a:ext cx="4375468" cy="328941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535708"/>
            <a:ext cx="4329311" cy="325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3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5148064" cy="634081"/>
          </a:xfrm>
        </p:spPr>
        <p:txBody>
          <a:bodyPr>
            <a:normAutofit/>
          </a:bodyPr>
          <a:lstStyle/>
          <a:p>
            <a:pPr algn="l"/>
            <a:r>
              <a:rPr lang="en-US" altLang="zh-CN" sz="2400" b="1" dirty="0" smtClean="0">
                <a:solidFill>
                  <a:schemeClr val="accent2"/>
                </a:solidFill>
              </a:rPr>
              <a:t>Several different factors</a:t>
            </a:r>
            <a:endParaRPr lang="zh-CN" altLang="en-US" sz="2400" b="1" dirty="0">
              <a:solidFill>
                <a:schemeClr val="accent2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80728"/>
            <a:ext cx="6204560" cy="466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24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854968"/>
          </a:xfrm>
        </p:spPr>
        <p:txBody>
          <a:bodyPr>
            <a:normAutofit/>
          </a:bodyPr>
          <a:lstStyle/>
          <a:p>
            <a:r>
              <a:rPr lang="en-US" altLang="zh-CN" sz="3600" dirty="0" smtClean="0">
                <a:solidFill>
                  <a:schemeClr val="bg1">
                    <a:lumMod val="95000"/>
                  </a:schemeClr>
                </a:solidFill>
              </a:rPr>
              <a:t>Two historical eruptions</a:t>
            </a:r>
            <a:endParaRPr lang="zh-CN" altLang="en-US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620688"/>
            <a:ext cx="4040188" cy="639762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bg1">
                    <a:lumMod val="95000"/>
                  </a:schemeClr>
                </a:solidFill>
              </a:rPr>
              <a:t>Krakatoa 26/08/1883</a:t>
            </a:r>
            <a:endParaRPr lang="zh-CN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79512" y="1260450"/>
            <a:ext cx="4392488" cy="3951288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altLang="zh-CN" dirty="0" smtClean="0">
                <a:solidFill>
                  <a:schemeClr val="bg1"/>
                </a:solidFill>
              </a:rPr>
              <a:t>VEI: 6</a:t>
            </a:r>
          </a:p>
          <a:p>
            <a:r>
              <a:rPr lang="en-US" altLang="zh-CN" dirty="0" smtClean="0">
                <a:solidFill>
                  <a:schemeClr val="bg1"/>
                </a:solidFill>
              </a:rPr>
              <a:t>Ash cloud of 27 km high </a:t>
            </a:r>
          </a:p>
          <a:p>
            <a:r>
              <a:rPr lang="en-US" altLang="zh-CN" dirty="0" smtClean="0">
                <a:solidFill>
                  <a:schemeClr val="bg1"/>
                </a:solidFill>
              </a:rPr>
              <a:t>18-21 km</a:t>
            </a:r>
            <a:r>
              <a:rPr lang="en-US" altLang="zh-CN" baseline="30000" dirty="0" smtClean="0">
                <a:solidFill>
                  <a:schemeClr val="bg1"/>
                </a:solidFill>
              </a:rPr>
              <a:t>3</a:t>
            </a:r>
            <a:r>
              <a:rPr lang="en-US" altLang="zh-CN" dirty="0" smtClean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erupted </a:t>
            </a:r>
            <a:r>
              <a:rPr lang="en-US" altLang="zh-CN" dirty="0" smtClean="0">
                <a:solidFill>
                  <a:schemeClr val="bg1"/>
                </a:solidFill>
              </a:rPr>
              <a:t>materials</a:t>
            </a:r>
          </a:p>
          <a:p>
            <a:r>
              <a:rPr lang="en-US" altLang="zh-CN" dirty="0" smtClean="0">
                <a:solidFill>
                  <a:schemeClr val="bg1"/>
                </a:solidFill>
              </a:rPr>
              <a:t>Ignimbrite: 1.1 M km</a:t>
            </a:r>
            <a:r>
              <a:rPr lang="en-US" altLang="zh-CN" baseline="30000" dirty="0" smtClean="0">
                <a:solidFill>
                  <a:schemeClr val="bg1"/>
                </a:solidFill>
              </a:rPr>
              <a:t>2</a:t>
            </a:r>
            <a:r>
              <a:rPr lang="en-US" altLang="zh-CN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20 Mt Sulfur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1.2 C decrease in Northern </a:t>
            </a:r>
            <a:r>
              <a:rPr lang="en-US" altLang="zh-CN" dirty="0" smtClean="0">
                <a:solidFill>
                  <a:schemeClr val="bg1"/>
                </a:solidFill>
              </a:rPr>
              <a:t>hemisphere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620688"/>
            <a:ext cx="4041775" cy="639762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bg1">
                    <a:lumMod val="95000"/>
                  </a:schemeClr>
                </a:solidFill>
              </a:rPr>
              <a:t>Pinatubo 15/06/1991</a:t>
            </a:r>
            <a:endParaRPr lang="zh-CN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346649" y="1260450"/>
            <a:ext cx="4329807" cy="3951288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altLang="zh-CN" dirty="0" smtClean="0">
                <a:solidFill>
                  <a:schemeClr val="bg1"/>
                </a:solidFill>
              </a:rPr>
              <a:t>VEI: 6</a:t>
            </a:r>
          </a:p>
          <a:p>
            <a:r>
              <a:rPr lang="en-US" altLang="zh-CN" dirty="0" smtClean="0">
                <a:solidFill>
                  <a:schemeClr val="bg1"/>
                </a:solidFill>
              </a:rPr>
              <a:t>Ash cloud of 24 km high</a:t>
            </a:r>
          </a:p>
          <a:p>
            <a:r>
              <a:rPr lang="en-US" altLang="zh-CN" dirty="0" smtClean="0">
                <a:solidFill>
                  <a:schemeClr val="bg1"/>
                </a:solidFill>
              </a:rPr>
              <a:t>10 km</a:t>
            </a:r>
            <a:r>
              <a:rPr lang="en-US" altLang="zh-CN" baseline="30000" dirty="0" smtClean="0">
                <a:solidFill>
                  <a:schemeClr val="bg1"/>
                </a:solidFill>
              </a:rPr>
              <a:t>3</a:t>
            </a:r>
            <a:r>
              <a:rPr lang="en-US" altLang="zh-CN" dirty="0" smtClean="0">
                <a:solidFill>
                  <a:schemeClr val="bg1"/>
                </a:solidFill>
              </a:rPr>
              <a:t> erupted materials</a:t>
            </a:r>
          </a:p>
          <a:p>
            <a:r>
              <a:rPr lang="en-US" altLang="zh-CN" dirty="0" smtClean="0">
                <a:solidFill>
                  <a:schemeClr val="bg1"/>
                </a:solidFill>
              </a:rPr>
              <a:t>Ignimbrite: 0.125 M km</a:t>
            </a:r>
            <a:r>
              <a:rPr lang="en-US" altLang="zh-CN" baseline="30000" dirty="0" smtClean="0">
                <a:solidFill>
                  <a:schemeClr val="bg1"/>
                </a:solidFill>
              </a:rPr>
              <a:t>2</a:t>
            </a:r>
            <a:r>
              <a:rPr lang="en-US" altLang="zh-CN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17 Mt Sulfur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0.5 C decrease in Northern hemisphere</a:t>
            </a:r>
          </a:p>
          <a:p>
            <a:endParaRPr lang="zh-CN" altLang="en-US" dirty="0">
              <a:solidFill>
                <a:schemeClr val="bg1"/>
              </a:solidFill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3607828"/>
              </p:ext>
            </p:extLst>
          </p:nvPr>
        </p:nvGraphicFramePr>
        <p:xfrm>
          <a:off x="539552" y="1290439"/>
          <a:ext cx="3154893" cy="453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Equation" r:id="rId6" imgW="1422360" imgH="203040" progId="Equation.DSMT4">
                  <p:embed/>
                </p:oleObj>
              </mc:Choice>
              <mc:Fallback>
                <p:oleObj name="Equation" r:id="rId6" imgW="14223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9552" y="1290439"/>
                        <a:ext cx="3154893" cy="4531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7923164"/>
              </p:ext>
            </p:extLst>
          </p:nvPr>
        </p:nvGraphicFramePr>
        <p:xfrm>
          <a:off x="4788024" y="1290439"/>
          <a:ext cx="3268663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Equation" r:id="rId8" imgW="1473120" imgH="203040" progId="Equation.DSMT4">
                  <p:embed/>
                </p:oleObj>
              </mc:Choice>
              <mc:Fallback>
                <p:oleObj name="Equation" r:id="rId8" imgW="1473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1290439"/>
                        <a:ext cx="3268663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1" t="27123" r="46897" b="48470"/>
          <a:stretch/>
        </p:blipFill>
        <p:spPr>
          <a:xfrm>
            <a:off x="5076056" y="4749919"/>
            <a:ext cx="2173897" cy="2100824"/>
          </a:xfrm>
          <a:prstGeom prst="rect">
            <a:avLst/>
          </a:prstGeom>
        </p:spPr>
      </p:pic>
      <p:pic>
        <p:nvPicPr>
          <p:cNvPr id="1087" name="Picture 63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5" t="45928" r="11628"/>
          <a:stretch/>
        </p:blipFill>
        <p:spPr bwMode="auto">
          <a:xfrm>
            <a:off x="515323" y="4717085"/>
            <a:ext cx="3120573" cy="216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12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004048" y="5445224"/>
            <a:ext cx="4032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/>
              <a:t>Kalnay</a:t>
            </a:r>
            <a:r>
              <a:rPr lang="en-US" altLang="zh-CN" dirty="0"/>
              <a:t>, E</a:t>
            </a:r>
            <a:r>
              <a:rPr lang="en-US" altLang="zh-CN" dirty="0" smtClean="0"/>
              <a:t>. et al. (</a:t>
            </a:r>
            <a:r>
              <a:rPr lang="en-US" altLang="zh-CN" dirty="0"/>
              <a:t>1996), The NCEP/NCAR 40-year reanalysis project, </a:t>
            </a:r>
            <a:r>
              <a:rPr lang="en-US" altLang="zh-CN" i="1" dirty="0"/>
              <a:t>Bulletin of the American meteorological Society</a:t>
            </a:r>
            <a:r>
              <a:rPr lang="en-US" altLang="zh-CN" dirty="0"/>
              <a:t>, </a:t>
            </a:r>
            <a:r>
              <a:rPr lang="en-US" altLang="zh-CN" i="1" dirty="0"/>
              <a:t>77</a:t>
            </a:r>
            <a:r>
              <a:rPr lang="en-US" altLang="zh-CN" dirty="0"/>
              <a:t>(3), 437-471.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" t="3038" r="7488" b="2769"/>
          <a:stretch/>
        </p:blipFill>
        <p:spPr>
          <a:xfrm>
            <a:off x="35496" y="-27384"/>
            <a:ext cx="4441372" cy="352697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" t="3222" r="7187" b="3050"/>
          <a:stretch/>
        </p:blipFill>
        <p:spPr>
          <a:xfrm>
            <a:off x="4644008" y="44624"/>
            <a:ext cx="4381119" cy="345638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" t="2857" r="6346" b="2721"/>
          <a:stretch/>
        </p:blipFill>
        <p:spPr>
          <a:xfrm>
            <a:off x="87789" y="3429000"/>
            <a:ext cx="4484211" cy="3528392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 flipV="1">
            <a:off x="2205593" y="0"/>
            <a:ext cx="0" cy="328498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2225120" y="3501008"/>
            <a:ext cx="0" cy="328498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6804248" y="44624"/>
            <a:ext cx="0" cy="328498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004048" y="3861048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Before eruption:  1.745 km</a:t>
            </a:r>
          </a:p>
          <a:p>
            <a:r>
              <a:rPr lang="en-US" altLang="zh-CN" dirty="0" smtClean="0"/>
              <a:t>After eruption: 1.445 km</a:t>
            </a:r>
          </a:p>
          <a:p>
            <a:r>
              <a:rPr lang="en-US" altLang="zh-CN" dirty="0" smtClean="0"/>
              <a:t>Caldera Lake: 2 km in diameter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4786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1791</TotalTime>
  <Words>419</Words>
  <Application>Microsoft Office PowerPoint</Application>
  <PresentationFormat>全屏显示(4:3)</PresentationFormat>
  <Paragraphs>80</Paragraphs>
  <Slides>13</Slides>
  <Notes>3</Notes>
  <HiddenSlides>1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Office 主题</vt:lpstr>
      <vt:lpstr>Equation</vt:lpstr>
      <vt:lpstr>MathType 6.0 Equation</vt:lpstr>
      <vt:lpstr>Numerical study of volcanic plume height in Pinatubo 1991 eruption</vt:lpstr>
      <vt:lpstr>Volcanic eruptions</vt:lpstr>
      <vt:lpstr>Volcanic plume</vt:lpstr>
      <vt:lpstr>Model</vt:lpstr>
      <vt:lpstr>Vent Velocity = 300 m/s</vt:lpstr>
      <vt:lpstr>Several different factors</vt:lpstr>
      <vt:lpstr>Several different factors</vt:lpstr>
      <vt:lpstr>Two historical eruptions</vt:lpstr>
      <vt:lpstr>PowerPoint 演示文稿</vt:lpstr>
      <vt:lpstr>PowerPoint 演示文稿</vt:lpstr>
      <vt:lpstr>PowerPoint 演示文稿</vt:lpstr>
      <vt:lpstr>PowerPoint 演示文稿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yanqing su</cp:lastModifiedBy>
  <cp:revision>108</cp:revision>
  <dcterms:created xsi:type="dcterms:W3CDTF">2015-04-17T00:04:42Z</dcterms:created>
  <dcterms:modified xsi:type="dcterms:W3CDTF">2015-04-23T17:50:24Z</dcterms:modified>
</cp:coreProperties>
</file>